
<file path=[Content_Types].xml><?xml version="1.0" encoding="utf-8"?>
<Types xmlns="http://schemas.openxmlformats.org/package/2006/content-types">
  <Default Extension="mp3" ContentType="audio/mpeg"/>
  <Default Extension="png" ContentType="image/png"/>
  <Default Extension="tmp"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Lst>
  <p:notesMasterIdLst>
    <p:notesMasterId r:id="rId92"/>
  </p:notesMasterIdLst>
  <p:handoutMasterIdLst>
    <p:handoutMasterId r:id="rId93"/>
  </p:handoutMasterIdLst>
  <p:sldIdLst>
    <p:sldId id="3412" r:id="rId2"/>
    <p:sldId id="3413" r:id="rId3"/>
    <p:sldId id="3414" r:id="rId4"/>
    <p:sldId id="3415" r:id="rId5"/>
    <p:sldId id="3416" r:id="rId6"/>
    <p:sldId id="3417" r:id="rId7"/>
    <p:sldId id="3418" r:id="rId8"/>
    <p:sldId id="3419" r:id="rId9"/>
    <p:sldId id="3420" r:id="rId10"/>
    <p:sldId id="3627" r:id="rId11"/>
    <p:sldId id="3421" r:id="rId12"/>
    <p:sldId id="3422" r:id="rId13"/>
    <p:sldId id="3423" r:id="rId14"/>
    <p:sldId id="3427" r:id="rId15"/>
    <p:sldId id="3428" r:id="rId16"/>
    <p:sldId id="3429" r:id="rId17"/>
    <p:sldId id="3430" r:id="rId18"/>
    <p:sldId id="3431" r:id="rId19"/>
    <p:sldId id="3433" r:id="rId20"/>
    <p:sldId id="3435" r:id="rId21"/>
    <p:sldId id="3436" r:id="rId22"/>
    <p:sldId id="3590" r:id="rId23"/>
    <p:sldId id="3588" r:id="rId24"/>
    <p:sldId id="3437" r:id="rId25"/>
    <p:sldId id="3528" r:id="rId26"/>
    <p:sldId id="3647" r:id="rId27"/>
    <p:sldId id="3529" r:id="rId28"/>
    <p:sldId id="966" r:id="rId29"/>
    <p:sldId id="1022" r:id="rId30"/>
    <p:sldId id="1024" r:id="rId31"/>
    <p:sldId id="3651" r:id="rId32"/>
    <p:sldId id="3655" r:id="rId33"/>
    <p:sldId id="3653" r:id="rId34"/>
    <p:sldId id="1195" r:id="rId35"/>
    <p:sldId id="1196" r:id="rId36"/>
    <p:sldId id="1111" r:id="rId37"/>
    <p:sldId id="1197" r:id="rId38"/>
    <p:sldId id="1112" r:id="rId39"/>
    <p:sldId id="3530" r:id="rId40"/>
    <p:sldId id="3540" r:id="rId41"/>
    <p:sldId id="3541" r:id="rId42"/>
    <p:sldId id="3542" r:id="rId43"/>
    <p:sldId id="3544" r:id="rId44"/>
    <p:sldId id="3591" r:id="rId45"/>
    <p:sldId id="3592" r:id="rId46"/>
    <p:sldId id="3448" r:id="rId47"/>
    <p:sldId id="3449" r:id="rId48"/>
    <p:sldId id="3450" r:id="rId49"/>
    <p:sldId id="3451" r:id="rId50"/>
    <p:sldId id="3452" r:id="rId51"/>
    <p:sldId id="3453" r:id="rId52"/>
    <p:sldId id="3458" r:id="rId53"/>
    <p:sldId id="3463" r:id="rId54"/>
    <p:sldId id="3464" r:id="rId55"/>
    <p:sldId id="3595" r:id="rId56"/>
    <p:sldId id="3465" r:id="rId57"/>
    <p:sldId id="3466" r:id="rId58"/>
    <p:sldId id="3467" r:id="rId59"/>
    <p:sldId id="3468" r:id="rId60"/>
    <p:sldId id="3469" r:id="rId61"/>
    <p:sldId id="3470" r:id="rId62"/>
    <p:sldId id="3471" r:id="rId63"/>
    <p:sldId id="3472" r:id="rId64"/>
    <p:sldId id="3473" r:id="rId65"/>
    <p:sldId id="3474" r:id="rId66"/>
    <p:sldId id="3475" r:id="rId67"/>
    <p:sldId id="3480" r:id="rId68"/>
    <p:sldId id="3481" r:id="rId69"/>
    <p:sldId id="3482" r:id="rId70"/>
    <p:sldId id="3483" r:id="rId71"/>
    <p:sldId id="3487" r:id="rId72"/>
    <p:sldId id="3488" r:id="rId73"/>
    <p:sldId id="3490" r:id="rId74"/>
    <p:sldId id="3509" r:id="rId75"/>
    <p:sldId id="3510" r:id="rId76"/>
    <p:sldId id="3511" r:id="rId77"/>
    <p:sldId id="3512" r:id="rId78"/>
    <p:sldId id="3596" r:id="rId79"/>
    <p:sldId id="3597" r:id="rId80"/>
    <p:sldId id="3513" r:id="rId81"/>
    <p:sldId id="3514" r:id="rId82"/>
    <p:sldId id="3516" r:id="rId83"/>
    <p:sldId id="3517" r:id="rId84"/>
    <p:sldId id="3518" r:id="rId85"/>
    <p:sldId id="3519" r:id="rId86"/>
    <p:sldId id="3520" r:id="rId87"/>
    <p:sldId id="3521" r:id="rId88"/>
    <p:sldId id="3522" r:id="rId89"/>
    <p:sldId id="3523" r:id="rId90"/>
    <p:sldId id="3598" r:id="rId91"/>
  </p:sldIdLst>
  <p:sldSz cx="12858750" cy="7232650"/>
  <p:notesSz cx="6858000" cy="9144000"/>
  <p:defaultTex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40080" indent="-18288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82700" indent="-3683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925955" indent="-55435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568575" indent="-73977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1643" userDrawn="1">
          <p15:clr>
            <a:srgbClr val="A4A3A4"/>
          </p15:clr>
        </p15:guide>
        <p15:guide id="2" pos="5910" userDrawn="1">
          <p15:clr>
            <a:srgbClr val="A4A3A4"/>
          </p15:clr>
        </p15:guide>
        <p15:guide id="4" pos="1350">
          <p15:clr>
            <a:srgbClr val="A4A3A4"/>
          </p15:clr>
        </p15:guide>
        <p15:guide id="5" pos="405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showAnimation="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CEFE0"/>
    <a:srgbClr val="D4E5EF"/>
    <a:srgbClr val="FCF9E0"/>
    <a:srgbClr val="F8D5AE"/>
    <a:srgbClr val="66465D"/>
    <a:srgbClr val="6B2753"/>
    <a:srgbClr val="F0E9E4"/>
    <a:srgbClr val="F8E4DC"/>
    <a:srgbClr val="B0A7B5"/>
    <a:srgbClr val="D6D7E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470" autoAdjust="0"/>
    <p:restoredTop sz="92986" autoAdjust="0"/>
  </p:normalViewPr>
  <p:slideViewPr>
    <p:cSldViewPr>
      <p:cViewPr varScale="1">
        <p:scale>
          <a:sx n="118" d="100"/>
          <a:sy n="118" d="100"/>
        </p:scale>
        <p:origin x="374" y="106"/>
      </p:cViewPr>
      <p:guideLst>
        <p:guide orient="horz" pos="1643"/>
        <p:guide pos="5910"/>
        <p:guide pos="1350"/>
        <p:guide pos="4050"/>
      </p:guideLst>
    </p:cSldViewPr>
  </p:slideViewPr>
  <p:outlineViewPr>
    <p:cViewPr>
      <p:scale>
        <a:sx n="100" d="100"/>
        <a:sy n="100" d="100"/>
      </p:scale>
      <p:origin x="0" y="-14412"/>
    </p:cViewPr>
  </p:outlineViewPr>
  <p:notesTextViewPr>
    <p:cViewPr>
      <p:scale>
        <a:sx n="1" d="1"/>
        <a:sy n="1" d="1"/>
      </p:scale>
      <p:origin x="0" y="0"/>
    </p:cViewPr>
  </p:notesTextViewPr>
  <p:sorterViewPr>
    <p:cViewPr>
      <p:scale>
        <a:sx n="66" d="100"/>
        <a:sy n="66" d="100"/>
      </p:scale>
      <p:origin x="0" y="0"/>
    </p:cViewPr>
  </p:sorterViewPr>
  <p:notesViewPr>
    <p:cSldViewPr>
      <p:cViewPr varScale="1">
        <p:scale>
          <a:sx n="85" d="100"/>
          <a:sy n="85" d="100"/>
        </p:scale>
        <p:origin x="3804" y="96"/>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viewProps" Target="view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notesMaster" Target="notesMasters/notesMaster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17742FC-62BB-4B81-9CA5-3B750A4B4580}" type="datetimeFigureOut">
              <a:rPr lang="zh-CN" altLang="en-US" smtClean="0"/>
              <a:t>2023/02/20</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67E82F1-5B17-4D95-A6D6-EB96F2D72B61}" type="slidenum">
              <a:rPr lang="zh-CN" altLang="en-US" smtClean="0"/>
              <a:t>‹#›</a:t>
            </a:fld>
            <a:endParaRPr lang="zh-CN" altLang="en-US"/>
          </a:p>
        </p:txBody>
      </p:sp>
    </p:spTree>
    <p:extLst>
      <p:ext uri="{BB962C8B-B14F-4D97-AF65-F5344CB8AC3E}">
        <p14:creationId xmlns:p14="http://schemas.microsoft.com/office/powerpoint/2010/main" val="254424829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pPr>
              <a:defRPr/>
            </a:pPr>
            <a:fld id="{06024D97-E667-405D-B634-E583E2108D71}" type="datetimeFigureOut">
              <a:rPr lang="zh-CN" altLang="en-US"/>
              <a:t>2023/02/20</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lstStyle>
            <a:lvl1pPr algn="r">
              <a:defRPr sz="1200"/>
            </a:lvl1pPr>
          </a:lstStyle>
          <a:p>
            <a:fld id="{418F03C3-53C1-4F10-8DAF-D1F318E96C6E}" type="slidenum">
              <a:rPr lang="zh-CN" altLang="en-US"/>
              <a:t>‹#›</a:t>
            </a:fld>
            <a:endParaRPr lang="zh-CN" altLang="en-US"/>
          </a:p>
        </p:txBody>
      </p:sp>
    </p:spTree>
    <p:extLst>
      <p:ext uri="{BB962C8B-B14F-4D97-AF65-F5344CB8AC3E}">
        <p14:creationId xmlns:p14="http://schemas.microsoft.com/office/powerpoint/2010/main" val="13942939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300" kern="1200">
        <a:solidFill>
          <a:schemeClr val="tx1"/>
        </a:solidFill>
        <a:latin typeface="+mn-lt"/>
        <a:ea typeface="+mn-ea"/>
        <a:cs typeface="+mn-cs"/>
      </a:defRPr>
    </a:lvl1pPr>
    <a:lvl2pPr marL="455930" algn="l" rtl="0" eaLnBrk="0" fontAlgn="base" hangingPunct="0">
      <a:spcBef>
        <a:spcPct val="30000"/>
      </a:spcBef>
      <a:spcAft>
        <a:spcPct val="0"/>
      </a:spcAft>
      <a:defRPr sz="1300" kern="1200">
        <a:solidFill>
          <a:schemeClr val="tx1"/>
        </a:solidFill>
        <a:latin typeface="+mn-lt"/>
        <a:ea typeface="+mn-ea"/>
        <a:cs typeface="+mn-cs"/>
      </a:defRPr>
    </a:lvl2pPr>
    <a:lvl3pPr marL="913130" algn="l" rtl="0" eaLnBrk="0" fontAlgn="base" hangingPunct="0">
      <a:spcBef>
        <a:spcPct val="30000"/>
      </a:spcBef>
      <a:spcAft>
        <a:spcPct val="0"/>
      </a:spcAft>
      <a:defRPr sz="1300" kern="1200">
        <a:solidFill>
          <a:schemeClr val="tx1"/>
        </a:solidFill>
        <a:latin typeface="+mn-lt"/>
        <a:ea typeface="+mn-ea"/>
        <a:cs typeface="+mn-cs"/>
      </a:defRPr>
    </a:lvl3pPr>
    <a:lvl4pPr marL="1370330" algn="l" rtl="0" eaLnBrk="0" fontAlgn="base" hangingPunct="0">
      <a:spcBef>
        <a:spcPct val="30000"/>
      </a:spcBef>
      <a:spcAft>
        <a:spcPct val="0"/>
      </a:spcAft>
      <a:defRPr sz="1300" kern="1200">
        <a:solidFill>
          <a:schemeClr val="tx1"/>
        </a:solidFill>
        <a:latin typeface="+mn-lt"/>
        <a:ea typeface="+mn-ea"/>
        <a:cs typeface="+mn-cs"/>
      </a:defRPr>
    </a:lvl4pPr>
    <a:lvl5pPr marL="1827530" algn="l" rtl="0" eaLnBrk="0" fontAlgn="base" hangingPunct="0">
      <a:spcBef>
        <a:spcPct val="30000"/>
      </a:spcBef>
      <a:spcAft>
        <a:spcPct val="0"/>
      </a:spcAft>
      <a:defRPr sz="1300" kern="1200">
        <a:solidFill>
          <a:schemeClr val="tx1"/>
        </a:solidFill>
        <a:latin typeface="+mn-lt"/>
        <a:ea typeface="+mn-ea"/>
        <a:cs typeface="+mn-cs"/>
      </a:defRPr>
    </a:lvl5pPr>
    <a:lvl6pPr marL="2285365" algn="l" defTabSz="913765" rtl="0" eaLnBrk="1" latinLnBrk="0" hangingPunct="1">
      <a:defRPr sz="1300" kern="1200">
        <a:solidFill>
          <a:schemeClr val="tx1"/>
        </a:solidFill>
        <a:latin typeface="+mn-lt"/>
        <a:ea typeface="+mn-ea"/>
        <a:cs typeface="+mn-cs"/>
      </a:defRPr>
    </a:lvl6pPr>
    <a:lvl7pPr marL="2742565" algn="l" defTabSz="913765" rtl="0" eaLnBrk="1" latinLnBrk="0" hangingPunct="1">
      <a:defRPr sz="1300" kern="1200">
        <a:solidFill>
          <a:schemeClr val="tx1"/>
        </a:solidFill>
        <a:latin typeface="+mn-lt"/>
        <a:ea typeface="+mn-ea"/>
        <a:cs typeface="+mn-cs"/>
      </a:defRPr>
    </a:lvl7pPr>
    <a:lvl8pPr marL="3199765" algn="l" defTabSz="913765" rtl="0" eaLnBrk="1" latinLnBrk="0" hangingPunct="1">
      <a:defRPr sz="1300" kern="1200">
        <a:solidFill>
          <a:schemeClr val="tx1"/>
        </a:solidFill>
        <a:latin typeface="+mn-lt"/>
        <a:ea typeface="+mn-ea"/>
        <a:cs typeface="+mn-cs"/>
      </a:defRPr>
    </a:lvl8pPr>
    <a:lvl9pPr marL="3656965" algn="l" defTabSz="913765" rtl="0" eaLnBrk="1" latinLnBrk="0" hangingPunct="1">
      <a:defRPr sz="13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1</a:t>
            </a:fld>
            <a:endParaRPr lang="zh-CN" altLang="en-US"/>
          </a:p>
        </p:txBody>
      </p:sp>
    </p:spTree>
    <p:extLst>
      <p:ext uri="{BB962C8B-B14F-4D97-AF65-F5344CB8AC3E}">
        <p14:creationId xmlns:p14="http://schemas.microsoft.com/office/powerpoint/2010/main" val="11748953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t>11</a:t>
            </a:fld>
            <a:endParaRPr lang="zh-CN" altLang="en-US"/>
          </a:p>
        </p:txBody>
      </p:sp>
    </p:spTree>
    <p:extLst>
      <p:ext uri="{BB962C8B-B14F-4D97-AF65-F5344CB8AC3E}">
        <p14:creationId xmlns:p14="http://schemas.microsoft.com/office/powerpoint/2010/main" val="18790133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t>12</a:t>
            </a:fld>
            <a:endParaRPr lang="zh-CN" altLang="en-US"/>
          </a:p>
        </p:txBody>
      </p:sp>
    </p:spTree>
    <p:extLst>
      <p:ext uri="{BB962C8B-B14F-4D97-AF65-F5344CB8AC3E}">
        <p14:creationId xmlns:p14="http://schemas.microsoft.com/office/powerpoint/2010/main" val="7955644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t>13</a:t>
            </a:fld>
            <a:endParaRPr lang="zh-CN" altLang="en-US"/>
          </a:p>
        </p:txBody>
      </p:sp>
    </p:spTree>
    <p:extLst>
      <p:ext uri="{BB962C8B-B14F-4D97-AF65-F5344CB8AC3E}">
        <p14:creationId xmlns:p14="http://schemas.microsoft.com/office/powerpoint/2010/main" val="16929168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t>14</a:t>
            </a:fld>
            <a:endParaRPr lang="zh-CN" altLang="en-US"/>
          </a:p>
        </p:txBody>
      </p:sp>
    </p:spTree>
    <p:extLst>
      <p:ext uri="{BB962C8B-B14F-4D97-AF65-F5344CB8AC3E}">
        <p14:creationId xmlns:p14="http://schemas.microsoft.com/office/powerpoint/2010/main" val="17804344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t>15</a:t>
            </a:fld>
            <a:endParaRPr lang="zh-CN" altLang="en-US"/>
          </a:p>
        </p:txBody>
      </p:sp>
    </p:spTree>
    <p:extLst>
      <p:ext uri="{BB962C8B-B14F-4D97-AF65-F5344CB8AC3E}">
        <p14:creationId xmlns:p14="http://schemas.microsoft.com/office/powerpoint/2010/main" val="42226748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t>16</a:t>
            </a:fld>
            <a:endParaRPr lang="zh-CN" altLang="en-US"/>
          </a:p>
        </p:txBody>
      </p:sp>
    </p:spTree>
    <p:extLst>
      <p:ext uri="{BB962C8B-B14F-4D97-AF65-F5344CB8AC3E}">
        <p14:creationId xmlns:p14="http://schemas.microsoft.com/office/powerpoint/2010/main" val="24202881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t>17</a:t>
            </a:fld>
            <a:endParaRPr lang="zh-CN" altLang="en-US"/>
          </a:p>
        </p:txBody>
      </p:sp>
    </p:spTree>
    <p:extLst>
      <p:ext uri="{BB962C8B-B14F-4D97-AF65-F5344CB8AC3E}">
        <p14:creationId xmlns:p14="http://schemas.microsoft.com/office/powerpoint/2010/main" val="18506583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t>18</a:t>
            </a:fld>
            <a:endParaRPr lang="zh-CN" altLang="en-US"/>
          </a:p>
        </p:txBody>
      </p:sp>
    </p:spTree>
    <p:extLst>
      <p:ext uri="{BB962C8B-B14F-4D97-AF65-F5344CB8AC3E}">
        <p14:creationId xmlns:p14="http://schemas.microsoft.com/office/powerpoint/2010/main" val="11623251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t>19</a:t>
            </a:fld>
            <a:endParaRPr lang="zh-CN" altLang="en-US"/>
          </a:p>
        </p:txBody>
      </p:sp>
    </p:spTree>
    <p:extLst>
      <p:ext uri="{BB962C8B-B14F-4D97-AF65-F5344CB8AC3E}">
        <p14:creationId xmlns:p14="http://schemas.microsoft.com/office/powerpoint/2010/main" val="28935791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t>20</a:t>
            </a:fld>
            <a:endParaRPr lang="zh-CN" altLang="en-US"/>
          </a:p>
        </p:txBody>
      </p:sp>
    </p:spTree>
    <p:extLst>
      <p:ext uri="{BB962C8B-B14F-4D97-AF65-F5344CB8AC3E}">
        <p14:creationId xmlns:p14="http://schemas.microsoft.com/office/powerpoint/2010/main" val="6959351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2</a:t>
            </a:fld>
            <a:endParaRPr lang="zh-CN" altLang="en-US"/>
          </a:p>
        </p:txBody>
      </p:sp>
    </p:spTree>
    <p:extLst>
      <p:ext uri="{BB962C8B-B14F-4D97-AF65-F5344CB8AC3E}">
        <p14:creationId xmlns:p14="http://schemas.microsoft.com/office/powerpoint/2010/main" val="8099870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t>21</a:t>
            </a:fld>
            <a:endParaRPr lang="zh-CN" altLang="en-US"/>
          </a:p>
        </p:txBody>
      </p:sp>
    </p:spTree>
    <p:extLst>
      <p:ext uri="{BB962C8B-B14F-4D97-AF65-F5344CB8AC3E}">
        <p14:creationId xmlns:p14="http://schemas.microsoft.com/office/powerpoint/2010/main" val="7196538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t>24</a:t>
            </a:fld>
            <a:endParaRPr lang="zh-CN" altLang="en-US"/>
          </a:p>
        </p:txBody>
      </p:sp>
    </p:spTree>
    <p:extLst>
      <p:ext uri="{BB962C8B-B14F-4D97-AF65-F5344CB8AC3E}">
        <p14:creationId xmlns:p14="http://schemas.microsoft.com/office/powerpoint/2010/main" val="156760635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25</a:t>
            </a:fld>
            <a:endParaRPr lang="zh-CN" altLang="en-US"/>
          </a:p>
        </p:txBody>
      </p:sp>
    </p:spTree>
    <p:extLst>
      <p:ext uri="{BB962C8B-B14F-4D97-AF65-F5344CB8AC3E}">
        <p14:creationId xmlns:p14="http://schemas.microsoft.com/office/powerpoint/2010/main" val="7647864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t>27</a:t>
            </a:fld>
            <a:endParaRPr lang="zh-CN" altLang="en-US"/>
          </a:p>
        </p:txBody>
      </p:sp>
    </p:spTree>
    <p:extLst>
      <p:ext uri="{BB962C8B-B14F-4D97-AF65-F5344CB8AC3E}">
        <p14:creationId xmlns:p14="http://schemas.microsoft.com/office/powerpoint/2010/main" val="760074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t>39</a:t>
            </a:fld>
            <a:endParaRPr lang="zh-CN" altLang="en-US"/>
          </a:p>
        </p:txBody>
      </p:sp>
    </p:spTree>
    <p:extLst>
      <p:ext uri="{BB962C8B-B14F-4D97-AF65-F5344CB8AC3E}">
        <p14:creationId xmlns:p14="http://schemas.microsoft.com/office/powerpoint/2010/main" val="100914641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t>40</a:t>
            </a:fld>
            <a:endParaRPr lang="zh-CN" altLang="en-US"/>
          </a:p>
        </p:txBody>
      </p:sp>
    </p:spTree>
    <p:extLst>
      <p:ext uri="{BB962C8B-B14F-4D97-AF65-F5344CB8AC3E}">
        <p14:creationId xmlns:p14="http://schemas.microsoft.com/office/powerpoint/2010/main" val="41122197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t>41</a:t>
            </a:fld>
            <a:endParaRPr lang="zh-CN" altLang="en-US"/>
          </a:p>
        </p:txBody>
      </p:sp>
    </p:spTree>
    <p:extLst>
      <p:ext uri="{BB962C8B-B14F-4D97-AF65-F5344CB8AC3E}">
        <p14:creationId xmlns:p14="http://schemas.microsoft.com/office/powerpoint/2010/main" val="26497183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t>42</a:t>
            </a:fld>
            <a:endParaRPr lang="zh-CN" altLang="en-US"/>
          </a:p>
        </p:txBody>
      </p:sp>
    </p:spTree>
    <p:extLst>
      <p:ext uri="{BB962C8B-B14F-4D97-AF65-F5344CB8AC3E}">
        <p14:creationId xmlns:p14="http://schemas.microsoft.com/office/powerpoint/2010/main" val="311288837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t>43</a:t>
            </a:fld>
            <a:endParaRPr lang="zh-CN" altLang="en-US"/>
          </a:p>
        </p:txBody>
      </p:sp>
    </p:spTree>
    <p:extLst>
      <p:ext uri="{BB962C8B-B14F-4D97-AF65-F5344CB8AC3E}">
        <p14:creationId xmlns:p14="http://schemas.microsoft.com/office/powerpoint/2010/main" val="428937932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46</a:t>
            </a:fld>
            <a:endParaRPr lang="zh-CN" altLang="en-US"/>
          </a:p>
        </p:txBody>
      </p:sp>
    </p:spTree>
    <p:extLst>
      <p:ext uri="{BB962C8B-B14F-4D97-AF65-F5344CB8AC3E}">
        <p14:creationId xmlns:p14="http://schemas.microsoft.com/office/powerpoint/2010/main" val="1803703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3</a:t>
            </a:fld>
            <a:endParaRPr lang="zh-CN" altLang="en-US"/>
          </a:p>
        </p:txBody>
      </p:sp>
    </p:spTree>
    <p:extLst>
      <p:ext uri="{BB962C8B-B14F-4D97-AF65-F5344CB8AC3E}">
        <p14:creationId xmlns:p14="http://schemas.microsoft.com/office/powerpoint/2010/main" val="199231044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t>47</a:t>
            </a:fld>
            <a:endParaRPr lang="zh-CN" altLang="en-US"/>
          </a:p>
        </p:txBody>
      </p:sp>
    </p:spTree>
    <p:extLst>
      <p:ext uri="{BB962C8B-B14F-4D97-AF65-F5344CB8AC3E}">
        <p14:creationId xmlns:p14="http://schemas.microsoft.com/office/powerpoint/2010/main" val="167719360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t>48</a:t>
            </a:fld>
            <a:endParaRPr lang="zh-CN" altLang="en-US"/>
          </a:p>
        </p:txBody>
      </p:sp>
    </p:spTree>
    <p:extLst>
      <p:ext uri="{BB962C8B-B14F-4D97-AF65-F5344CB8AC3E}">
        <p14:creationId xmlns:p14="http://schemas.microsoft.com/office/powerpoint/2010/main" val="103976135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t>49</a:t>
            </a:fld>
            <a:endParaRPr lang="zh-CN" altLang="en-US"/>
          </a:p>
        </p:txBody>
      </p:sp>
    </p:spTree>
    <p:extLst>
      <p:ext uri="{BB962C8B-B14F-4D97-AF65-F5344CB8AC3E}">
        <p14:creationId xmlns:p14="http://schemas.microsoft.com/office/powerpoint/2010/main" val="122485142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t>50</a:t>
            </a:fld>
            <a:endParaRPr lang="zh-CN" altLang="en-US"/>
          </a:p>
        </p:txBody>
      </p:sp>
    </p:spTree>
    <p:extLst>
      <p:ext uri="{BB962C8B-B14F-4D97-AF65-F5344CB8AC3E}">
        <p14:creationId xmlns:p14="http://schemas.microsoft.com/office/powerpoint/2010/main" val="155124366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t>51</a:t>
            </a:fld>
            <a:endParaRPr lang="zh-CN" altLang="en-US"/>
          </a:p>
        </p:txBody>
      </p:sp>
    </p:spTree>
    <p:extLst>
      <p:ext uri="{BB962C8B-B14F-4D97-AF65-F5344CB8AC3E}">
        <p14:creationId xmlns:p14="http://schemas.microsoft.com/office/powerpoint/2010/main" val="177870556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t>52</a:t>
            </a:fld>
            <a:endParaRPr lang="zh-CN" altLang="en-US"/>
          </a:p>
        </p:txBody>
      </p:sp>
    </p:spTree>
    <p:extLst>
      <p:ext uri="{BB962C8B-B14F-4D97-AF65-F5344CB8AC3E}">
        <p14:creationId xmlns:p14="http://schemas.microsoft.com/office/powerpoint/2010/main" val="151726207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t>53</a:t>
            </a:fld>
            <a:endParaRPr lang="zh-CN" altLang="en-US"/>
          </a:p>
        </p:txBody>
      </p:sp>
    </p:spTree>
    <p:extLst>
      <p:ext uri="{BB962C8B-B14F-4D97-AF65-F5344CB8AC3E}">
        <p14:creationId xmlns:p14="http://schemas.microsoft.com/office/powerpoint/2010/main" val="154110318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t>54</a:t>
            </a:fld>
            <a:endParaRPr lang="zh-CN" altLang="en-US"/>
          </a:p>
        </p:txBody>
      </p:sp>
    </p:spTree>
    <p:extLst>
      <p:ext uri="{BB962C8B-B14F-4D97-AF65-F5344CB8AC3E}">
        <p14:creationId xmlns:p14="http://schemas.microsoft.com/office/powerpoint/2010/main" val="213076152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t>56</a:t>
            </a:fld>
            <a:endParaRPr lang="zh-CN" altLang="en-US"/>
          </a:p>
        </p:txBody>
      </p:sp>
    </p:spTree>
    <p:extLst>
      <p:ext uri="{BB962C8B-B14F-4D97-AF65-F5344CB8AC3E}">
        <p14:creationId xmlns:p14="http://schemas.microsoft.com/office/powerpoint/2010/main" val="40930524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t>57</a:t>
            </a:fld>
            <a:endParaRPr lang="zh-CN" altLang="en-US"/>
          </a:p>
        </p:txBody>
      </p:sp>
    </p:spTree>
    <p:extLst>
      <p:ext uri="{BB962C8B-B14F-4D97-AF65-F5344CB8AC3E}">
        <p14:creationId xmlns:p14="http://schemas.microsoft.com/office/powerpoint/2010/main" val="21417071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t>4</a:t>
            </a:fld>
            <a:endParaRPr lang="zh-CN" altLang="en-US"/>
          </a:p>
        </p:txBody>
      </p:sp>
    </p:spTree>
    <p:extLst>
      <p:ext uri="{BB962C8B-B14F-4D97-AF65-F5344CB8AC3E}">
        <p14:creationId xmlns:p14="http://schemas.microsoft.com/office/powerpoint/2010/main" val="21107503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t>58</a:t>
            </a:fld>
            <a:endParaRPr lang="zh-CN" altLang="en-US"/>
          </a:p>
        </p:txBody>
      </p:sp>
    </p:spTree>
    <p:extLst>
      <p:ext uri="{BB962C8B-B14F-4D97-AF65-F5344CB8AC3E}">
        <p14:creationId xmlns:p14="http://schemas.microsoft.com/office/powerpoint/2010/main" val="213064764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t>59</a:t>
            </a:fld>
            <a:endParaRPr lang="zh-CN" altLang="en-US"/>
          </a:p>
        </p:txBody>
      </p:sp>
    </p:spTree>
    <p:extLst>
      <p:ext uri="{BB962C8B-B14F-4D97-AF65-F5344CB8AC3E}">
        <p14:creationId xmlns:p14="http://schemas.microsoft.com/office/powerpoint/2010/main" val="13292328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t>60</a:t>
            </a:fld>
            <a:endParaRPr lang="zh-CN" altLang="en-US"/>
          </a:p>
        </p:txBody>
      </p:sp>
    </p:spTree>
    <p:extLst>
      <p:ext uri="{BB962C8B-B14F-4D97-AF65-F5344CB8AC3E}">
        <p14:creationId xmlns:p14="http://schemas.microsoft.com/office/powerpoint/2010/main" val="63616426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t>61</a:t>
            </a:fld>
            <a:endParaRPr lang="zh-CN" altLang="en-US"/>
          </a:p>
        </p:txBody>
      </p:sp>
    </p:spTree>
    <p:extLst>
      <p:ext uri="{BB962C8B-B14F-4D97-AF65-F5344CB8AC3E}">
        <p14:creationId xmlns:p14="http://schemas.microsoft.com/office/powerpoint/2010/main" val="123888040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t>62</a:t>
            </a:fld>
            <a:endParaRPr lang="zh-CN" altLang="en-US"/>
          </a:p>
        </p:txBody>
      </p:sp>
    </p:spTree>
    <p:extLst>
      <p:ext uri="{BB962C8B-B14F-4D97-AF65-F5344CB8AC3E}">
        <p14:creationId xmlns:p14="http://schemas.microsoft.com/office/powerpoint/2010/main" val="211427155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t>63</a:t>
            </a:fld>
            <a:endParaRPr lang="zh-CN" altLang="en-US"/>
          </a:p>
        </p:txBody>
      </p:sp>
    </p:spTree>
    <p:extLst>
      <p:ext uri="{BB962C8B-B14F-4D97-AF65-F5344CB8AC3E}">
        <p14:creationId xmlns:p14="http://schemas.microsoft.com/office/powerpoint/2010/main" val="58696315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t>64</a:t>
            </a:fld>
            <a:endParaRPr lang="zh-CN" altLang="en-US"/>
          </a:p>
        </p:txBody>
      </p:sp>
    </p:spTree>
    <p:extLst>
      <p:ext uri="{BB962C8B-B14F-4D97-AF65-F5344CB8AC3E}">
        <p14:creationId xmlns:p14="http://schemas.microsoft.com/office/powerpoint/2010/main" val="214468474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t>65</a:t>
            </a:fld>
            <a:endParaRPr lang="zh-CN" altLang="en-US"/>
          </a:p>
        </p:txBody>
      </p:sp>
    </p:spTree>
    <p:extLst>
      <p:ext uri="{BB962C8B-B14F-4D97-AF65-F5344CB8AC3E}">
        <p14:creationId xmlns:p14="http://schemas.microsoft.com/office/powerpoint/2010/main" val="3501231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t>66</a:t>
            </a:fld>
            <a:endParaRPr lang="zh-CN" altLang="en-US"/>
          </a:p>
        </p:txBody>
      </p:sp>
    </p:spTree>
    <p:extLst>
      <p:ext uri="{BB962C8B-B14F-4D97-AF65-F5344CB8AC3E}">
        <p14:creationId xmlns:p14="http://schemas.microsoft.com/office/powerpoint/2010/main" val="129795971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t>67</a:t>
            </a:fld>
            <a:endParaRPr lang="zh-CN" altLang="en-US"/>
          </a:p>
        </p:txBody>
      </p:sp>
    </p:spTree>
    <p:extLst>
      <p:ext uri="{BB962C8B-B14F-4D97-AF65-F5344CB8AC3E}">
        <p14:creationId xmlns:p14="http://schemas.microsoft.com/office/powerpoint/2010/main" val="3316075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t>5</a:t>
            </a:fld>
            <a:endParaRPr lang="zh-CN" altLang="en-US"/>
          </a:p>
        </p:txBody>
      </p:sp>
    </p:spTree>
    <p:extLst>
      <p:ext uri="{BB962C8B-B14F-4D97-AF65-F5344CB8AC3E}">
        <p14:creationId xmlns:p14="http://schemas.microsoft.com/office/powerpoint/2010/main" val="208964294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t>68</a:t>
            </a:fld>
            <a:endParaRPr lang="zh-CN" altLang="en-US"/>
          </a:p>
        </p:txBody>
      </p:sp>
    </p:spTree>
    <p:extLst>
      <p:ext uri="{BB962C8B-B14F-4D97-AF65-F5344CB8AC3E}">
        <p14:creationId xmlns:p14="http://schemas.microsoft.com/office/powerpoint/2010/main" val="141427776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t>69</a:t>
            </a:fld>
            <a:endParaRPr lang="zh-CN" altLang="en-US"/>
          </a:p>
        </p:txBody>
      </p:sp>
    </p:spTree>
    <p:extLst>
      <p:ext uri="{BB962C8B-B14F-4D97-AF65-F5344CB8AC3E}">
        <p14:creationId xmlns:p14="http://schemas.microsoft.com/office/powerpoint/2010/main" val="119037553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t>70</a:t>
            </a:fld>
            <a:endParaRPr lang="zh-CN" altLang="en-US"/>
          </a:p>
        </p:txBody>
      </p:sp>
    </p:spTree>
    <p:extLst>
      <p:ext uri="{BB962C8B-B14F-4D97-AF65-F5344CB8AC3E}">
        <p14:creationId xmlns:p14="http://schemas.microsoft.com/office/powerpoint/2010/main" val="70491480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t>71</a:t>
            </a:fld>
            <a:endParaRPr lang="zh-CN" altLang="en-US"/>
          </a:p>
        </p:txBody>
      </p:sp>
    </p:spTree>
    <p:extLst>
      <p:ext uri="{BB962C8B-B14F-4D97-AF65-F5344CB8AC3E}">
        <p14:creationId xmlns:p14="http://schemas.microsoft.com/office/powerpoint/2010/main" val="186904241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t>72</a:t>
            </a:fld>
            <a:endParaRPr lang="zh-CN" altLang="en-US"/>
          </a:p>
        </p:txBody>
      </p:sp>
    </p:spTree>
    <p:extLst>
      <p:ext uri="{BB962C8B-B14F-4D97-AF65-F5344CB8AC3E}">
        <p14:creationId xmlns:p14="http://schemas.microsoft.com/office/powerpoint/2010/main" val="74388744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t>73</a:t>
            </a:fld>
            <a:endParaRPr lang="zh-CN" altLang="en-US"/>
          </a:p>
        </p:txBody>
      </p:sp>
    </p:spTree>
    <p:extLst>
      <p:ext uri="{BB962C8B-B14F-4D97-AF65-F5344CB8AC3E}">
        <p14:creationId xmlns:p14="http://schemas.microsoft.com/office/powerpoint/2010/main" val="133154327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74</a:t>
            </a:fld>
            <a:endParaRPr lang="zh-CN" altLang="en-US"/>
          </a:p>
        </p:txBody>
      </p:sp>
    </p:spTree>
    <p:extLst>
      <p:ext uri="{BB962C8B-B14F-4D97-AF65-F5344CB8AC3E}">
        <p14:creationId xmlns:p14="http://schemas.microsoft.com/office/powerpoint/2010/main" val="198866495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t>75</a:t>
            </a:fld>
            <a:endParaRPr lang="zh-CN" altLang="en-US"/>
          </a:p>
        </p:txBody>
      </p:sp>
    </p:spTree>
    <p:extLst>
      <p:ext uri="{BB962C8B-B14F-4D97-AF65-F5344CB8AC3E}">
        <p14:creationId xmlns:p14="http://schemas.microsoft.com/office/powerpoint/2010/main" val="59153221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t>76</a:t>
            </a:fld>
            <a:endParaRPr lang="zh-CN" altLang="en-US"/>
          </a:p>
        </p:txBody>
      </p:sp>
    </p:spTree>
    <p:extLst>
      <p:ext uri="{BB962C8B-B14F-4D97-AF65-F5344CB8AC3E}">
        <p14:creationId xmlns:p14="http://schemas.microsoft.com/office/powerpoint/2010/main" val="9661545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t>77</a:t>
            </a:fld>
            <a:endParaRPr lang="zh-CN" altLang="en-US"/>
          </a:p>
        </p:txBody>
      </p:sp>
    </p:spTree>
    <p:extLst>
      <p:ext uri="{BB962C8B-B14F-4D97-AF65-F5344CB8AC3E}">
        <p14:creationId xmlns:p14="http://schemas.microsoft.com/office/powerpoint/2010/main" val="21218642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t>6</a:t>
            </a:fld>
            <a:endParaRPr lang="zh-CN" altLang="en-US"/>
          </a:p>
        </p:txBody>
      </p:sp>
    </p:spTree>
    <p:extLst>
      <p:ext uri="{BB962C8B-B14F-4D97-AF65-F5344CB8AC3E}">
        <p14:creationId xmlns:p14="http://schemas.microsoft.com/office/powerpoint/2010/main" val="157023233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t>80</a:t>
            </a:fld>
            <a:endParaRPr lang="zh-CN" altLang="en-US"/>
          </a:p>
        </p:txBody>
      </p:sp>
    </p:spTree>
    <p:extLst>
      <p:ext uri="{BB962C8B-B14F-4D97-AF65-F5344CB8AC3E}">
        <p14:creationId xmlns:p14="http://schemas.microsoft.com/office/powerpoint/2010/main" val="56756664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t>81</a:t>
            </a:fld>
            <a:endParaRPr lang="zh-CN" altLang="en-US"/>
          </a:p>
        </p:txBody>
      </p:sp>
    </p:spTree>
    <p:extLst>
      <p:ext uri="{BB962C8B-B14F-4D97-AF65-F5344CB8AC3E}">
        <p14:creationId xmlns:p14="http://schemas.microsoft.com/office/powerpoint/2010/main" val="209508473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t>82</a:t>
            </a:fld>
            <a:endParaRPr lang="zh-CN" altLang="en-US"/>
          </a:p>
        </p:txBody>
      </p:sp>
    </p:spTree>
    <p:extLst>
      <p:ext uri="{BB962C8B-B14F-4D97-AF65-F5344CB8AC3E}">
        <p14:creationId xmlns:p14="http://schemas.microsoft.com/office/powerpoint/2010/main" val="119658845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t>83</a:t>
            </a:fld>
            <a:endParaRPr lang="zh-CN" altLang="en-US"/>
          </a:p>
        </p:txBody>
      </p:sp>
    </p:spTree>
    <p:extLst>
      <p:ext uri="{BB962C8B-B14F-4D97-AF65-F5344CB8AC3E}">
        <p14:creationId xmlns:p14="http://schemas.microsoft.com/office/powerpoint/2010/main" val="17815948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t>84</a:t>
            </a:fld>
            <a:endParaRPr lang="zh-CN" altLang="en-US"/>
          </a:p>
        </p:txBody>
      </p:sp>
    </p:spTree>
    <p:extLst>
      <p:ext uri="{BB962C8B-B14F-4D97-AF65-F5344CB8AC3E}">
        <p14:creationId xmlns:p14="http://schemas.microsoft.com/office/powerpoint/2010/main" val="25721862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t>85</a:t>
            </a:fld>
            <a:endParaRPr lang="zh-CN" altLang="en-US"/>
          </a:p>
        </p:txBody>
      </p:sp>
    </p:spTree>
    <p:extLst>
      <p:ext uri="{BB962C8B-B14F-4D97-AF65-F5344CB8AC3E}">
        <p14:creationId xmlns:p14="http://schemas.microsoft.com/office/powerpoint/2010/main" val="28618293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t>86</a:t>
            </a:fld>
            <a:endParaRPr lang="zh-CN" altLang="en-US"/>
          </a:p>
        </p:txBody>
      </p:sp>
    </p:spTree>
    <p:extLst>
      <p:ext uri="{BB962C8B-B14F-4D97-AF65-F5344CB8AC3E}">
        <p14:creationId xmlns:p14="http://schemas.microsoft.com/office/powerpoint/2010/main" val="160646457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t>87</a:t>
            </a:fld>
            <a:endParaRPr lang="zh-CN" altLang="en-US"/>
          </a:p>
        </p:txBody>
      </p:sp>
    </p:spTree>
    <p:extLst>
      <p:ext uri="{BB962C8B-B14F-4D97-AF65-F5344CB8AC3E}">
        <p14:creationId xmlns:p14="http://schemas.microsoft.com/office/powerpoint/2010/main" val="12324276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t>88</a:t>
            </a:fld>
            <a:endParaRPr lang="zh-CN" altLang="en-US"/>
          </a:p>
        </p:txBody>
      </p:sp>
    </p:spTree>
    <p:extLst>
      <p:ext uri="{BB962C8B-B14F-4D97-AF65-F5344CB8AC3E}">
        <p14:creationId xmlns:p14="http://schemas.microsoft.com/office/powerpoint/2010/main" val="153061472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t>89</a:t>
            </a:fld>
            <a:endParaRPr lang="zh-CN" altLang="en-US"/>
          </a:p>
        </p:txBody>
      </p:sp>
    </p:spTree>
    <p:extLst>
      <p:ext uri="{BB962C8B-B14F-4D97-AF65-F5344CB8AC3E}">
        <p14:creationId xmlns:p14="http://schemas.microsoft.com/office/powerpoint/2010/main" val="9145288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t>7</a:t>
            </a:fld>
            <a:endParaRPr lang="zh-CN" altLang="en-US"/>
          </a:p>
        </p:txBody>
      </p:sp>
    </p:spTree>
    <p:extLst>
      <p:ext uri="{BB962C8B-B14F-4D97-AF65-F5344CB8AC3E}">
        <p14:creationId xmlns:p14="http://schemas.microsoft.com/office/powerpoint/2010/main" val="10304803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t>8</a:t>
            </a:fld>
            <a:endParaRPr lang="zh-CN" altLang="en-US"/>
          </a:p>
        </p:txBody>
      </p:sp>
    </p:spTree>
    <p:extLst>
      <p:ext uri="{BB962C8B-B14F-4D97-AF65-F5344CB8AC3E}">
        <p14:creationId xmlns:p14="http://schemas.microsoft.com/office/powerpoint/2010/main" val="11070623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t>9</a:t>
            </a:fld>
            <a:endParaRPr lang="zh-CN" altLang="en-US"/>
          </a:p>
        </p:txBody>
      </p:sp>
    </p:spTree>
    <p:extLst>
      <p:ext uri="{BB962C8B-B14F-4D97-AF65-F5344CB8AC3E}">
        <p14:creationId xmlns:p14="http://schemas.microsoft.com/office/powerpoint/2010/main" val="18373349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5_空白">
    <p:spTree>
      <p:nvGrpSpPr>
        <p:cNvPr id="1" name=""/>
        <p:cNvGrpSpPr/>
        <p:nvPr/>
      </p:nvGrpSpPr>
      <p:grpSpPr>
        <a:xfrm>
          <a:off x="0" y="0"/>
          <a:ext cx="0" cy="0"/>
          <a:chOff x="0" y="0"/>
          <a:chExt cx="0" cy="0"/>
        </a:xfrm>
      </p:grpSpPr>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600" advClick="0">
        <p14:gallery dir="l"/>
      </p:transition>
    </mc:Choice>
    <mc:Fallback xmlns="">
      <p:transition spd="slow" advClick="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600" advClick="0">
        <p14:gallery dir="l"/>
      </p:transition>
    </mc:Choice>
    <mc:Fallback xmlns="">
      <p:transition spd="slow" advClick="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内容占位符 2"/>
          <p:cNvSpPr>
            <a:spLocks noGrp="1"/>
          </p:cNvSpPr>
          <p:nvPr>
            <p:ph idx="1"/>
          </p:nvPr>
        </p:nvSpPr>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2969F21D-12A3-824C-80FA-D34F01E9177B}" type="datetimeFigureOut">
              <a:rPr kumimoji="1" lang="zh-CN" altLang="en-US" smtClean="0"/>
              <a:t>2023/02/20</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C85CFEDB-804C-9249-87AB-F8162CDD6F1B}" type="slidenum">
              <a:rPr kumimoji="1" lang="zh-CN" altLang="en-US" smtClean="0"/>
              <a:t>‹#›</a:t>
            </a:fld>
            <a:endParaRPr kumimoji="1" lang="zh-CN" altLang="en-US"/>
          </a:p>
        </p:txBody>
      </p:sp>
    </p:spTree>
    <p:extLst>
      <p:ext uri="{BB962C8B-B14F-4D97-AF65-F5344CB8AC3E}">
        <p14:creationId xmlns:p14="http://schemas.microsoft.com/office/powerpoint/2010/main" val="2730979111"/>
      </p:ext>
    </p:extLst>
  </p:cSld>
  <p:clrMapOvr>
    <a:masterClrMapping/>
  </p:clrMapOvr>
  <mc:AlternateContent xmlns:mc="http://schemas.openxmlformats.org/markup-compatibility/2006" xmlns:p14="http://schemas.microsoft.com/office/powerpoint/2010/main">
    <mc:Choice Requires="p14">
      <p:transition spd="slow" p14:dur="1600" advClick="0">
        <p14:gallery dir="l"/>
      </p:transition>
    </mc:Choice>
    <mc:Fallback xmlns="">
      <p:transition spd="slow" advClick="0">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CEFE0"/>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84238" y="385763"/>
            <a:ext cx="11090275" cy="1397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84238" y="1925638"/>
            <a:ext cx="11090275" cy="458946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84238" y="6704013"/>
            <a:ext cx="2892425" cy="384175"/>
          </a:xfrm>
          <a:prstGeom prst="rect">
            <a:avLst/>
          </a:prstGeom>
        </p:spPr>
        <p:txBody>
          <a:bodyPr vert="horz" lIns="91440" tIns="45720" rIns="91440" bIns="45720" rtlCol="0" anchor="ctr"/>
          <a:lstStyle>
            <a:lvl1pPr algn="l">
              <a:defRPr sz="1200">
                <a:solidFill>
                  <a:schemeClr val="tx1">
                    <a:tint val="75000"/>
                  </a:schemeClr>
                </a:solidFill>
              </a:defRPr>
            </a:lvl1pPr>
          </a:lstStyle>
          <a:p>
            <a:fld id="{43A93E93-166D-47F5-9EF1-ACEABE24AEEA}" type="datetimeFigureOut">
              <a:rPr lang="zh-CN" altLang="en-US" smtClean="0"/>
              <a:t>2023/02/20</a:t>
            </a:fld>
            <a:endParaRPr lang="zh-CN" altLang="en-US"/>
          </a:p>
        </p:txBody>
      </p:sp>
      <p:sp>
        <p:nvSpPr>
          <p:cNvPr id="5" name="页脚占位符 4"/>
          <p:cNvSpPr>
            <a:spLocks noGrp="1"/>
          </p:cNvSpPr>
          <p:nvPr>
            <p:ph type="ftr" sz="quarter" idx="3"/>
          </p:nvPr>
        </p:nvSpPr>
        <p:spPr>
          <a:xfrm>
            <a:off x="4259263" y="6704013"/>
            <a:ext cx="4340225" cy="38417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9082088" y="6704013"/>
            <a:ext cx="2892425" cy="384175"/>
          </a:xfrm>
          <a:prstGeom prst="rect">
            <a:avLst/>
          </a:prstGeom>
        </p:spPr>
        <p:txBody>
          <a:bodyPr vert="horz" lIns="91440" tIns="45720" rIns="91440" bIns="45720" rtlCol="0" anchor="ctr"/>
          <a:lstStyle>
            <a:lvl1pPr algn="r">
              <a:defRPr sz="1200">
                <a:solidFill>
                  <a:schemeClr val="tx1">
                    <a:tint val="75000"/>
                  </a:schemeClr>
                </a:solidFill>
              </a:defRPr>
            </a:lvl1pPr>
          </a:lstStyle>
          <a:p>
            <a:fld id="{118D5ACA-62CA-46DB-AD6B-12EDD6D51A23}"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mc:AlternateContent xmlns:mc="http://schemas.openxmlformats.org/markup-compatibility/2006" xmlns:p14="http://schemas.microsoft.com/office/powerpoint/2010/main">
    <mc:Choice Requires="p14">
      <p:transition spd="slow" p14:dur="1600" advClick="0">
        <p14:gallery dir="l"/>
      </p:transition>
    </mc:Choice>
    <mc:Fallback xmlns="">
      <p:transition spd="slow" advClick="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1.xml"/><Relationship Id="rId7" Type="http://schemas.microsoft.com/office/2007/relationships/hdphoto" Target="../media/hdphoto1.wdp"/><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1.xml"/><Relationship Id="rId9" Type="http://schemas.openxmlformats.org/officeDocument/2006/relationships/image" Target="../media/image4.png"/></Relationships>
</file>

<file path=ppt/slides/_rels/slide10.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tags" Target="../tags/tag13.xml"/><Relationship Id="rId18" Type="http://schemas.openxmlformats.org/officeDocument/2006/relationships/tags" Target="../tags/tag18.xml"/><Relationship Id="rId26" Type="http://schemas.openxmlformats.org/officeDocument/2006/relationships/image" Target="../media/image11.tmp"/><Relationship Id="rId3" Type="http://schemas.openxmlformats.org/officeDocument/2006/relationships/tags" Target="../tags/tag3.xml"/><Relationship Id="rId21" Type="http://schemas.openxmlformats.org/officeDocument/2006/relationships/tags" Target="../tags/tag21.xml"/><Relationship Id="rId7" Type="http://schemas.openxmlformats.org/officeDocument/2006/relationships/tags" Target="../tags/tag7.xml"/><Relationship Id="rId12" Type="http://schemas.openxmlformats.org/officeDocument/2006/relationships/tags" Target="../tags/tag12.xml"/><Relationship Id="rId17" Type="http://schemas.openxmlformats.org/officeDocument/2006/relationships/tags" Target="../tags/tag17.xml"/><Relationship Id="rId25" Type="http://schemas.openxmlformats.org/officeDocument/2006/relationships/slideLayout" Target="../slideLayouts/slideLayout1.xml"/><Relationship Id="rId2" Type="http://schemas.openxmlformats.org/officeDocument/2006/relationships/tags" Target="../tags/tag2.xml"/><Relationship Id="rId16" Type="http://schemas.openxmlformats.org/officeDocument/2006/relationships/tags" Target="../tags/tag16.xml"/><Relationship Id="rId20" Type="http://schemas.openxmlformats.org/officeDocument/2006/relationships/tags" Target="../tags/tag20.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24" Type="http://schemas.openxmlformats.org/officeDocument/2006/relationships/tags" Target="../tags/tag24.xml"/><Relationship Id="rId5" Type="http://schemas.openxmlformats.org/officeDocument/2006/relationships/tags" Target="../tags/tag5.xml"/><Relationship Id="rId15" Type="http://schemas.openxmlformats.org/officeDocument/2006/relationships/tags" Target="../tags/tag15.xml"/><Relationship Id="rId23" Type="http://schemas.openxmlformats.org/officeDocument/2006/relationships/tags" Target="../tags/tag23.xml"/><Relationship Id="rId10" Type="http://schemas.openxmlformats.org/officeDocument/2006/relationships/tags" Target="../tags/tag10.xml"/><Relationship Id="rId19" Type="http://schemas.openxmlformats.org/officeDocument/2006/relationships/tags" Target="../tags/tag19.xml"/><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tags" Target="../tags/tag14.xml"/><Relationship Id="rId22" Type="http://schemas.openxmlformats.org/officeDocument/2006/relationships/tags" Target="../tags/tag2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12.jpg"/></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image" Target="../media/image14.jpg"/><Relationship Id="rId4" Type="http://schemas.openxmlformats.org/officeDocument/2006/relationships/image" Target="../media/image13.jpg"/></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15.jpg"/></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16.jpg"/></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3.xml"/><Relationship Id="rId5" Type="http://schemas.openxmlformats.org/officeDocument/2006/relationships/image" Target="../media/image18.jpg"/><Relationship Id="rId4" Type="http://schemas.openxmlformats.org/officeDocument/2006/relationships/image" Target="../media/image17.jpg"/></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19.jpg"/></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8.xml"/><Relationship Id="rId1" Type="http://schemas.openxmlformats.org/officeDocument/2006/relationships/slideLayout" Target="../slideLayouts/slideLayout3.xml"/><Relationship Id="rId5" Type="http://schemas.openxmlformats.org/officeDocument/2006/relationships/image" Target="../media/image21.jpg"/><Relationship Id="rId4" Type="http://schemas.openxmlformats.org/officeDocument/2006/relationships/image" Target="../media/image20.jpg"/></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9.xml"/><Relationship Id="rId1" Type="http://schemas.openxmlformats.org/officeDocument/2006/relationships/slideLayout" Target="../slideLayouts/slideLayout3.xml"/><Relationship Id="rId5" Type="http://schemas.openxmlformats.org/officeDocument/2006/relationships/image" Target="../media/image23.jpg"/><Relationship Id="rId4" Type="http://schemas.openxmlformats.org/officeDocument/2006/relationships/image" Target="../media/image22.jpg"/></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8" Type="http://schemas.openxmlformats.org/officeDocument/2006/relationships/tags" Target="../tags/tag32.xml"/><Relationship Id="rId13" Type="http://schemas.openxmlformats.org/officeDocument/2006/relationships/tags" Target="../tags/tag37.xml"/><Relationship Id="rId18" Type="http://schemas.openxmlformats.org/officeDocument/2006/relationships/slideLayout" Target="../slideLayouts/slideLayout1.xml"/><Relationship Id="rId3" Type="http://schemas.openxmlformats.org/officeDocument/2006/relationships/tags" Target="../tags/tag27.xml"/><Relationship Id="rId7" Type="http://schemas.openxmlformats.org/officeDocument/2006/relationships/tags" Target="../tags/tag31.xml"/><Relationship Id="rId12" Type="http://schemas.openxmlformats.org/officeDocument/2006/relationships/tags" Target="../tags/tag36.xml"/><Relationship Id="rId17" Type="http://schemas.openxmlformats.org/officeDocument/2006/relationships/tags" Target="../tags/tag41.xml"/><Relationship Id="rId2" Type="http://schemas.openxmlformats.org/officeDocument/2006/relationships/tags" Target="../tags/tag26.xml"/><Relationship Id="rId16" Type="http://schemas.openxmlformats.org/officeDocument/2006/relationships/tags" Target="../tags/tag40.xml"/><Relationship Id="rId1" Type="http://schemas.openxmlformats.org/officeDocument/2006/relationships/tags" Target="../tags/tag25.xml"/><Relationship Id="rId6" Type="http://schemas.openxmlformats.org/officeDocument/2006/relationships/tags" Target="../tags/tag30.xml"/><Relationship Id="rId11" Type="http://schemas.openxmlformats.org/officeDocument/2006/relationships/tags" Target="../tags/tag35.xml"/><Relationship Id="rId5" Type="http://schemas.openxmlformats.org/officeDocument/2006/relationships/tags" Target="../tags/tag29.xml"/><Relationship Id="rId15" Type="http://schemas.openxmlformats.org/officeDocument/2006/relationships/tags" Target="../tags/tag39.xml"/><Relationship Id="rId10" Type="http://schemas.openxmlformats.org/officeDocument/2006/relationships/tags" Target="../tags/tag34.xml"/><Relationship Id="rId19" Type="http://schemas.openxmlformats.org/officeDocument/2006/relationships/image" Target="../media/image11.tmp"/><Relationship Id="rId4" Type="http://schemas.openxmlformats.org/officeDocument/2006/relationships/tags" Target="../tags/tag28.xml"/><Relationship Id="rId9" Type="http://schemas.openxmlformats.org/officeDocument/2006/relationships/tags" Target="../tags/tag33.xml"/><Relationship Id="rId14" Type="http://schemas.openxmlformats.org/officeDocument/2006/relationships/tags" Target="../tags/tag38.xml"/></Relationships>
</file>

<file path=ppt/slides/_rels/slide23.xml.rels><?xml version="1.0" encoding="UTF-8" standalone="yes"?>
<Relationships xmlns="http://schemas.openxmlformats.org/package/2006/relationships"><Relationship Id="rId8" Type="http://schemas.openxmlformats.org/officeDocument/2006/relationships/tags" Target="../tags/tag49.xml"/><Relationship Id="rId13" Type="http://schemas.openxmlformats.org/officeDocument/2006/relationships/tags" Target="../tags/tag54.xml"/><Relationship Id="rId18" Type="http://schemas.openxmlformats.org/officeDocument/2006/relationships/slideLayout" Target="../slideLayouts/slideLayout1.xml"/><Relationship Id="rId3" Type="http://schemas.openxmlformats.org/officeDocument/2006/relationships/tags" Target="../tags/tag44.xml"/><Relationship Id="rId7" Type="http://schemas.openxmlformats.org/officeDocument/2006/relationships/tags" Target="../tags/tag48.xml"/><Relationship Id="rId12" Type="http://schemas.openxmlformats.org/officeDocument/2006/relationships/tags" Target="../tags/tag53.xml"/><Relationship Id="rId17" Type="http://schemas.openxmlformats.org/officeDocument/2006/relationships/tags" Target="../tags/tag58.xml"/><Relationship Id="rId2" Type="http://schemas.openxmlformats.org/officeDocument/2006/relationships/tags" Target="../tags/tag43.xml"/><Relationship Id="rId16" Type="http://schemas.openxmlformats.org/officeDocument/2006/relationships/tags" Target="../tags/tag57.xml"/><Relationship Id="rId1" Type="http://schemas.openxmlformats.org/officeDocument/2006/relationships/tags" Target="../tags/tag42.xml"/><Relationship Id="rId6" Type="http://schemas.openxmlformats.org/officeDocument/2006/relationships/tags" Target="../tags/tag47.xml"/><Relationship Id="rId11" Type="http://schemas.openxmlformats.org/officeDocument/2006/relationships/tags" Target="../tags/tag52.xml"/><Relationship Id="rId5" Type="http://schemas.openxmlformats.org/officeDocument/2006/relationships/tags" Target="../tags/tag46.xml"/><Relationship Id="rId15" Type="http://schemas.openxmlformats.org/officeDocument/2006/relationships/tags" Target="../tags/tag56.xml"/><Relationship Id="rId10" Type="http://schemas.openxmlformats.org/officeDocument/2006/relationships/tags" Target="../tags/tag51.xml"/><Relationship Id="rId19" Type="http://schemas.openxmlformats.org/officeDocument/2006/relationships/image" Target="../media/image11.tmp"/><Relationship Id="rId4" Type="http://schemas.openxmlformats.org/officeDocument/2006/relationships/tags" Target="../tags/tag45.xml"/><Relationship Id="rId9" Type="http://schemas.openxmlformats.org/officeDocument/2006/relationships/tags" Target="../tags/tag50.xml"/><Relationship Id="rId14" Type="http://schemas.openxmlformats.org/officeDocument/2006/relationships/tags" Target="../tags/tag55.xml"/></Relationships>
</file>

<file path=ppt/slides/_rels/slide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1.xml"/><Relationship Id="rId1" Type="http://schemas.openxmlformats.org/officeDocument/2006/relationships/slideLayout" Target="../slideLayouts/slideLayout3.xml"/><Relationship Id="rId5" Type="http://schemas.openxmlformats.org/officeDocument/2006/relationships/image" Target="../media/image25.jpg"/><Relationship Id="rId4" Type="http://schemas.openxmlformats.org/officeDocument/2006/relationships/image" Target="../media/image24.jpeg"/></Relationships>
</file>

<file path=ppt/slides/_rels/slide2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e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8" Type="http://schemas.openxmlformats.org/officeDocument/2006/relationships/tags" Target="../tags/tag66.xml"/><Relationship Id="rId13" Type="http://schemas.openxmlformats.org/officeDocument/2006/relationships/tags" Target="../tags/tag71.xml"/><Relationship Id="rId18" Type="http://schemas.openxmlformats.org/officeDocument/2006/relationships/slideLayout" Target="../slideLayouts/slideLayout1.xml"/><Relationship Id="rId3" Type="http://schemas.openxmlformats.org/officeDocument/2006/relationships/tags" Target="../tags/tag61.xml"/><Relationship Id="rId7" Type="http://schemas.openxmlformats.org/officeDocument/2006/relationships/tags" Target="../tags/tag65.xml"/><Relationship Id="rId12" Type="http://schemas.openxmlformats.org/officeDocument/2006/relationships/tags" Target="../tags/tag70.xml"/><Relationship Id="rId17" Type="http://schemas.openxmlformats.org/officeDocument/2006/relationships/tags" Target="../tags/tag75.xml"/><Relationship Id="rId2" Type="http://schemas.openxmlformats.org/officeDocument/2006/relationships/tags" Target="../tags/tag60.xml"/><Relationship Id="rId16" Type="http://schemas.openxmlformats.org/officeDocument/2006/relationships/tags" Target="../tags/tag74.xml"/><Relationship Id="rId20" Type="http://schemas.openxmlformats.org/officeDocument/2006/relationships/image" Target="../media/image11.tmp"/><Relationship Id="rId1" Type="http://schemas.openxmlformats.org/officeDocument/2006/relationships/tags" Target="../tags/tag59.xml"/><Relationship Id="rId6" Type="http://schemas.openxmlformats.org/officeDocument/2006/relationships/tags" Target="../tags/tag64.xml"/><Relationship Id="rId11" Type="http://schemas.openxmlformats.org/officeDocument/2006/relationships/tags" Target="../tags/tag69.xml"/><Relationship Id="rId5" Type="http://schemas.openxmlformats.org/officeDocument/2006/relationships/tags" Target="../tags/tag63.xml"/><Relationship Id="rId15" Type="http://schemas.openxmlformats.org/officeDocument/2006/relationships/tags" Target="../tags/tag73.xml"/><Relationship Id="rId10" Type="http://schemas.openxmlformats.org/officeDocument/2006/relationships/tags" Target="../tags/tag68.xml"/><Relationship Id="rId19" Type="http://schemas.openxmlformats.org/officeDocument/2006/relationships/image" Target="../media/image28.png"/><Relationship Id="rId4" Type="http://schemas.openxmlformats.org/officeDocument/2006/relationships/tags" Target="../tags/tag62.xml"/><Relationship Id="rId9" Type="http://schemas.openxmlformats.org/officeDocument/2006/relationships/tags" Target="../tags/tag67.xml"/><Relationship Id="rId14" Type="http://schemas.openxmlformats.org/officeDocument/2006/relationships/tags" Target="../tags/tag72.xml"/></Relationships>
</file>

<file path=ppt/slides/_rels/slide32.xml.rels><?xml version="1.0" encoding="UTF-8" standalone="yes"?>
<Relationships xmlns="http://schemas.openxmlformats.org/package/2006/relationships"><Relationship Id="rId8" Type="http://schemas.openxmlformats.org/officeDocument/2006/relationships/tags" Target="../tags/tag83.xml"/><Relationship Id="rId13" Type="http://schemas.openxmlformats.org/officeDocument/2006/relationships/tags" Target="../tags/tag88.xml"/><Relationship Id="rId18" Type="http://schemas.openxmlformats.org/officeDocument/2006/relationships/tags" Target="../tags/tag93.xml"/><Relationship Id="rId26" Type="http://schemas.openxmlformats.org/officeDocument/2006/relationships/image" Target="../media/image28.png"/><Relationship Id="rId3" Type="http://schemas.openxmlformats.org/officeDocument/2006/relationships/tags" Target="../tags/tag78.xml"/><Relationship Id="rId21" Type="http://schemas.openxmlformats.org/officeDocument/2006/relationships/tags" Target="../tags/tag96.xml"/><Relationship Id="rId7" Type="http://schemas.openxmlformats.org/officeDocument/2006/relationships/tags" Target="../tags/tag82.xml"/><Relationship Id="rId12" Type="http://schemas.openxmlformats.org/officeDocument/2006/relationships/tags" Target="../tags/tag87.xml"/><Relationship Id="rId17" Type="http://schemas.openxmlformats.org/officeDocument/2006/relationships/tags" Target="../tags/tag92.xml"/><Relationship Id="rId25" Type="http://schemas.openxmlformats.org/officeDocument/2006/relationships/slideLayout" Target="../slideLayouts/slideLayout1.xml"/><Relationship Id="rId2" Type="http://schemas.openxmlformats.org/officeDocument/2006/relationships/tags" Target="../tags/tag77.xml"/><Relationship Id="rId16" Type="http://schemas.openxmlformats.org/officeDocument/2006/relationships/tags" Target="../tags/tag91.xml"/><Relationship Id="rId20" Type="http://schemas.openxmlformats.org/officeDocument/2006/relationships/tags" Target="../tags/tag95.xml"/><Relationship Id="rId1" Type="http://schemas.openxmlformats.org/officeDocument/2006/relationships/tags" Target="../tags/tag76.xml"/><Relationship Id="rId6" Type="http://schemas.openxmlformats.org/officeDocument/2006/relationships/tags" Target="../tags/tag81.xml"/><Relationship Id="rId11" Type="http://schemas.openxmlformats.org/officeDocument/2006/relationships/tags" Target="../tags/tag86.xml"/><Relationship Id="rId24" Type="http://schemas.openxmlformats.org/officeDocument/2006/relationships/tags" Target="../tags/tag99.xml"/><Relationship Id="rId5" Type="http://schemas.openxmlformats.org/officeDocument/2006/relationships/tags" Target="../tags/tag80.xml"/><Relationship Id="rId15" Type="http://schemas.openxmlformats.org/officeDocument/2006/relationships/tags" Target="../tags/tag90.xml"/><Relationship Id="rId23" Type="http://schemas.openxmlformats.org/officeDocument/2006/relationships/tags" Target="../tags/tag98.xml"/><Relationship Id="rId10" Type="http://schemas.openxmlformats.org/officeDocument/2006/relationships/tags" Target="../tags/tag85.xml"/><Relationship Id="rId19" Type="http://schemas.openxmlformats.org/officeDocument/2006/relationships/tags" Target="../tags/tag94.xml"/><Relationship Id="rId4" Type="http://schemas.openxmlformats.org/officeDocument/2006/relationships/tags" Target="../tags/tag79.xml"/><Relationship Id="rId9" Type="http://schemas.openxmlformats.org/officeDocument/2006/relationships/tags" Target="../tags/tag84.xml"/><Relationship Id="rId14" Type="http://schemas.openxmlformats.org/officeDocument/2006/relationships/tags" Target="../tags/tag89.xml"/><Relationship Id="rId22" Type="http://schemas.openxmlformats.org/officeDocument/2006/relationships/tags" Target="../tags/tag97.xml"/><Relationship Id="rId27" Type="http://schemas.openxmlformats.org/officeDocument/2006/relationships/image" Target="../media/image11.tmp"/></Relationships>
</file>

<file path=ppt/slides/_rels/slide33.xml.rels><?xml version="1.0" encoding="UTF-8" standalone="yes"?>
<Relationships xmlns="http://schemas.openxmlformats.org/package/2006/relationships"><Relationship Id="rId8" Type="http://schemas.openxmlformats.org/officeDocument/2006/relationships/tags" Target="../tags/tag107.xml"/><Relationship Id="rId13" Type="http://schemas.openxmlformats.org/officeDocument/2006/relationships/tags" Target="../tags/tag112.xml"/><Relationship Id="rId18" Type="http://schemas.openxmlformats.org/officeDocument/2006/relationships/tags" Target="../tags/tag117.xml"/><Relationship Id="rId26" Type="http://schemas.openxmlformats.org/officeDocument/2006/relationships/image" Target="../media/image28.png"/><Relationship Id="rId3" Type="http://schemas.openxmlformats.org/officeDocument/2006/relationships/tags" Target="../tags/tag102.xml"/><Relationship Id="rId21" Type="http://schemas.openxmlformats.org/officeDocument/2006/relationships/tags" Target="../tags/tag120.xml"/><Relationship Id="rId7" Type="http://schemas.openxmlformats.org/officeDocument/2006/relationships/tags" Target="../tags/tag106.xml"/><Relationship Id="rId12" Type="http://schemas.openxmlformats.org/officeDocument/2006/relationships/tags" Target="../tags/tag111.xml"/><Relationship Id="rId17" Type="http://schemas.openxmlformats.org/officeDocument/2006/relationships/tags" Target="../tags/tag116.xml"/><Relationship Id="rId25" Type="http://schemas.openxmlformats.org/officeDocument/2006/relationships/slideLayout" Target="../slideLayouts/slideLayout1.xml"/><Relationship Id="rId2" Type="http://schemas.openxmlformats.org/officeDocument/2006/relationships/tags" Target="../tags/tag101.xml"/><Relationship Id="rId16" Type="http://schemas.openxmlformats.org/officeDocument/2006/relationships/tags" Target="../tags/tag115.xml"/><Relationship Id="rId20" Type="http://schemas.openxmlformats.org/officeDocument/2006/relationships/tags" Target="../tags/tag119.xml"/><Relationship Id="rId1" Type="http://schemas.openxmlformats.org/officeDocument/2006/relationships/tags" Target="../tags/tag100.xml"/><Relationship Id="rId6" Type="http://schemas.openxmlformats.org/officeDocument/2006/relationships/tags" Target="../tags/tag105.xml"/><Relationship Id="rId11" Type="http://schemas.openxmlformats.org/officeDocument/2006/relationships/tags" Target="../tags/tag110.xml"/><Relationship Id="rId24" Type="http://schemas.openxmlformats.org/officeDocument/2006/relationships/tags" Target="../tags/tag123.xml"/><Relationship Id="rId5" Type="http://schemas.openxmlformats.org/officeDocument/2006/relationships/tags" Target="../tags/tag104.xml"/><Relationship Id="rId15" Type="http://schemas.openxmlformats.org/officeDocument/2006/relationships/tags" Target="../tags/tag114.xml"/><Relationship Id="rId23" Type="http://schemas.openxmlformats.org/officeDocument/2006/relationships/tags" Target="../tags/tag122.xml"/><Relationship Id="rId10" Type="http://schemas.openxmlformats.org/officeDocument/2006/relationships/tags" Target="../tags/tag109.xml"/><Relationship Id="rId19" Type="http://schemas.openxmlformats.org/officeDocument/2006/relationships/tags" Target="../tags/tag118.xml"/><Relationship Id="rId4" Type="http://schemas.openxmlformats.org/officeDocument/2006/relationships/tags" Target="../tags/tag103.xml"/><Relationship Id="rId9" Type="http://schemas.openxmlformats.org/officeDocument/2006/relationships/tags" Target="../tags/tag108.xml"/><Relationship Id="rId14" Type="http://schemas.openxmlformats.org/officeDocument/2006/relationships/tags" Target="../tags/tag113.xml"/><Relationship Id="rId22" Type="http://schemas.openxmlformats.org/officeDocument/2006/relationships/tags" Target="../tags/tag121.xml"/><Relationship Id="rId27" Type="http://schemas.openxmlformats.org/officeDocument/2006/relationships/image" Target="../media/image11.tmp"/></Relationships>
</file>

<file path=ppt/slides/_rels/slide34.xml.rels><?xml version="1.0" encoding="UTF-8" standalone="yes"?>
<Relationships xmlns="http://schemas.openxmlformats.org/package/2006/relationships"><Relationship Id="rId8" Type="http://schemas.openxmlformats.org/officeDocument/2006/relationships/tags" Target="../tags/tag131.xml"/><Relationship Id="rId13" Type="http://schemas.openxmlformats.org/officeDocument/2006/relationships/tags" Target="../tags/tag136.xml"/><Relationship Id="rId18" Type="http://schemas.openxmlformats.org/officeDocument/2006/relationships/slideLayout" Target="../slideLayouts/slideLayout1.xml"/><Relationship Id="rId3" Type="http://schemas.openxmlformats.org/officeDocument/2006/relationships/tags" Target="../tags/tag126.xml"/><Relationship Id="rId7" Type="http://schemas.openxmlformats.org/officeDocument/2006/relationships/tags" Target="../tags/tag130.xml"/><Relationship Id="rId12" Type="http://schemas.openxmlformats.org/officeDocument/2006/relationships/tags" Target="../tags/tag135.xml"/><Relationship Id="rId17" Type="http://schemas.openxmlformats.org/officeDocument/2006/relationships/tags" Target="../tags/tag140.xml"/><Relationship Id="rId2" Type="http://schemas.openxmlformats.org/officeDocument/2006/relationships/tags" Target="../tags/tag125.xml"/><Relationship Id="rId16" Type="http://schemas.openxmlformats.org/officeDocument/2006/relationships/tags" Target="../tags/tag139.xml"/><Relationship Id="rId20" Type="http://schemas.openxmlformats.org/officeDocument/2006/relationships/image" Target="../media/image32.png"/><Relationship Id="rId1" Type="http://schemas.openxmlformats.org/officeDocument/2006/relationships/tags" Target="../tags/tag124.xml"/><Relationship Id="rId6" Type="http://schemas.openxmlformats.org/officeDocument/2006/relationships/tags" Target="../tags/tag129.xml"/><Relationship Id="rId11" Type="http://schemas.openxmlformats.org/officeDocument/2006/relationships/tags" Target="../tags/tag134.xml"/><Relationship Id="rId5" Type="http://schemas.openxmlformats.org/officeDocument/2006/relationships/tags" Target="../tags/tag128.xml"/><Relationship Id="rId15" Type="http://schemas.openxmlformats.org/officeDocument/2006/relationships/tags" Target="../tags/tag138.xml"/><Relationship Id="rId10" Type="http://schemas.openxmlformats.org/officeDocument/2006/relationships/tags" Target="../tags/tag133.xml"/><Relationship Id="rId19" Type="http://schemas.openxmlformats.org/officeDocument/2006/relationships/image" Target="../media/image31.png"/><Relationship Id="rId4" Type="http://schemas.openxmlformats.org/officeDocument/2006/relationships/tags" Target="../tags/tag127.xml"/><Relationship Id="rId9" Type="http://schemas.openxmlformats.org/officeDocument/2006/relationships/tags" Target="../tags/tag132.xml"/><Relationship Id="rId14" Type="http://schemas.openxmlformats.org/officeDocument/2006/relationships/tags" Target="../tags/tag137.xml"/></Relationships>
</file>

<file path=ppt/slides/_rels/slide3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8" Type="http://schemas.openxmlformats.org/officeDocument/2006/relationships/tags" Target="../tags/tag148.xml"/><Relationship Id="rId13" Type="http://schemas.openxmlformats.org/officeDocument/2006/relationships/tags" Target="../tags/tag153.xml"/><Relationship Id="rId18" Type="http://schemas.openxmlformats.org/officeDocument/2006/relationships/slideLayout" Target="../slideLayouts/slideLayout1.xml"/><Relationship Id="rId3" Type="http://schemas.openxmlformats.org/officeDocument/2006/relationships/tags" Target="../tags/tag143.xml"/><Relationship Id="rId7" Type="http://schemas.openxmlformats.org/officeDocument/2006/relationships/tags" Target="../tags/tag147.xml"/><Relationship Id="rId12" Type="http://schemas.openxmlformats.org/officeDocument/2006/relationships/tags" Target="../tags/tag152.xml"/><Relationship Id="rId17" Type="http://schemas.openxmlformats.org/officeDocument/2006/relationships/tags" Target="../tags/tag157.xml"/><Relationship Id="rId2" Type="http://schemas.openxmlformats.org/officeDocument/2006/relationships/tags" Target="../tags/tag142.xml"/><Relationship Id="rId16" Type="http://schemas.openxmlformats.org/officeDocument/2006/relationships/tags" Target="../tags/tag156.xml"/><Relationship Id="rId1" Type="http://schemas.openxmlformats.org/officeDocument/2006/relationships/tags" Target="../tags/tag141.xml"/><Relationship Id="rId6" Type="http://schemas.openxmlformats.org/officeDocument/2006/relationships/tags" Target="../tags/tag146.xml"/><Relationship Id="rId11" Type="http://schemas.openxmlformats.org/officeDocument/2006/relationships/tags" Target="../tags/tag151.xml"/><Relationship Id="rId5" Type="http://schemas.openxmlformats.org/officeDocument/2006/relationships/tags" Target="../tags/tag145.xml"/><Relationship Id="rId15" Type="http://schemas.openxmlformats.org/officeDocument/2006/relationships/tags" Target="../tags/tag155.xml"/><Relationship Id="rId10" Type="http://schemas.openxmlformats.org/officeDocument/2006/relationships/tags" Target="../tags/tag150.xml"/><Relationship Id="rId19" Type="http://schemas.openxmlformats.org/officeDocument/2006/relationships/image" Target="../media/image32.png"/><Relationship Id="rId4" Type="http://schemas.openxmlformats.org/officeDocument/2006/relationships/tags" Target="../tags/tag144.xml"/><Relationship Id="rId9" Type="http://schemas.openxmlformats.org/officeDocument/2006/relationships/tags" Target="../tags/tag149.xml"/><Relationship Id="rId14" Type="http://schemas.openxmlformats.org/officeDocument/2006/relationships/tags" Target="../tags/tag154.xml"/></Relationships>
</file>

<file path=ppt/slides/_rels/slide3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36.jpe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37.jpeg"/></Relationships>
</file>

<file path=ppt/slides/_rels/slide4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38.jpeg"/></Relationships>
</file>

<file path=ppt/slides/_rels/slide4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8" Type="http://schemas.openxmlformats.org/officeDocument/2006/relationships/tags" Target="../tags/tag165.xml"/><Relationship Id="rId13" Type="http://schemas.openxmlformats.org/officeDocument/2006/relationships/tags" Target="../tags/tag170.xml"/><Relationship Id="rId18" Type="http://schemas.openxmlformats.org/officeDocument/2006/relationships/slideLayout" Target="../slideLayouts/slideLayout1.xml"/><Relationship Id="rId3" Type="http://schemas.openxmlformats.org/officeDocument/2006/relationships/tags" Target="../tags/tag160.xml"/><Relationship Id="rId7" Type="http://schemas.openxmlformats.org/officeDocument/2006/relationships/tags" Target="../tags/tag164.xml"/><Relationship Id="rId12" Type="http://schemas.openxmlformats.org/officeDocument/2006/relationships/tags" Target="../tags/tag169.xml"/><Relationship Id="rId17" Type="http://schemas.openxmlformats.org/officeDocument/2006/relationships/tags" Target="../tags/tag174.xml"/><Relationship Id="rId2" Type="http://schemas.openxmlformats.org/officeDocument/2006/relationships/tags" Target="../tags/tag159.xml"/><Relationship Id="rId16" Type="http://schemas.openxmlformats.org/officeDocument/2006/relationships/tags" Target="../tags/tag173.xml"/><Relationship Id="rId1" Type="http://schemas.openxmlformats.org/officeDocument/2006/relationships/tags" Target="../tags/tag158.xml"/><Relationship Id="rId6" Type="http://schemas.openxmlformats.org/officeDocument/2006/relationships/tags" Target="../tags/tag163.xml"/><Relationship Id="rId11" Type="http://schemas.openxmlformats.org/officeDocument/2006/relationships/tags" Target="../tags/tag168.xml"/><Relationship Id="rId5" Type="http://schemas.openxmlformats.org/officeDocument/2006/relationships/tags" Target="../tags/tag162.xml"/><Relationship Id="rId15" Type="http://schemas.openxmlformats.org/officeDocument/2006/relationships/tags" Target="../tags/tag172.xml"/><Relationship Id="rId10" Type="http://schemas.openxmlformats.org/officeDocument/2006/relationships/tags" Target="../tags/tag167.xml"/><Relationship Id="rId19" Type="http://schemas.openxmlformats.org/officeDocument/2006/relationships/image" Target="../media/image11.tmp"/><Relationship Id="rId4" Type="http://schemas.openxmlformats.org/officeDocument/2006/relationships/tags" Target="../tags/tag161.xml"/><Relationship Id="rId9" Type="http://schemas.openxmlformats.org/officeDocument/2006/relationships/tags" Target="../tags/tag166.xml"/><Relationship Id="rId14" Type="http://schemas.openxmlformats.org/officeDocument/2006/relationships/tags" Target="../tags/tag171.xml"/></Relationships>
</file>

<file path=ppt/slides/_rels/slide45.xml.rels><?xml version="1.0" encoding="UTF-8" standalone="yes"?>
<Relationships xmlns="http://schemas.openxmlformats.org/package/2006/relationships"><Relationship Id="rId8" Type="http://schemas.openxmlformats.org/officeDocument/2006/relationships/tags" Target="../tags/tag182.xml"/><Relationship Id="rId13" Type="http://schemas.openxmlformats.org/officeDocument/2006/relationships/tags" Target="../tags/tag187.xml"/><Relationship Id="rId18" Type="http://schemas.openxmlformats.org/officeDocument/2006/relationships/slideLayout" Target="../slideLayouts/slideLayout1.xml"/><Relationship Id="rId3" Type="http://schemas.openxmlformats.org/officeDocument/2006/relationships/tags" Target="../tags/tag177.xml"/><Relationship Id="rId7" Type="http://schemas.openxmlformats.org/officeDocument/2006/relationships/tags" Target="../tags/tag181.xml"/><Relationship Id="rId12" Type="http://schemas.openxmlformats.org/officeDocument/2006/relationships/tags" Target="../tags/tag186.xml"/><Relationship Id="rId17" Type="http://schemas.openxmlformats.org/officeDocument/2006/relationships/tags" Target="../tags/tag191.xml"/><Relationship Id="rId2" Type="http://schemas.openxmlformats.org/officeDocument/2006/relationships/tags" Target="../tags/tag176.xml"/><Relationship Id="rId16" Type="http://schemas.openxmlformats.org/officeDocument/2006/relationships/tags" Target="../tags/tag190.xml"/><Relationship Id="rId1" Type="http://schemas.openxmlformats.org/officeDocument/2006/relationships/tags" Target="../tags/tag175.xml"/><Relationship Id="rId6" Type="http://schemas.openxmlformats.org/officeDocument/2006/relationships/tags" Target="../tags/tag180.xml"/><Relationship Id="rId11" Type="http://schemas.openxmlformats.org/officeDocument/2006/relationships/tags" Target="../tags/tag185.xml"/><Relationship Id="rId5" Type="http://schemas.openxmlformats.org/officeDocument/2006/relationships/tags" Target="../tags/tag179.xml"/><Relationship Id="rId15" Type="http://schemas.openxmlformats.org/officeDocument/2006/relationships/tags" Target="../tags/tag189.xml"/><Relationship Id="rId10" Type="http://schemas.openxmlformats.org/officeDocument/2006/relationships/tags" Target="../tags/tag184.xml"/><Relationship Id="rId19" Type="http://schemas.openxmlformats.org/officeDocument/2006/relationships/image" Target="../media/image11.tmp"/><Relationship Id="rId4" Type="http://schemas.openxmlformats.org/officeDocument/2006/relationships/tags" Target="../tags/tag178.xml"/><Relationship Id="rId9" Type="http://schemas.openxmlformats.org/officeDocument/2006/relationships/tags" Target="../tags/tag183.xml"/><Relationship Id="rId14" Type="http://schemas.openxmlformats.org/officeDocument/2006/relationships/tags" Target="../tags/tag188.xml"/></Relationships>
</file>

<file path=ppt/slides/_rels/slide4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1.xml"/><Relationship Id="rId1" Type="http://schemas.openxmlformats.org/officeDocument/2006/relationships/slideLayout" Target="../slideLayouts/slideLayout3.xml"/><Relationship Id="rId4" Type="http://schemas.openxmlformats.org/officeDocument/2006/relationships/image" Target="../media/image39.jpeg"/></Relationships>
</file>

<file path=ppt/slides/_rels/slide4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2.xml"/><Relationship Id="rId1" Type="http://schemas.openxmlformats.org/officeDocument/2006/relationships/slideLayout" Target="../slideLayouts/slideLayout3.xml"/><Relationship Id="rId4" Type="http://schemas.openxmlformats.org/officeDocument/2006/relationships/image" Target="../media/image40.jp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8.jpeg"/></Relationships>
</file>

<file path=ppt/slides/_rels/slide5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3.xml"/><Relationship Id="rId1" Type="http://schemas.openxmlformats.org/officeDocument/2006/relationships/slideLayout" Target="../slideLayouts/slideLayout3.xml"/><Relationship Id="rId4" Type="http://schemas.openxmlformats.org/officeDocument/2006/relationships/image" Target="../media/image41.jpeg"/></Relationships>
</file>

<file path=ppt/slides/_rels/slide5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4.xml"/><Relationship Id="rId1" Type="http://schemas.openxmlformats.org/officeDocument/2006/relationships/slideLayout" Target="../slideLayouts/slideLayout3.xml"/><Relationship Id="rId4" Type="http://schemas.openxmlformats.org/officeDocument/2006/relationships/image" Target="../media/image41.jpeg"/></Relationships>
</file>

<file path=ppt/slides/_rels/slide5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6.xml"/><Relationship Id="rId1" Type="http://schemas.openxmlformats.org/officeDocument/2006/relationships/slideLayout" Target="../slideLayouts/slideLayout3.xml"/><Relationship Id="rId4" Type="http://schemas.openxmlformats.org/officeDocument/2006/relationships/image" Target="../media/image42.jpeg"/></Relationships>
</file>

<file path=ppt/slides/_rels/slide5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7.xml"/><Relationship Id="rId1" Type="http://schemas.openxmlformats.org/officeDocument/2006/relationships/slideLayout" Target="../slideLayouts/slideLayout3.xml"/><Relationship Id="rId4" Type="http://schemas.openxmlformats.org/officeDocument/2006/relationships/image" Target="../media/image1310.png"/></Relationships>
</file>

<file path=ppt/slides/_rels/slide55.xml.rels><?xml version="1.0" encoding="UTF-8" standalone="yes"?>
<Relationships xmlns="http://schemas.openxmlformats.org/package/2006/relationships"><Relationship Id="rId8" Type="http://schemas.openxmlformats.org/officeDocument/2006/relationships/tags" Target="../tags/tag199.xml"/><Relationship Id="rId13" Type="http://schemas.openxmlformats.org/officeDocument/2006/relationships/tags" Target="../tags/tag204.xml"/><Relationship Id="rId18" Type="http://schemas.openxmlformats.org/officeDocument/2006/relationships/slideLayout" Target="../slideLayouts/slideLayout1.xml"/><Relationship Id="rId3" Type="http://schemas.openxmlformats.org/officeDocument/2006/relationships/tags" Target="../tags/tag194.xml"/><Relationship Id="rId7" Type="http://schemas.openxmlformats.org/officeDocument/2006/relationships/tags" Target="../tags/tag198.xml"/><Relationship Id="rId12" Type="http://schemas.openxmlformats.org/officeDocument/2006/relationships/tags" Target="../tags/tag203.xml"/><Relationship Id="rId17" Type="http://schemas.openxmlformats.org/officeDocument/2006/relationships/tags" Target="../tags/tag208.xml"/><Relationship Id="rId2" Type="http://schemas.openxmlformats.org/officeDocument/2006/relationships/tags" Target="../tags/tag193.xml"/><Relationship Id="rId16" Type="http://schemas.openxmlformats.org/officeDocument/2006/relationships/tags" Target="../tags/tag207.xml"/><Relationship Id="rId1" Type="http://schemas.openxmlformats.org/officeDocument/2006/relationships/tags" Target="../tags/tag192.xml"/><Relationship Id="rId6" Type="http://schemas.openxmlformats.org/officeDocument/2006/relationships/tags" Target="../tags/tag197.xml"/><Relationship Id="rId11" Type="http://schemas.openxmlformats.org/officeDocument/2006/relationships/tags" Target="../tags/tag202.xml"/><Relationship Id="rId5" Type="http://schemas.openxmlformats.org/officeDocument/2006/relationships/tags" Target="../tags/tag196.xml"/><Relationship Id="rId15" Type="http://schemas.openxmlformats.org/officeDocument/2006/relationships/tags" Target="../tags/tag206.xml"/><Relationship Id="rId10" Type="http://schemas.openxmlformats.org/officeDocument/2006/relationships/tags" Target="../tags/tag201.xml"/><Relationship Id="rId19" Type="http://schemas.openxmlformats.org/officeDocument/2006/relationships/image" Target="../media/image11.tmp"/><Relationship Id="rId4" Type="http://schemas.openxmlformats.org/officeDocument/2006/relationships/tags" Target="../tags/tag195.xml"/><Relationship Id="rId9" Type="http://schemas.openxmlformats.org/officeDocument/2006/relationships/tags" Target="../tags/tag200.xml"/><Relationship Id="rId14" Type="http://schemas.openxmlformats.org/officeDocument/2006/relationships/tags" Target="../tags/tag205.xml"/></Relationships>
</file>

<file path=ppt/slides/_rels/slide5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8.xml"/><Relationship Id="rId1" Type="http://schemas.openxmlformats.org/officeDocument/2006/relationships/slideLayout" Target="../slideLayouts/slideLayout3.xml"/><Relationship Id="rId5" Type="http://schemas.openxmlformats.org/officeDocument/2006/relationships/image" Target="../media/image42.jpeg"/><Relationship Id="rId4" Type="http://schemas.openxmlformats.org/officeDocument/2006/relationships/image" Target="../media/image43.jpeg"/></Relationships>
</file>

<file path=ppt/slides/_rels/slide5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9.xml"/><Relationship Id="rId1" Type="http://schemas.openxmlformats.org/officeDocument/2006/relationships/slideLayout" Target="../slideLayouts/slideLayout3.xml"/><Relationship Id="rId4" Type="http://schemas.openxmlformats.org/officeDocument/2006/relationships/image" Target="../media/image44.jpeg"/></Relationships>
</file>

<file path=ppt/slides/_rels/slide5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0.xml"/><Relationship Id="rId1" Type="http://schemas.openxmlformats.org/officeDocument/2006/relationships/slideLayout" Target="../slideLayouts/slideLayout3.xml"/><Relationship Id="rId4" Type="http://schemas.openxmlformats.org/officeDocument/2006/relationships/image" Target="../media/image44.jpeg"/></Relationships>
</file>

<file path=ppt/slides/_rels/slide5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2.xml"/><Relationship Id="rId1" Type="http://schemas.openxmlformats.org/officeDocument/2006/relationships/slideLayout" Target="../slideLayouts/slideLayout3.xml"/><Relationship Id="rId5" Type="http://schemas.openxmlformats.org/officeDocument/2006/relationships/image" Target="../media/image46.png"/><Relationship Id="rId4" Type="http://schemas.openxmlformats.org/officeDocument/2006/relationships/image" Target="../media/image45.png"/></Relationships>
</file>

<file path=ppt/slides/_rels/slide6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5.xml"/><Relationship Id="rId1" Type="http://schemas.openxmlformats.org/officeDocument/2006/relationships/slideLayout" Target="../slideLayouts/slideLayout3.xml"/><Relationship Id="rId4" Type="http://schemas.openxmlformats.org/officeDocument/2006/relationships/image" Target="../media/image45.jpeg"/></Relationships>
</file>

<file path=ppt/slides/_rels/slide6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6.xml"/><Relationship Id="rId1" Type="http://schemas.openxmlformats.org/officeDocument/2006/relationships/slideLayout" Target="../slideLayouts/slideLayout3.xml"/><Relationship Id="rId4" Type="http://schemas.openxmlformats.org/officeDocument/2006/relationships/image" Target="../media/image47.png"/></Relationships>
</file>

<file path=ppt/slides/_rels/slide6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7.xml"/><Relationship Id="rId1" Type="http://schemas.openxmlformats.org/officeDocument/2006/relationships/slideLayout" Target="../slideLayouts/slideLayout3.xml"/><Relationship Id="rId4" Type="http://schemas.openxmlformats.org/officeDocument/2006/relationships/image" Target="../media/image46.jpeg"/></Relationships>
</file>

<file path=ppt/slides/_rels/slide6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9.xml"/><Relationship Id="rId1" Type="http://schemas.openxmlformats.org/officeDocument/2006/relationships/slideLayout" Target="../slideLayouts/slideLayout3.xml"/><Relationship Id="rId4" Type="http://schemas.openxmlformats.org/officeDocument/2006/relationships/image" Target="../media/image47.jpeg"/></Relationships>
</file>

<file path=ppt/slides/_rels/slide6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51.xml"/><Relationship Id="rId1" Type="http://schemas.openxmlformats.org/officeDocument/2006/relationships/slideLayout" Target="../slideLayouts/slideLayout3.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9.jpg"/></Relationships>
</file>

<file path=ppt/slides/_rels/slide70.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NULL"/><Relationship Id="rId2" Type="http://schemas.openxmlformats.org/officeDocument/2006/relationships/notesSlide" Target="../notesSlides/notesSlide52.xml"/><Relationship Id="rId1" Type="http://schemas.openxmlformats.org/officeDocument/2006/relationships/slideLayout" Target="../slideLayouts/slideLayout3.xml"/><Relationship Id="rId6" Type="http://schemas.openxmlformats.org/officeDocument/2006/relationships/image" Target="NULL"/><Relationship Id="rId5" Type="http://schemas.openxmlformats.org/officeDocument/2006/relationships/image" Target="../media/image1510.png"/><Relationship Id="rId4" Type="http://schemas.openxmlformats.org/officeDocument/2006/relationships/image" Target="../media/image1500.png"/></Relationships>
</file>

<file path=ppt/slides/_rels/slide7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5.xml"/><Relationship Id="rId1" Type="http://schemas.openxmlformats.org/officeDocument/2006/relationships/slideLayout" Target="../slideLayouts/slideLayout3.xml"/><Relationship Id="rId4" Type="http://schemas.openxmlformats.org/officeDocument/2006/relationships/image" Target="../media/image48.jpeg"/></Relationships>
</file>

<file path=ppt/slides/_rels/slide7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8.xml"/><Relationship Id="rId1" Type="http://schemas.openxmlformats.org/officeDocument/2006/relationships/slideLayout" Target="../slideLayouts/slideLayout3.xml"/><Relationship Id="rId4" Type="http://schemas.openxmlformats.org/officeDocument/2006/relationships/image" Target="../media/image155.png"/></Relationships>
</file>

<file path=ppt/slides/_rels/slide7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8" Type="http://schemas.openxmlformats.org/officeDocument/2006/relationships/tags" Target="../tags/tag216.xml"/><Relationship Id="rId13" Type="http://schemas.openxmlformats.org/officeDocument/2006/relationships/tags" Target="../tags/tag221.xml"/><Relationship Id="rId18" Type="http://schemas.openxmlformats.org/officeDocument/2006/relationships/slideLayout" Target="../slideLayouts/slideLayout1.xml"/><Relationship Id="rId3" Type="http://schemas.openxmlformats.org/officeDocument/2006/relationships/tags" Target="../tags/tag211.xml"/><Relationship Id="rId7" Type="http://schemas.openxmlformats.org/officeDocument/2006/relationships/tags" Target="../tags/tag215.xml"/><Relationship Id="rId12" Type="http://schemas.openxmlformats.org/officeDocument/2006/relationships/tags" Target="../tags/tag220.xml"/><Relationship Id="rId17" Type="http://schemas.openxmlformats.org/officeDocument/2006/relationships/tags" Target="../tags/tag225.xml"/><Relationship Id="rId2" Type="http://schemas.openxmlformats.org/officeDocument/2006/relationships/tags" Target="../tags/tag210.xml"/><Relationship Id="rId16" Type="http://schemas.openxmlformats.org/officeDocument/2006/relationships/tags" Target="../tags/tag224.xml"/><Relationship Id="rId1" Type="http://schemas.openxmlformats.org/officeDocument/2006/relationships/tags" Target="../tags/tag209.xml"/><Relationship Id="rId6" Type="http://schemas.openxmlformats.org/officeDocument/2006/relationships/tags" Target="../tags/tag214.xml"/><Relationship Id="rId11" Type="http://schemas.openxmlformats.org/officeDocument/2006/relationships/tags" Target="../tags/tag219.xml"/><Relationship Id="rId5" Type="http://schemas.openxmlformats.org/officeDocument/2006/relationships/tags" Target="../tags/tag213.xml"/><Relationship Id="rId15" Type="http://schemas.openxmlformats.org/officeDocument/2006/relationships/tags" Target="../tags/tag223.xml"/><Relationship Id="rId10" Type="http://schemas.openxmlformats.org/officeDocument/2006/relationships/tags" Target="../tags/tag218.xml"/><Relationship Id="rId19" Type="http://schemas.openxmlformats.org/officeDocument/2006/relationships/image" Target="../media/image11.tmp"/><Relationship Id="rId4" Type="http://schemas.openxmlformats.org/officeDocument/2006/relationships/tags" Target="../tags/tag212.xml"/><Relationship Id="rId9" Type="http://schemas.openxmlformats.org/officeDocument/2006/relationships/tags" Target="../tags/tag217.xml"/><Relationship Id="rId14" Type="http://schemas.openxmlformats.org/officeDocument/2006/relationships/tags" Target="../tags/tag222.xml"/></Relationships>
</file>

<file path=ppt/slides/_rels/slide79.xml.rels><?xml version="1.0" encoding="UTF-8" standalone="yes"?>
<Relationships xmlns="http://schemas.openxmlformats.org/package/2006/relationships"><Relationship Id="rId8" Type="http://schemas.openxmlformats.org/officeDocument/2006/relationships/tags" Target="../tags/tag233.xml"/><Relationship Id="rId13" Type="http://schemas.openxmlformats.org/officeDocument/2006/relationships/tags" Target="../tags/tag238.xml"/><Relationship Id="rId18" Type="http://schemas.openxmlformats.org/officeDocument/2006/relationships/slideLayout" Target="../slideLayouts/slideLayout1.xml"/><Relationship Id="rId3" Type="http://schemas.openxmlformats.org/officeDocument/2006/relationships/tags" Target="../tags/tag228.xml"/><Relationship Id="rId7" Type="http://schemas.openxmlformats.org/officeDocument/2006/relationships/tags" Target="../tags/tag232.xml"/><Relationship Id="rId12" Type="http://schemas.openxmlformats.org/officeDocument/2006/relationships/tags" Target="../tags/tag237.xml"/><Relationship Id="rId17" Type="http://schemas.openxmlformats.org/officeDocument/2006/relationships/tags" Target="../tags/tag242.xml"/><Relationship Id="rId2" Type="http://schemas.openxmlformats.org/officeDocument/2006/relationships/tags" Target="../tags/tag227.xml"/><Relationship Id="rId16" Type="http://schemas.openxmlformats.org/officeDocument/2006/relationships/tags" Target="../tags/tag241.xml"/><Relationship Id="rId1" Type="http://schemas.openxmlformats.org/officeDocument/2006/relationships/tags" Target="../tags/tag226.xml"/><Relationship Id="rId6" Type="http://schemas.openxmlformats.org/officeDocument/2006/relationships/tags" Target="../tags/tag231.xml"/><Relationship Id="rId11" Type="http://schemas.openxmlformats.org/officeDocument/2006/relationships/tags" Target="../tags/tag236.xml"/><Relationship Id="rId5" Type="http://schemas.openxmlformats.org/officeDocument/2006/relationships/tags" Target="../tags/tag230.xml"/><Relationship Id="rId15" Type="http://schemas.openxmlformats.org/officeDocument/2006/relationships/tags" Target="../tags/tag240.xml"/><Relationship Id="rId10" Type="http://schemas.openxmlformats.org/officeDocument/2006/relationships/tags" Target="../tags/tag235.xml"/><Relationship Id="rId19" Type="http://schemas.openxmlformats.org/officeDocument/2006/relationships/image" Target="../media/image11.tmp"/><Relationship Id="rId4" Type="http://schemas.openxmlformats.org/officeDocument/2006/relationships/tags" Target="../tags/tag229.xml"/><Relationship Id="rId9" Type="http://schemas.openxmlformats.org/officeDocument/2006/relationships/tags" Target="../tags/tag234.xml"/><Relationship Id="rId14" Type="http://schemas.openxmlformats.org/officeDocument/2006/relationships/tags" Target="../tags/tag239.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10.jpg"/></Relationships>
</file>

<file path=ppt/slides/_rels/slide8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0.xml"/><Relationship Id="rId1" Type="http://schemas.openxmlformats.org/officeDocument/2006/relationships/slideLayout" Target="../slideLayouts/slideLayout3.xml"/><Relationship Id="rId4" Type="http://schemas.openxmlformats.org/officeDocument/2006/relationships/image" Target="NULL"/></Relationships>
</file>

<file path=ppt/slides/_rels/slide8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2.xml"/><Relationship Id="rId1" Type="http://schemas.openxmlformats.org/officeDocument/2006/relationships/slideLayout" Target="../slideLayouts/slideLayout3.xml"/><Relationship Id="rId4" Type="http://schemas.openxmlformats.org/officeDocument/2006/relationships/image" Target="../media/image49.jpeg"/></Relationships>
</file>

<file path=ppt/slides/_rels/slide8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4.xml"/><Relationship Id="rId1" Type="http://schemas.openxmlformats.org/officeDocument/2006/relationships/slideLayout" Target="../slideLayouts/slideLayout3.xml"/><Relationship Id="rId4" Type="http://schemas.openxmlformats.org/officeDocument/2006/relationships/image" Target="../media/image50.jpeg"/></Relationships>
</file>

<file path=ppt/slides/_rels/slide8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5.xml"/><Relationship Id="rId1" Type="http://schemas.openxmlformats.org/officeDocument/2006/relationships/slideLayout" Target="../slideLayouts/slideLayout3.xml"/><Relationship Id="rId4" Type="http://schemas.openxmlformats.org/officeDocument/2006/relationships/image" Target="../media/image51.jpeg"/></Relationships>
</file>

<file path=ppt/slides/_rels/slide8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6.xml"/><Relationship Id="rId1" Type="http://schemas.openxmlformats.org/officeDocument/2006/relationships/slideLayout" Target="../slideLayouts/slideLayout3.xml"/><Relationship Id="rId4" Type="http://schemas.openxmlformats.org/officeDocument/2006/relationships/image" Target="../media/image50.jpeg"/></Relationships>
</file>

<file path=ppt/slides/_rels/slide8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7.xml"/><Relationship Id="rId1" Type="http://schemas.openxmlformats.org/officeDocument/2006/relationships/slideLayout" Target="../slideLayouts/slideLayout3.xml"/><Relationship Id="rId4" Type="http://schemas.openxmlformats.org/officeDocument/2006/relationships/image" Target="NULL"/></Relationships>
</file>

<file path=ppt/slides/_rels/slide8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9.xml"/><Relationship Id="rId1" Type="http://schemas.openxmlformats.org/officeDocument/2006/relationships/slideLayout" Target="../slideLayouts/slideLayout3.xml"/><Relationship Id="rId4" Type="http://schemas.openxmlformats.org/officeDocument/2006/relationships/image" Target="../media/image52.jpe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8" Type="http://schemas.openxmlformats.org/officeDocument/2006/relationships/tags" Target="../tags/tag250.xml"/><Relationship Id="rId13" Type="http://schemas.openxmlformats.org/officeDocument/2006/relationships/tags" Target="../tags/tag255.xml"/><Relationship Id="rId18" Type="http://schemas.openxmlformats.org/officeDocument/2006/relationships/slideLayout" Target="../slideLayouts/slideLayout1.xml"/><Relationship Id="rId3" Type="http://schemas.openxmlformats.org/officeDocument/2006/relationships/tags" Target="../tags/tag245.xml"/><Relationship Id="rId7" Type="http://schemas.openxmlformats.org/officeDocument/2006/relationships/tags" Target="../tags/tag249.xml"/><Relationship Id="rId12" Type="http://schemas.openxmlformats.org/officeDocument/2006/relationships/tags" Target="../tags/tag254.xml"/><Relationship Id="rId17" Type="http://schemas.openxmlformats.org/officeDocument/2006/relationships/tags" Target="../tags/tag259.xml"/><Relationship Id="rId2" Type="http://schemas.openxmlformats.org/officeDocument/2006/relationships/tags" Target="../tags/tag244.xml"/><Relationship Id="rId16" Type="http://schemas.openxmlformats.org/officeDocument/2006/relationships/tags" Target="../tags/tag258.xml"/><Relationship Id="rId1" Type="http://schemas.openxmlformats.org/officeDocument/2006/relationships/tags" Target="../tags/tag243.xml"/><Relationship Id="rId6" Type="http://schemas.openxmlformats.org/officeDocument/2006/relationships/tags" Target="../tags/tag248.xml"/><Relationship Id="rId11" Type="http://schemas.openxmlformats.org/officeDocument/2006/relationships/tags" Target="../tags/tag253.xml"/><Relationship Id="rId5" Type="http://schemas.openxmlformats.org/officeDocument/2006/relationships/tags" Target="../tags/tag247.xml"/><Relationship Id="rId15" Type="http://schemas.openxmlformats.org/officeDocument/2006/relationships/tags" Target="../tags/tag257.xml"/><Relationship Id="rId10" Type="http://schemas.openxmlformats.org/officeDocument/2006/relationships/tags" Target="../tags/tag252.xml"/><Relationship Id="rId19" Type="http://schemas.openxmlformats.org/officeDocument/2006/relationships/image" Target="../media/image11.tmp"/><Relationship Id="rId4" Type="http://schemas.openxmlformats.org/officeDocument/2006/relationships/tags" Target="../tags/tag246.xml"/><Relationship Id="rId9" Type="http://schemas.openxmlformats.org/officeDocument/2006/relationships/tags" Target="../tags/tag251.xml"/><Relationship Id="rId14" Type="http://schemas.openxmlformats.org/officeDocument/2006/relationships/tags" Target="../tags/tag25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5"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rot="1800000">
            <a:off x="586140" y="3508620"/>
            <a:ext cx="1251048" cy="1558965"/>
          </a:xfrm>
          <a:prstGeom prst="rect">
            <a:avLst/>
          </a:prstGeom>
        </p:spPr>
      </p:pic>
      <p:pic>
        <p:nvPicPr>
          <p:cNvPr id="3" name="图片 2"/>
          <p:cNvPicPr>
            <a:picLocks noChangeAspect="1"/>
          </p:cNvPicPr>
          <p:nvPr/>
        </p:nvPicPr>
        <p:blipFill>
          <a:blip r:embed="rId6" cstate="print">
            <a:clrChange>
              <a:clrFrom>
                <a:srgbClr val="D3904F"/>
              </a:clrFrom>
              <a:clrTo>
                <a:srgbClr val="D3904F">
                  <a:alpha val="0"/>
                </a:srgbClr>
              </a:clrTo>
            </a:clrChange>
            <a:extLst>
              <a:ext uri="{BEBA8EAE-BF5A-486C-A8C5-ECC9F3942E4B}">
                <a14:imgProps xmlns:a14="http://schemas.microsoft.com/office/drawing/2010/main">
                  <a14:imgLayer r:embed="rId7">
                    <a14:imgEffect>
                      <a14:brightnessContrast contrast="-28000"/>
                    </a14:imgEffect>
                  </a14:imgLayer>
                </a14:imgProps>
              </a:ext>
              <a:ext uri="{28A0092B-C50C-407E-A947-70E740481C1C}">
                <a14:useLocalDpi xmlns:a14="http://schemas.microsoft.com/office/drawing/2010/main" val="0"/>
              </a:ext>
            </a:extLst>
          </a:blip>
          <a:stretch>
            <a:fillRect/>
          </a:stretch>
        </p:blipFill>
        <p:spPr>
          <a:xfrm>
            <a:off x="7005439" y="-1742639"/>
            <a:ext cx="5511766" cy="7796481"/>
          </a:xfrm>
          <a:prstGeom prst="rect">
            <a:avLst/>
          </a:prstGeom>
          <a:blipFill dpi="0" rotWithShape="1">
            <a:blip r:embed="rId8">
              <a:alphaModFix amt="79000"/>
            </a:blip>
            <a:srcRect/>
            <a:stretch>
              <a:fillRect/>
            </a:stretch>
          </a:blipFill>
          <a:ln>
            <a:noFill/>
          </a:ln>
        </p:spPr>
      </p:pic>
      <p:pic>
        <p:nvPicPr>
          <p:cNvPr id="2" name="动感音乐">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6124575" y="-826234"/>
            <a:ext cx="609600" cy="609600"/>
          </a:xfrm>
          <a:prstGeom prst="rect">
            <a:avLst/>
          </a:prstGeom>
        </p:spPr>
      </p:pic>
      <p:sp>
        <p:nvSpPr>
          <p:cNvPr id="8" name="文本框 1"/>
          <p:cNvSpPr txBox="1"/>
          <p:nvPr/>
        </p:nvSpPr>
        <p:spPr>
          <a:xfrm>
            <a:off x="-195361" y="3400301"/>
            <a:ext cx="7116445" cy="2585085"/>
          </a:xfrm>
          <a:prstGeom prst="rect">
            <a:avLst/>
          </a:prstGeom>
          <a:noFill/>
        </p:spPr>
        <p:txBody>
          <a:bodyPr wrap="square" rtlCol="0">
            <a:spAutoFit/>
          </a:bodyPr>
          <a:lstStyle/>
          <a:p>
            <a:pPr algn="ctr">
              <a:lnSpc>
                <a:spcPct val="150000"/>
              </a:lnSpc>
            </a:pPr>
            <a:r>
              <a:rPr kumimoji="1" lang="zh-CN" altLang="en-US" sz="5400" b="1" dirty="0">
                <a:solidFill>
                  <a:srgbClr val="5E316B"/>
                </a:solidFill>
                <a:latin typeface="微软雅黑" panose="020B0503020204020204" pitchFamily="34" charset="-122"/>
                <a:ea typeface="微软雅黑" panose="020B0503020204020204" pitchFamily="34" charset="-122"/>
                <a:cs typeface="Yuanti SC" charset="-122"/>
              </a:rPr>
              <a:t>第四章  </a:t>
            </a:r>
          </a:p>
          <a:p>
            <a:pPr algn="ctr">
              <a:lnSpc>
                <a:spcPct val="150000"/>
              </a:lnSpc>
            </a:pPr>
            <a:r>
              <a:rPr kumimoji="1" lang="zh-CN" altLang="en-US" sz="5400" b="1" dirty="0">
                <a:solidFill>
                  <a:srgbClr val="5E316B"/>
                </a:solidFill>
                <a:latin typeface="微软雅黑" panose="020B0503020204020204" pitchFamily="34" charset="-122"/>
                <a:ea typeface="微软雅黑" panose="020B0503020204020204" pitchFamily="34" charset="-122"/>
                <a:cs typeface="Yuanti SC" charset="-122"/>
              </a:rPr>
              <a:t>伺服传动技术</a:t>
            </a:r>
          </a:p>
        </p:txBody>
      </p:sp>
      <p:sp>
        <p:nvSpPr>
          <p:cNvPr id="10" name="文本框 8"/>
          <p:cNvSpPr txBox="1"/>
          <p:nvPr/>
        </p:nvSpPr>
        <p:spPr>
          <a:xfrm>
            <a:off x="1892871" y="5776565"/>
            <a:ext cx="4540330" cy="523220"/>
          </a:xfrm>
          <a:prstGeom prst="rect">
            <a:avLst/>
          </a:prstGeom>
          <a:noFill/>
        </p:spPr>
        <p:txBody>
          <a:bodyPr wrap="square" rtlCol="0">
            <a:spAutoFit/>
          </a:bodyPr>
          <a:lstStyle/>
          <a:p>
            <a:r>
              <a:rPr kumimoji="1" lang="zh-CN" altLang="en-US" sz="2800" dirty="0">
                <a:solidFill>
                  <a:srgbClr val="733972"/>
                </a:solidFill>
                <a:latin typeface="微软雅黑" panose="020B0503020204020204" pitchFamily="34" charset="-122"/>
                <a:ea typeface="微软雅黑" panose="020B0503020204020204" pitchFamily="34" charset="-122"/>
                <a:cs typeface="Yuanti SC" charset="-122"/>
              </a:rPr>
              <a:t>《机电一体化技术与系统》</a:t>
            </a:r>
          </a:p>
        </p:txBody>
      </p:sp>
    </p:spTree>
    <p:extLst>
      <p:ext uri="{BB962C8B-B14F-4D97-AF65-F5344CB8AC3E}">
        <p14:creationId xmlns:p14="http://schemas.microsoft.com/office/powerpoint/2010/main" val="1318305687"/>
      </p:ext>
    </p:extLst>
  </p:cSld>
  <p:clrMapOvr>
    <a:masterClrMapping/>
  </p:clrMapOvr>
  <mc:AlternateContent xmlns:mc="http://schemas.openxmlformats.org/markup-compatibility/2006" xmlns:p14="http://schemas.microsoft.com/office/powerpoint/2010/main">
    <mc:Choice Requires="p14">
      <p:transition spd="slow" p14:dur="1600" advClick="0">
        <p14:gallery dir="l"/>
      </p:transition>
    </mc:Choice>
    <mc:Fallback xmlns="">
      <p:transition spd="slow" advClick="0">
        <p:fade/>
      </p:transition>
    </mc:Fallback>
  </mc:AlternateContent>
  <p:timing>
    <p:tnLst>
      <p:par>
        <p:cTn id="1" dur="indefinite" restart="never" nodeType="tmRoot">
          <p:childTnLst>
            <p:audio>
              <p:cMediaNode vol="80000" numSld="999" showWhenStopped="0">
                <p:cTn id="2" repeatCount="indefinite" fill="remove" display="0">
                  <p:stCondLst>
                    <p:cond delay="indefinite"/>
                  </p:stCondLst>
                  <p:endCondLst>
                    <p:cond evt="onStopAudio" delay="0">
                      <p:tgtEl>
                        <p:sldTgt/>
                      </p:tgtEl>
                    </p:cond>
                  </p:endCondLst>
                </p:cTn>
                <p:tgtEl>
                  <p:spTgt spid="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10304251-3AE6-4CE6-A143-F3C1C2B8C897}"/>
              </a:ext>
            </a:extLst>
          </p:cNvPr>
          <p:cNvSpPr txBox="1"/>
          <p:nvPr>
            <p:custDataLst>
              <p:tags r:id="rId2"/>
            </p:custDataLst>
          </p:nvPr>
        </p:nvSpPr>
        <p:spPr>
          <a:xfrm>
            <a:off x="65648" y="1069839"/>
            <a:ext cx="12727455" cy="2355206"/>
          </a:xfrm>
          <a:prstGeom prst="rect">
            <a:avLst/>
          </a:prstGeom>
          <a:noFill/>
        </p:spPr>
        <p:txBody>
          <a:bodyPr vert="horz" wrap="square" rtlCol="0" anchor="ctr" anchorCtr="0">
            <a:noAutofit/>
          </a:bodyPr>
          <a:lstStyle/>
          <a:p>
            <a:pPr>
              <a:lnSpc>
                <a:spcPct val="150000"/>
              </a:lnSpc>
            </a:pPr>
            <a:r>
              <a:rPr lang="zh-CN" altLang="en-US" sz="2531" dirty="0">
                <a:solidFill>
                  <a:srgbClr val="000000"/>
                </a:solidFill>
                <a:latin typeface="Times New Roman" panose="02020603050405020304" pitchFamily="18" charset="0"/>
                <a:cs typeface="Times New Roman" panose="02020603050405020304" pitchFamily="18" charset="0"/>
                <a:sym typeface="Microsoft Yahei" panose="020B0503020204020204" pitchFamily="34" charset="-122"/>
              </a:rPr>
              <a:t>        一台机器的工作台，由一个闭环的定位系统控制。该系统包括一个伺服电机、丝杆螺母副和光电编码器组成。丝杆螺距为</a:t>
            </a:r>
            <a:r>
              <a:rPr lang="en-US" altLang="zh-CN" sz="2531" dirty="0">
                <a:solidFill>
                  <a:srgbClr val="000000"/>
                </a:solidFill>
                <a:latin typeface="Times New Roman" panose="02020603050405020304" pitchFamily="18" charset="0"/>
                <a:cs typeface="Times New Roman" panose="02020603050405020304" pitchFamily="18" charset="0"/>
                <a:sym typeface="Microsoft Yahei" panose="020B0503020204020204" pitchFamily="34" charset="-122"/>
              </a:rPr>
              <a:t>0.5 cm</a:t>
            </a:r>
            <a:r>
              <a:rPr lang="zh-CN" altLang="en-US" sz="2531" dirty="0">
                <a:solidFill>
                  <a:srgbClr val="000000"/>
                </a:solidFill>
                <a:latin typeface="Times New Roman" panose="02020603050405020304" pitchFamily="18" charset="0"/>
                <a:cs typeface="Times New Roman" panose="02020603050405020304" pitchFamily="18" charset="0"/>
                <a:sym typeface="Microsoft Yahei" panose="020B0503020204020204" pitchFamily="34" charset="-122"/>
              </a:rPr>
              <a:t>，通过变速箱与电动机输出轴相连。变速比为</a:t>
            </a:r>
            <a:r>
              <a:rPr lang="en-US" altLang="zh-CN" sz="2531" dirty="0">
                <a:solidFill>
                  <a:srgbClr val="000000"/>
                </a:solidFill>
                <a:latin typeface="Times New Roman" panose="02020603050405020304" pitchFamily="18" charset="0"/>
                <a:cs typeface="Times New Roman" panose="02020603050405020304" pitchFamily="18" charset="0"/>
                <a:sym typeface="Microsoft Yahei" panose="020B0503020204020204" pitchFamily="34" charset="-122"/>
              </a:rPr>
              <a:t>4:1</a:t>
            </a:r>
            <a:r>
              <a:rPr lang="zh-CN" altLang="en-US" sz="2531" dirty="0">
                <a:solidFill>
                  <a:srgbClr val="000000"/>
                </a:solidFill>
                <a:latin typeface="Times New Roman" panose="02020603050405020304" pitchFamily="18" charset="0"/>
                <a:cs typeface="Times New Roman" panose="02020603050405020304" pitchFamily="18" charset="0"/>
                <a:sym typeface="Microsoft Yahei" panose="020B0503020204020204" pitchFamily="34" charset="-122"/>
              </a:rPr>
              <a:t>，丝杆转一圈，光学编码器产生</a:t>
            </a:r>
            <a:r>
              <a:rPr lang="en-US" altLang="zh-CN" sz="2531" dirty="0">
                <a:solidFill>
                  <a:srgbClr val="000000"/>
                </a:solidFill>
                <a:latin typeface="Times New Roman" panose="02020603050405020304" pitchFamily="18" charset="0"/>
                <a:cs typeface="Times New Roman" panose="02020603050405020304" pitchFamily="18" charset="0"/>
                <a:sym typeface="Microsoft Yahei" panose="020B0503020204020204" pitchFamily="34" charset="-122"/>
              </a:rPr>
              <a:t>150</a:t>
            </a:r>
            <a:r>
              <a:rPr lang="zh-CN" altLang="en-US" sz="2531" dirty="0">
                <a:solidFill>
                  <a:srgbClr val="000000"/>
                </a:solidFill>
                <a:latin typeface="Times New Roman" panose="02020603050405020304" pitchFamily="18" charset="0"/>
                <a:cs typeface="Times New Roman" panose="02020603050405020304" pitchFamily="18" charset="0"/>
                <a:sym typeface="Microsoft Yahei" panose="020B0503020204020204" pitchFamily="34" charset="-122"/>
              </a:rPr>
              <a:t>个脉冲，工作台按</a:t>
            </a:r>
            <a:r>
              <a:rPr lang="en-US" altLang="zh-CN" sz="2531" dirty="0">
                <a:solidFill>
                  <a:srgbClr val="000000"/>
                </a:solidFill>
                <a:latin typeface="Times New Roman" panose="02020603050405020304" pitchFamily="18" charset="0"/>
                <a:cs typeface="Times New Roman" panose="02020603050405020304" pitchFamily="18" charset="0"/>
                <a:sym typeface="Microsoft Yahei" panose="020B0503020204020204" pitchFamily="34" charset="-122"/>
              </a:rPr>
              <a:t>45 cm/min</a:t>
            </a:r>
            <a:r>
              <a:rPr lang="zh-CN" altLang="en-US" sz="2531" dirty="0">
                <a:solidFill>
                  <a:srgbClr val="000000"/>
                </a:solidFill>
                <a:latin typeface="Times New Roman" panose="02020603050405020304" pitchFamily="18" charset="0"/>
                <a:cs typeface="Times New Roman" panose="02020603050405020304" pitchFamily="18" charset="0"/>
                <a:sym typeface="Microsoft Yahei" panose="020B0503020204020204" pitchFamily="34" charset="-122"/>
              </a:rPr>
              <a:t>的进给速度移动了</a:t>
            </a:r>
            <a:r>
              <a:rPr lang="en-US" altLang="zh-CN" sz="2531" dirty="0">
                <a:solidFill>
                  <a:srgbClr val="000000"/>
                </a:solidFill>
                <a:latin typeface="Times New Roman" panose="02020603050405020304" pitchFamily="18" charset="0"/>
                <a:cs typeface="Times New Roman" panose="02020603050405020304" pitchFamily="18" charset="0"/>
                <a:sym typeface="Microsoft Yahei" panose="020B0503020204020204" pitchFamily="34" charset="-122"/>
              </a:rPr>
              <a:t>15 cm</a:t>
            </a:r>
            <a:r>
              <a:rPr lang="zh-CN" altLang="en-US" sz="2531" dirty="0">
                <a:solidFill>
                  <a:srgbClr val="000000"/>
                </a:solidFill>
                <a:latin typeface="Times New Roman" panose="02020603050405020304" pitchFamily="18" charset="0"/>
                <a:cs typeface="Times New Roman" panose="02020603050405020304" pitchFamily="18" charset="0"/>
                <a:sym typeface="Microsoft Yahei" panose="020B0503020204020204" pitchFamily="34" charset="-122"/>
              </a:rPr>
              <a:t>，请问：（</a:t>
            </a:r>
            <a:r>
              <a:rPr lang="en-US" altLang="zh-CN" sz="2531" dirty="0">
                <a:solidFill>
                  <a:srgbClr val="000000"/>
                </a:solidFill>
                <a:latin typeface="Times New Roman" panose="02020603050405020304" pitchFamily="18" charset="0"/>
                <a:cs typeface="Times New Roman" panose="02020603050405020304" pitchFamily="18" charset="0"/>
                <a:sym typeface="Microsoft Yahei" panose="020B0503020204020204" pitchFamily="34" charset="-122"/>
              </a:rPr>
              <a:t>1</a:t>
            </a:r>
            <a:r>
              <a:rPr lang="zh-CN" altLang="en-US" sz="2531" dirty="0">
                <a:solidFill>
                  <a:srgbClr val="000000"/>
                </a:solidFill>
                <a:latin typeface="Times New Roman" panose="02020603050405020304" pitchFamily="18" charset="0"/>
                <a:cs typeface="Times New Roman" panose="02020603050405020304" pitchFamily="18" charset="0"/>
                <a:sym typeface="Microsoft Yahei" panose="020B0503020204020204" pitchFamily="34" charset="-122"/>
              </a:rPr>
              <a:t>）控制系统收到多少个脉冲确定工作台刚好移动了</a:t>
            </a:r>
            <a:r>
              <a:rPr lang="en-US" altLang="zh-CN" sz="2531" dirty="0">
                <a:solidFill>
                  <a:srgbClr val="000000"/>
                </a:solidFill>
                <a:latin typeface="Times New Roman" panose="02020603050405020304" pitchFamily="18" charset="0"/>
                <a:cs typeface="Times New Roman" panose="02020603050405020304" pitchFamily="18" charset="0"/>
                <a:sym typeface="Microsoft Yahei" panose="020B0503020204020204" pitchFamily="34" charset="-122"/>
              </a:rPr>
              <a:t>15 cm</a:t>
            </a:r>
            <a:r>
              <a:rPr lang="zh-CN" altLang="en-US" sz="2531" dirty="0">
                <a:solidFill>
                  <a:srgbClr val="000000"/>
                </a:solidFill>
                <a:latin typeface="Times New Roman" panose="02020603050405020304" pitchFamily="18" charset="0"/>
                <a:cs typeface="Times New Roman" panose="02020603050405020304" pitchFamily="18" charset="0"/>
                <a:sym typeface="Microsoft Yahei" panose="020B0503020204020204" pitchFamily="34" charset="-122"/>
              </a:rPr>
              <a:t>；</a:t>
            </a:r>
            <a:endParaRPr lang="en-US" altLang="zh-CN" sz="2531" dirty="0">
              <a:solidFill>
                <a:srgbClr val="000000"/>
              </a:solidFill>
              <a:latin typeface="Times New Roman" panose="02020603050405020304" pitchFamily="18" charset="0"/>
              <a:cs typeface="Times New Roman" panose="02020603050405020304" pitchFamily="18" charset="0"/>
              <a:sym typeface="Microsoft Yahei" panose="020B0503020204020204" pitchFamily="34" charset="-122"/>
            </a:endParaRPr>
          </a:p>
          <a:p>
            <a:pPr>
              <a:lnSpc>
                <a:spcPct val="150000"/>
              </a:lnSpc>
            </a:pPr>
            <a:r>
              <a:rPr lang="zh-CN" altLang="en-US" sz="2531" dirty="0">
                <a:solidFill>
                  <a:srgbClr val="000000"/>
                </a:solidFill>
                <a:latin typeface="Times New Roman" panose="02020603050405020304" pitchFamily="18" charset="0"/>
                <a:cs typeface="Times New Roman" panose="02020603050405020304" pitchFamily="18" charset="0"/>
                <a:sym typeface="Microsoft Yahei" panose="020B0503020204020204" pitchFamily="34" charset="-122"/>
              </a:rPr>
              <a:t>            （</a:t>
            </a:r>
            <a:r>
              <a:rPr lang="en-US" altLang="zh-CN" sz="2531" dirty="0">
                <a:solidFill>
                  <a:srgbClr val="000000"/>
                </a:solidFill>
                <a:latin typeface="Times New Roman" panose="02020603050405020304" pitchFamily="18" charset="0"/>
                <a:cs typeface="Times New Roman" panose="02020603050405020304" pitchFamily="18" charset="0"/>
                <a:sym typeface="Microsoft Yahei" panose="020B0503020204020204" pitchFamily="34" charset="-122"/>
              </a:rPr>
              <a:t>2</a:t>
            </a:r>
            <a:r>
              <a:rPr lang="zh-CN" altLang="en-US" sz="2531" dirty="0">
                <a:solidFill>
                  <a:srgbClr val="000000"/>
                </a:solidFill>
                <a:latin typeface="Times New Roman" panose="02020603050405020304" pitchFamily="18" charset="0"/>
                <a:cs typeface="Times New Roman" panose="02020603050405020304" pitchFamily="18" charset="0"/>
                <a:sym typeface="Microsoft Yahei" panose="020B0503020204020204" pitchFamily="34" charset="-122"/>
              </a:rPr>
              <a:t>）脉冲率是多少（</a:t>
            </a:r>
            <a:r>
              <a:rPr lang="en-US" altLang="zh-CN" sz="2531" dirty="0">
                <a:solidFill>
                  <a:srgbClr val="000000"/>
                </a:solidFill>
                <a:latin typeface="Times New Roman" panose="02020603050405020304" pitchFamily="18" charset="0"/>
                <a:cs typeface="Times New Roman" panose="02020603050405020304" pitchFamily="18" charset="0"/>
                <a:sym typeface="Microsoft Yahei" panose="020B0503020204020204" pitchFamily="34" charset="-122"/>
              </a:rPr>
              <a:t>pulse/s</a:t>
            </a:r>
            <a:r>
              <a:rPr lang="zh-CN" altLang="en-US" sz="2531" dirty="0">
                <a:solidFill>
                  <a:srgbClr val="000000"/>
                </a:solidFill>
                <a:latin typeface="Times New Roman" panose="02020603050405020304" pitchFamily="18" charset="0"/>
                <a:cs typeface="Times New Roman" panose="02020603050405020304" pitchFamily="18" charset="0"/>
                <a:sym typeface="Microsoft Yahei" panose="020B0503020204020204" pitchFamily="34" charset="-122"/>
              </a:rPr>
              <a:t>）；</a:t>
            </a:r>
            <a:endParaRPr lang="en-US" altLang="zh-CN" sz="2531" dirty="0">
              <a:solidFill>
                <a:srgbClr val="000000"/>
              </a:solidFill>
              <a:latin typeface="Times New Roman" panose="02020603050405020304" pitchFamily="18" charset="0"/>
              <a:cs typeface="Times New Roman" panose="02020603050405020304" pitchFamily="18" charset="0"/>
              <a:sym typeface="Microsoft Yahei" panose="020B0503020204020204" pitchFamily="34" charset="-122"/>
            </a:endParaRPr>
          </a:p>
          <a:p>
            <a:pPr>
              <a:lnSpc>
                <a:spcPct val="150000"/>
              </a:lnSpc>
            </a:pPr>
            <a:r>
              <a:rPr lang="zh-CN" altLang="en-US" sz="2531" dirty="0">
                <a:solidFill>
                  <a:srgbClr val="000000"/>
                </a:solidFill>
                <a:latin typeface="Times New Roman" panose="02020603050405020304" pitchFamily="18" charset="0"/>
                <a:cs typeface="Times New Roman" panose="02020603050405020304" pitchFamily="18" charset="0"/>
                <a:sym typeface="Microsoft Yahei" panose="020B0503020204020204" pitchFamily="34" charset="-122"/>
              </a:rPr>
              <a:t>            （</a:t>
            </a:r>
            <a:r>
              <a:rPr lang="en-US" altLang="zh-CN" sz="2531" dirty="0">
                <a:solidFill>
                  <a:srgbClr val="000000"/>
                </a:solidFill>
                <a:latin typeface="Times New Roman" panose="02020603050405020304" pitchFamily="18" charset="0"/>
                <a:cs typeface="Times New Roman" panose="02020603050405020304" pitchFamily="18" charset="0"/>
                <a:sym typeface="Microsoft Yahei" panose="020B0503020204020204" pitchFamily="34" charset="-122"/>
              </a:rPr>
              <a:t>3</a:t>
            </a:r>
            <a:r>
              <a:rPr lang="zh-CN" altLang="en-US" sz="2531" dirty="0">
                <a:solidFill>
                  <a:srgbClr val="000000"/>
                </a:solidFill>
                <a:latin typeface="Times New Roman" panose="02020603050405020304" pitchFamily="18" charset="0"/>
                <a:cs typeface="Times New Roman" panose="02020603050405020304" pitchFamily="18" charset="0"/>
                <a:sym typeface="Microsoft Yahei" panose="020B0503020204020204" pitchFamily="34" charset="-122"/>
              </a:rPr>
              <a:t>）根据给定的进给速度计算电动机转速。</a:t>
            </a:r>
          </a:p>
        </p:txBody>
      </p:sp>
      <p:sp>
        <p:nvSpPr>
          <p:cNvPr id="5" name="文本框 4">
            <a:extLst>
              <a:ext uri="{FF2B5EF4-FFF2-40B4-BE49-F238E27FC236}">
                <a16:creationId xmlns:a16="http://schemas.microsoft.com/office/drawing/2014/main" id="{D91DDDAD-A9A4-49F2-B961-0B0FBE6F3EC8}"/>
              </a:ext>
            </a:extLst>
          </p:cNvPr>
          <p:cNvSpPr txBox="1"/>
          <p:nvPr>
            <p:custDataLst>
              <p:tags r:id="rId3"/>
            </p:custDataLst>
          </p:nvPr>
        </p:nvSpPr>
        <p:spPr>
          <a:xfrm>
            <a:off x="2193424" y="4162400"/>
            <a:ext cx="9000631" cy="678061"/>
          </a:xfrm>
          <a:prstGeom prst="rect">
            <a:avLst/>
          </a:prstGeom>
          <a:noFill/>
        </p:spPr>
        <p:txBody>
          <a:bodyPr vert="horz" rtlCol="0" anchor="ctr" anchorCtr="0">
            <a:noAutofit/>
          </a:bodyPr>
          <a:lstStyle/>
          <a:p>
            <a:r>
              <a:rPr lang="zh-CN" altLang="en-US" sz="2742">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t>
            </a:r>
            <a:r>
              <a:rPr lang="en-US" altLang="zh-CN" sz="2742">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742">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t>
            </a:r>
            <a:r>
              <a:rPr lang="en-US" altLang="zh-CN" sz="2742">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4500</a:t>
            </a:r>
            <a:r>
              <a:rPr lang="zh-CN" altLang="en-US" sz="2742">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  （</a:t>
            </a:r>
            <a:r>
              <a:rPr lang="en-US" altLang="zh-CN" sz="2742">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2</a:t>
            </a:r>
            <a:r>
              <a:rPr lang="zh-CN" altLang="en-US" sz="2742">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t>
            </a:r>
            <a:r>
              <a:rPr lang="en-US" altLang="zh-CN" sz="2742">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225</a:t>
            </a:r>
            <a:r>
              <a:rPr lang="zh-CN" altLang="en-US" sz="2742">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  （</a:t>
            </a:r>
            <a:r>
              <a:rPr lang="en-US" altLang="zh-CN" sz="2742">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3</a:t>
            </a:r>
            <a:r>
              <a:rPr lang="zh-CN" altLang="en-US" sz="2742">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t>
            </a:r>
            <a:r>
              <a:rPr lang="en-US" altLang="zh-CN" sz="2742">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90r/min</a:t>
            </a:r>
          </a:p>
        </p:txBody>
      </p:sp>
      <p:sp>
        <p:nvSpPr>
          <p:cNvPr id="6" name="文本框 5">
            <a:extLst>
              <a:ext uri="{FF2B5EF4-FFF2-40B4-BE49-F238E27FC236}">
                <a16:creationId xmlns:a16="http://schemas.microsoft.com/office/drawing/2014/main" id="{67D82270-0505-438D-BEAE-6004EDF12035}"/>
              </a:ext>
            </a:extLst>
          </p:cNvPr>
          <p:cNvSpPr txBox="1"/>
          <p:nvPr>
            <p:custDataLst>
              <p:tags r:id="rId4"/>
            </p:custDataLst>
          </p:nvPr>
        </p:nvSpPr>
        <p:spPr>
          <a:xfrm>
            <a:off x="1972427" y="4808438"/>
            <a:ext cx="9000631" cy="678061"/>
          </a:xfrm>
          <a:prstGeom prst="rect">
            <a:avLst/>
          </a:prstGeom>
          <a:noFill/>
        </p:spPr>
        <p:txBody>
          <a:bodyPr vert="horz" rtlCol="0" anchor="ctr" anchorCtr="0">
            <a:noAutofit/>
          </a:bodyPr>
          <a:lstStyle/>
          <a:p>
            <a:r>
              <a:rPr lang="zh-CN" altLang="en-US" sz="2742"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  （</a:t>
            </a:r>
            <a:r>
              <a:rPr lang="en-US" altLang="zh-CN" sz="2742"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742"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t>
            </a:r>
            <a:r>
              <a:rPr lang="en-US" altLang="zh-CN" sz="2742"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4500</a:t>
            </a:r>
            <a:r>
              <a:rPr lang="zh-CN" altLang="en-US" sz="2742"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  （</a:t>
            </a:r>
            <a:r>
              <a:rPr lang="en-US" altLang="zh-CN" sz="2742"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2</a:t>
            </a:r>
            <a:r>
              <a:rPr lang="zh-CN" altLang="en-US" sz="2742"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t>
            </a:r>
            <a:r>
              <a:rPr lang="en-US" altLang="zh-CN" sz="2742"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225</a:t>
            </a:r>
            <a:r>
              <a:rPr lang="zh-CN" altLang="en-US" sz="2742"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  （</a:t>
            </a:r>
            <a:r>
              <a:rPr lang="en-US" altLang="zh-CN" sz="2742"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3</a:t>
            </a:r>
            <a:r>
              <a:rPr lang="zh-CN" altLang="en-US" sz="2742"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t>
            </a:r>
            <a:r>
              <a:rPr lang="en-US" altLang="zh-CN" sz="2742"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360r/min</a:t>
            </a:r>
          </a:p>
        </p:txBody>
      </p:sp>
      <p:sp>
        <p:nvSpPr>
          <p:cNvPr id="7" name="文本框 6">
            <a:extLst>
              <a:ext uri="{FF2B5EF4-FFF2-40B4-BE49-F238E27FC236}">
                <a16:creationId xmlns:a16="http://schemas.microsoft.com/office/drawing/2014/main" id="{CEF039A9-0FCB-44D3-8F81-F77528A1B656}"/>
              </a:ext>
            </a:extLst>
          </p:cNvPr>
          <p:cNvSpPr txBox="1"/>
          <p:nvPr>
            <p:custDataLst>
              <p:tags r:id="rId5"/>
            </p:custDataLst>
          </p:nvPr>
        </p:nvSpPr>
        <p:spPr>
          <a:xfrm>
            <a:off x="2193424" y="5416525"/>
            <a:ext cx="9000631" cy="678061"/>
          </a:xfrm>
          <a:prstGeom prst="rect">
            <a:avLst/>
          </a:prstGeom>
          <a:noFill/>
        </p:spPr>
        <p:txBody>
          <a:bodyPr vert="horz" rtlCol="0" anchor="ctr" anchorCtr="0">
            <a:noAutofit/>
          </a:bodyPr>
          <a:lstStyle/>
          <a:p>
            <a:r>
              <a:rPr lang="zh-CN" altLang="en-US" sz="2742">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t>
            </a:r>
            <a:r>
              <a:rPr lang="en-US" altLang="zh-CN" sz="2742">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742">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t>
            </a:r>
            <a:r>
              <a:rPr lang="en-US" altLang="zh-CN" sz="2742">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3000</a:t>
            </a:r>
            <a:r>
              <a:rPr lang="zh-CN" altLang="en-US" sz="2742">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  （</a:t>
            </a:r>
            <a:r>
              <a:rPr lang="en-US" altLang="zh-CN" sz="2742">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2</a:t>
            </a:r>
            <a:r>
              <a:rPr lang="zh-CN" altLang="en-US" sz="2742">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t>
            </a:r>
            <a:r>
              <a:rPr lang="en-US" altLang="zh-CN" sz="2742">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225</a:t>
            </a:r>
            <a:r>
              <a:rPr lang="zh-CN" altLang="en-US" sz="2742">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  （</a:t>
            </a:r>
            <a:r>
              <a:rPr lang="en-US" altLang="zh-CN" sz="2742">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3</a:t>
            </a:r>
            <a:r>
              <a:rPr lang="zh-CN" altLang="en-US" sz="2742">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t>
            </a:r>
            <a:r>
              <a:rPr lang="en-US" altLang="zh-CN" sz="2742">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90r/min</a:t>
            </a:r>
          </a:p>
        </p:txBody>
      </p:sp>
      <p:sp>
        <p:nvSpPr>
          <p:cNvPr id="8" name="文本框 7">
            <a:extLst>
              <a:ext uri="{FF2B5EF4-FFF2-40B4-BE49-F238E27FC236}">
                <a16:creationId xmlns:a16="http://schemas.microsoft.com/office/drawing/2014/main" id="{432D4A5C-3C6D-4F6A-B5BF-30DCEFEDB56D}"/>
              </a:ext>
            </a:extLst>
          </p:cNvPr>
          <p:cNvSpPr txBox="1"/>
          <p:nvPr>
            <p:custDataLst>
              <p:tags r:id="rId6"/>
            </p:custDataLst>
          </p:nvPr>
        </p:nvSpPr>
        <p:spPr>
          <a:xfrm>
            <a:off x="2193424" y="6034608"/>
            <a:ext cx="9000631" cy="678061"/>
          </a:xfrm>
          <a:prstGeom prst="rect">
            <a:avLst/>
          </a:prstGeom>
          <a:noFill/>
        </p:spPr>
        <p:txBody>
          <a:bodyPr vert="horz" rtlCol="0" anchor="ctr" anchorCtr="0">
            <a:noAutofit/>
          </a:bodyPr>
          <a:lstStyle/>
          <a:p>
            <a:r>
              <a:rPr lang="zh-CN" altLang="en-US" sz="2742">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t>
            </a:r>
            <a:r>
              <a:rPr lang="en-US" altLang="zh-CN" sz="2742">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742">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t>
            </a:r>
            <a:r>
              <a:rPr lang="en-US" altLang="zh-CN" sz="2742">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3000</a:t>
            </a:r>
            <a:r>
              <a:rPr lang="zh-CN" altLang="en-US" sz="2742">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  （</a:t>
            </a:r>
            <a:r>
              <a:rPr lang="en-US" altLang="zh-CN" sz="2742">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2</a:t>
            </a:r>
            <a:r>
              <a:rPr lang="zh-CN" altLang="en-US" sz="2742">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t>
            </a:r>
            <a:r>
              <a:rPr lang="en-US" altLang="zh-CN" sz="2742">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225</a:t>
            </a:r>
            <a:r>
              <a:rPr lang="zh-CN" altLang="en-US" sz="2742">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  （</a:t>
            </a:r>
            <a:r>
              <a:rPr lang="en-US" altLang="zh-CN" sz="2742">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3</a:t>
            </a:r>
            <a:r>
              <a:rPr lang="zh-CN" altLang="en-US" sz="2742">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t>
            </a:r>
            <a:r>
              <a:rPr lang="en-US" altLang="zh-CN" sz="2742">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360r/min</a:t>
            </a:r>
          </a:p>
        </p:txBody>
      </p:sp>
      <p:sp>
        <p:nvSpPr>
          <p:cNvPr id="9" name="椭圆 8">
            <a:extLst>
              <a:ext uri="{FF2B5EF4-FFF2-40B4-BE49-F238E27FC236}">
                <a16:creationId xmlns:a16="http://schemas.microsoft.com/office/drawing/2014/main" id="{FB30AF76-B0F3-433F-9C00-B89A78545F7E}"/>
              </a:ext>
            </a:extLst>
          </p:cNvPr>
          <p:cNvSpPr>
            <a:spLocks noChangeAspect="1"/>
          </p:cNvSpPr>
          <p:nvPr>
            <p:custDataLst>
              <p:tags r:id="rId7"/>
            </p:custDataLst>
          </p:nvPr>
        </p:nvSpPr>
        <p:spPr>
          <a:xfrm>
            <a:off x="1279298" y="4230204"/>
            <a:ext cx="542449" cy="542449"/>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87">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zh-CN" altLang="en-US" sz="1687">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0" name="椭圆 9">
            <a:extLst>
              <a:ext uri="{FF2B5EF4-FFF2-40B4-BE49-F238E27FC236}">
                <a16:creationId xmlns:a16="http://schemas.microsoft.com/office/drawing/2014/main" id="{89E60539-FB08-4B54-9905-F2395BA9D71B}"/>
              </a:ext>
            </a:extLst>
          </p:cNvPr>
          <p:cNvSpPr>
            <a:spLocks noChangeAspect="1"/>
          </p:cNvSpPr>
          <p:nvPr>
            <p:custDataLst>
              <p:tags r:id="rId8"/>
            </p:custDataLst>
          </p:nvPr>
        </p:nvSpPr>
        <p:spPr>
          <a:xfrm>
            <a:off x="1279298" y="4876243"/>
            <a:ext cx="542449" cy="542449"/>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87">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zh-CN" altLang="en-US" sz="1687">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椭圆 10">
            <a:extLst>
              <a:ext uri="{FF2B5EF4-FFF2-40B4-BE49-F238E27FC236}">
                <a16:creationId xmlns:a16="http://schemas.microsoft.com/office/drawing/2014/main" id="{2D07EC6D-7B76-4C39-A64A-E75C042D6D37}"/>
              </a:ext>
            </a:extLst>
          </p:cNvPr>
          <p:cNvSpPr>
            <a:spLocks noChangeAspect="1"/>
          </p:cNvSpPr>
          <p:nvPr>
            <p:custDataLst>
              <p:tags r:id="rId9"/>
            </p:custDataLst>
          </p:nvPr>
        </p:nvSpPr>
        <p:spPr>
          <a:xfrm>
            <a:off x="1279298" y="5484330"/>
            <a:ext cx="542449" cy="542449"/>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87">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lang="zh-CN" altLang="en-US" sz="1687">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椭圆 11">
            <a:extLst>
              <a:ext uri="{FF2B5EF4-FFF2-40B4-BE49-F238E27FC236}">
                <a16:creationId xmlns:a16="http://schemas.microsoft.com/office/drawing/2014/main" id="{B9EE9D91-8BB5-4A00-A5B1-9E7456FD065C}"/>
              </a:ext>
            </a:extLst>
          </p:cNvPr>
          <p:cNvSpPr>
            <a:spLocks noChangeAspect="1"/>
          </p:cNvSpPr>
          <p:nvPr>
            <p:custDataLst>
              <p:tags r:id="rId10"/>
            </p:custDataLst>
          </p:nvPr>
        </p:nvSpPr>
        <p:spPr>
          <a:xfrm>
            <a:off x="1279298" y="6102413"/>
            <a:ext cx="542449" cy="542449"/>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87">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D</a:t>
            </a:r>
            <a:endParaRPr lang="zh-CN" altLang="en-US" sz="1687">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矩形: 圆角 12">
            <a:extLst>
              <a:ext uri="{FF2B5EF4-FFF2-40B4-BE49-F238E27FC236}">
                <a16:creationId xmlns:a16="http://schemas.microsoft.com/office/drawing/2014/main" id="{BD9C6613-D624-4606-91A8-67B00CB4220E}"/>
              </a:ext>
            </a:extLst>
          </p:cNvPr>
          <p:cNvSpPr/>
          <p:nvPr>
            <p:custDataLst>
              <p:tags r:id="rId11"/>
            </p:custDataLst>
          </p:nvPr>
        </p:nvSpPr>
        <p:spPr>
          <a:xfrm>
            <a:off x="9986605" y="6494734"/>
            <a:ext cx="1627346" cy="433959"/>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87">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sp>
        <p:nvSpPr>
          <p:cNvPr id="20" name="矩形 19">
            <a:extLst>
              <a:ext uri="{FF2B5EF4-FFF2-40B4-BE49-F238E27FC236}">
                <a16:creationId xmlns:a16="http://schemas.microsoft.com/office/drawing/2014/main" id="{4C504F01-8C9C-4F05-BA80-F18C2678CC6C}"/>
              </a:ext>
            </a:extLst>
          </p:cNvPr>
          <p:cNvSpPr/>
          <p:nvPr>
            <p:custDataLst>
              <p:tags r:id="rId12"/>
            </p:custDataLst>
          </p:nvPr>
        </p:nvSpPr>
        <p:spPr>
          <a:xfrm>
            <a:off x="13260564" y="0"/>
            <a:ext cx="4050284" cy="7232650"/>
          </a:xfrm>
          <a:prstGeom prst="rect">
            <a:avLst/>
          </a:prstGeom>
          <a:solidFill>
            <a:srgbClr val="FFFFFF"/>
          </a:solidFill>
          <a:ln w="12700" cmpd="sng">
            <a:solidFill>
              <a:srgbClr val="9B9B9B"/>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a:solidFill>
                <a:srgbClr val="FFFFFF"/>
              </a:solidFill>
            </a:endParaRPr>
          </a:p>
        </p:txBody>
      </p:sp>
      <p:sp>
        <p:nvSpPr>
          <p:cNvPr id="25" name="文本框 24">
            <a:extLst>
              <a:ext uri="{FF2B5EF4-FFF2-40B4-BE49-F238E27FC236}">
                <a16:creationId xmlns:a16="http://schemas.microsoft.com/office/drawing/2014/main" id="{6B0C3FEB-D323-49B1-AF9F-278597ABEDD3}"/>
              </a:ext>
            </a:extLst>
          </p:cNvPr>
          <p:cNvSpPr txBox="1"/>
          <p:nvPr>
            <p:custDataLst>
              <p:tags r:id="rId13"/>
            </p:custDataLst>
          </p:nvPr>
        </p:nvSpPr>
        <p:spPr>
          <a:xfrm>
            <a:off x="13354320" y="6674944"/>
            <a:ext cx="3862771" cy="481927"/>
          </a:xfrm>
          <a:prstGeom prst="rect">
            <a:avLst/>
          </a:prstGeom>
          <a:solidFill>
            <a:srgbClr val="FBFAEF"/>
          </a:solidFill>
          <a:ln w="12700">
            <a:noFill/>
          </a:ln>
          <a:extLst>
            <a:ext uri="{91240B29-F687-4F45-9708-019B960494DF}">
              <a14:hiddenLine xmlns:a14="http://schemas.microsoft.com/office/drawing/2010/main" w="12700">
                <a:solidFill>
                  <a:srgbClr val="FFFFFF"/>
                </a:solidFill>
              </a14:hiddenLine>
            </a:ext>
          </a:extLst>
        </p:spPr>
        <p:txBody>
          <a:bodyPr vert="horz" rtlCol="0" anchor="ctr">
            <a:spAutoFit/>
          </a:bodyPr>
          <a:lstStyle/>
          <a:p>
            <a:r>
              <a:rPr lang="zh-CN" altLang="en-US" sz="1266">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可为此题添加文本、图片、公式等解析，且需将内容全部放在本区域内。正常使用需</a:t>
            </a:r>
            <a:r>
              <a:rPr lang="en-US" altLang="zh-CN" sz="1266">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3.0</a:t>
            </a:r>
            <a:r>
              <a:rPr lang="zh-CN" altLang="en-US" sz="1266">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以上版本</a:t>
            </a:r>
          </a:p>
        </p:txBody>
      </p:sp>
      <p:sp>
        <p:nvSpPr>
          <p:cNvPr id="26" name="文本框 25">
            <a:extLst>
              <a:ext uri="{FF2B5EF4-FFF2-40B4-BE49-F238E27FC236}">
                <a16:creationId xmlns:a16="http://schemas.microsoft.com/office/drawing/2014/main" id="{26DEE09C-E980-4E09-988F-B75A7F426721}"/>
              </a:ext>
            </a:extLst>
          </p:cNvPr>
          <p:cNvSpPr txBox="1"/>
          <p:nvPr>
            <p:custDataLst>
              <p:tags r:id="rId14"/>
            </p:custDataLst>
          </p:nvPr>
        </p:nvSpPr>
        <p:spPr>
          <a:xfrm>
            <a:off x="13528440" y="1339380"/>
            <a:ext cx="3514532" cy="2364365"/>
          </a:xfrm>
          <a:prstGeom prst="rect">
            <a:avLst/>
          </a:prstGeom>
          <a:noFill/>
        </p:spPr>
        <p:txBody>
          <a:bodyPr vert="horz" rtlCol="0" anchor="t" anchorCtr="0">
            <a:spAutoFit/>
          </a:bodyPr>
          <a:lstStyle/>
          <a:p>
            <a:r>
              <a:rPr lang="en-US" altLang="zh-CN" sz="2109"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109"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t>
            </a:r>
            <a:r>
              <a:rPr lang="en-US" altLang="zh-CN" sz="2109"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150*15/0.5=4500</a:t>
            </a:r>
          </a:p>
          <a:p>
            <a:r>
              <a:rPr lang="en-US" altLang="zh-CN" sz="2109"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2)</a:t>
            </a:r>
            <a:r>
              <a:rPr lang="zh-CN" altLang="en-US" sz="2109"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移动</a:t>
            </a:r>
            <a:r>
              <a:rPr lang="en-US" altLang="zh-CN" sz="2109"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15cm</a:t>
            </a:r>
            <a:r>
              <a:rPr lang="zh-CN" altLang="en-US" sz="2109"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耗时</a:t>
            </a:r>
            <a:r>
              <a:rPr lang="en-US" altLang="zh-CN" sz="2109"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20s</a:t>
            </a:r>
            <a:r>
              <a:rPr lang="zh-CN" altLang="en-US" sz="2109"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，所以脉冲率</a:t>
            </a:r>
            <a:r>
              <a:rPr lang="en-US" altLang="zh-CN" sz="2109"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=4500/20=225</a:t>
            </a:r>
          </a:p>
          <a:p>
            <a:r>
              <a:rPr lang="en-US" altLang="zh-CN" sz="2109"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3</a:t>
            </a:r>
            <a:r>
              <a:rPr lang="zh-CN" altLang="en-US" sz="2109"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t>
            </a:r>
            <a:r>
              <a:rPr lang="en-US" altLang="zh-CN" sz="2109"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45cm/min</a:t>
            </a:r>
            <a:r>
              <a:rPr lang="zh-CN" altLang="en-US" sz="2109"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换算为丝杆转速为</a:t>
            </a:r>
            <a:r>
              <a:rPr lang="en-US" altLang="zh-CN" sz="2109"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45/0.5=90 r/min</a:t>
            </a:r>
          </a:p>
          <a:p>
            <a:r>
              <a:rPr lang="zh-CN" altLang="en-US" sz="2109"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所以电动机转速</a:t>
            </a:r>
            <a:r>
              <a:rPr lang="en-US" altLang="zh-CN" sz="2109"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n=90*4=360 r/min</a:t>
            </a:r>
            <a:endParaRPr lang="zh-CN" altLang="en-US" sz="2109"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nvGrpSpPr>
          <p:cNvPr id="18" name="组合 17">
            <a:extLst>
              <a:ext uri="{FF2B5EF4-FFF2-40B4-BE49-F238E27FC236}">
                <a16:creationId xmlns:a16="http://schemas.microsoft.com/office/drawing/2014/main" id="{D4C27CDF-5834-4D35-926F-F038773E7010}"/>
              </a:ext>
            </a:extLst>
          </p:cNvPr>
          <p:cNvGrpSpPr/>
          <p:nvPr>
            <p:custDataLst>
              <p:tags r:id="rId15"/>
            </p:custDataLst>
          </p:nvPr>
        </p:nvGrpSpPr>
        <p:grpSpPr>
          <a:xfrm>
            <a:off x="0" y="0"/>
            <a:ext cx="12858044" cy="669690"/>
            <a:chOff x="-335" y="0"/>
            <a:chExt cx="12192000" cy="635000"/>
          </a:xfrm>
        </p:grpSpPr>
        <p:sp>
          <p:nvSpPr>
            <p:cNvPr id="14" name="TitleBackground">
              <a:extLst>
                <a:ext uri="{FF2B5EF4-FFF2-40B4-BE49-F238E27FC236}">
                  <a16:creationId xmlns:a16="http://schemas.microsoft.com/office/drawing/2014/main" id="{926D31D4-8B74-4082-9EA3-795E9AC1C1D4}"/>
                </a:ext>
              </a:extLst>
            </p:cNvPr>
            <p:cNvSpPr/>
            <p:nvPr>
              <p:custDataLst>
                <p:tags r:id="rId21"/>
              </p:custDataLst>
            </p:nvPr>
          </p:nvSpPr>
          <p:spPr>
            <a:xfrm>
              <a:off x="-335" y="0"/>
              <a:ext cx="12192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ColorBlock">
              <a:extLst>
                <a:ext uri="{FF2B5EF4-FFF2-40B4-BE49-F238E27FC236}">
                  <a16:creationId xmlns:a16="http://schemas.microsoft.com/office/drawing/2014/main" id="{BF21659C-E68A-4CD6-9D3F-0D04153CE013}"/>
                </a:ext>
              </a:extLst>
            </p:cNvPr>
            <p:cNvSpPr/>
            <p:nvPr>
              <p:custDataLst>
                <p:tags r:id="rId22"/>
              </p:custDataLst>
            </p:nvPr>
          </p:nvSpPr>
          <p:spPr>
            <a:xfrm>
              <a:off x="-335"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TypeText">
              <a:extLst>
                <a:ext uri="{FF2B5EF4-FFF2-40B4-BE49-F238E27FC236}">
                  <a16:creationId xmlns:a16="http://schemas.microsoft.com/office/drawing/2014/main" id="{533E02B7-602E-49D0-8A60-6777992ADC59}"/>
                </a:ext>
              </a:extLst>
            </p:cNvPr>
            <p:cNvSpPr txBox="1"/>
            <p:nvPr>
              <p:custDataLst>
                <p:tags r:id="rId23"/>
              </p:custDataLst>
            </p:nvPr>
          </p:nvSpPr>
          <p:spPr>
            <a:xfrm>
              <a:off x="240508" y="0"/>
              <a:ext cx="1905000" cy="635000"/>
            </a:xfrm>
            <a:prstGeom prst="rect">
              <a:avLst/>
            </a:prstGeom>
            <a:noFill/>
          </p:spPr>
          <p:txBody>
            <a:bodyPr vert="horz" wrap="none" rtlCol="0" anchor="ctr" anchorCtr="0">
              <a:noAutofit/>
            </a:bodyPr>
            <a:lstStyle/>
            <a:p>
              <a:r>
                <a:rPr lang="zh-CN" altLang="en-US" sz="2742">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p>
          </p:txBody>
        </p:sp>
        <p:sp>
          <p:nvSpPr>
            <p:cNvPr id="17" name="TipText">
              <a:extLst>
                <a:ext uri="{FF2B5EF4-FFF2-40B4-BE49-F238E27FC236}">
                  <a16:creationId xmlns:a16="http://schemas.microsoft.com/office/drawing/2014/main" id="{AA9DB88A-2E92-4546-BC1E-6BAC4FAB113A}"/>
                </a:ext>
              </a:extLst>
            </p:cNvPr>
            <p:cNvSpPr txBox="1"/>
            <p:nvPr>
              <p:custDataLst>
                <p:tags r:id="rId24"/>
              </p:custDataLst>
            </p:nvPr>
          </p:nvSpPr>
          <p:spPr>
            <a:xfrm>
              <a:off x="1500718" y="103562"/>
              <a:ext cx="2286000" cy="508000"/>
            </a:xfrm>
            <a:prstGeom prst="rect">
              <a:avLst/>
            </a:prstGeom>
            <a:noFill/>
          </p:spPr>
          <p:txBody>
            <a:bodyPr vert="horz" wrap="none" rtlCol="0" anchor="ctr" anchorCtr="0">
              <a:noAutofit/>
            </a:bodyPr>
            <a:lstStyle/>
            <a:p>
              <a:r>
                <a:rPr lang="en-US" altLang="zh-CN" sz="2109">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109">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grpSp>
        <p:nvGrpSpPr>
          <p:cNvPr id="24" name="组合 23">
            <a:extLst>
              <a:ext uri="{FF2B5EF4-FFF2-40B4-BE49-F238E27FC236}">
                <a16:creationId xmlns:a16="http://schemas.microsoft.com/office/drawing/2014/main" id="{27B61E62-981C-4605-9D72-0D0074A6462C}"/>
              </a:ext>
            </a:extLst>
          </p:cNvPr>
          <p:cNvGrpSpPr/>
          <p:nvPr>
            <p:custDataLst>
              <p:tags r:id="rId16"/>
            </p:custDataLst>
          </p:nvPr>
        </p:nvGrpSpPr>
        <p:grpSpPr>
          <a:xfrm>
            <a:off x="13273958" y="0"/>
            <a:ext cx="4023496" cy="683084"/>
            <a:chOff x="12585700" y="0"/>
            <a:chExt cx="3815080" cy="647700"/>
          </a:xfrm>
        </p:grpSpPr>
        <p:sp>
          <p:nvSpPr>
            <p:cNvPr id="21" name="RemarkBack">
              <a:extLst>
                <a:ext uri="{FF2B5EF4-FFF2-40B4-BE49-F238E27FC236}">
                  <a16:creationId xmlns:a16="http://schemas.microsoft.com/office/drawing/2014/main" id="{F24D32DB-A020-4A97-9A89-3E615834DFF1}"/>
                </a:ext>
              </a:extLst>
            </p:cNvPr>
            <p:cNvSpPr/>
            <p:nvPr>
              <p:custDataLst>
                <p:tags r:id="rId18"/>
              </p:custDataLst>
            </p:nvPr>
          </p:nvSpPr>
          <p:spPr>
            <a:xfrm>
              <a:off x="12585700" y="12700"/>
              <a:ext cx="381508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RemarkBlock">
              <a:extLst>
                <a:ext uri="{FF2B5EF4-FFF2-40B4-BE49-F238E27FC236}">
                  <a16:creationId xmlns:a16="http://schemas.microsoft.com/office/drawing/2014/main" id="{405EDEE1-B422-469A-91E6-254DC6AAA3CC}"/>
                </a:ext>
              </a:extLst>
            </p:cNvPr>
            <p:cNvSpPr/>
            <p:nvPr>
              <p:custDataLst>
                <p:tags r:id="rId19"/>
              </p:custDataLst>
            </p:nvPr>
          </p:nvSpPr>
          <p:spPr>
            <a:xfrm>
              <a:off x="12585700" y="1270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RemarkTitleText">
              <a:extLst>
                <a:ext uri="{FF2B5EF4-FFF2-40B4-BE49-F238E27FC236}">
                  <a16:creationId xmlns:a16="http://schemas.microsoft.com/office/drawing/2014/main" id="{3AA149E1-C88A-4D56-B142-56956A3E9F75}"/>
                </a:ext>
              </a:extLst>
            </p:cNvPr>
            <p:cNvSpPr txBox="1"/>
            <p:nvPr>
              <p:custDataLst>
                <p:tags r:id="rId20"/>
              </p:custDataLst>
            </p:nvPr>
          </p:nvSpPr>
          <p:spPr>
            <a:xfrm>
              <a:off x="12827000" y="0"/>
              <a:ext cx="1905000" cy="635000"/>
            </a:xfrm>
            <a:prstGeom prst="rect">
              <a:avLst/>
            </a:prstGeom>
            <a:noFill/>
          </p:spPr>
          <p:txBody>
            <a:bodyPr vert="horz" wrap="none" rtlCol="0" anchor="ctr" anchorCtr="0">
              <a:noAutofit/>
            </a:bodyPr>
            <a:lstStyle/>
            <a:p>
              <a:r>
                <a:rPr lang="zh-CN" altLang="en-US">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答案解析</a:t>
              </a:r>
            </a:p>
          </p:txBody>
        </p:sp>
      </p:grpSp>
      <p:pic>
        <p:nvPicPr>
          <p:cNvPr id="3" name="图片 2">
            <a:extLst>
              <a:ext uri="{FF2B5EF4-FFF2-40B4-BE49-F238E27FC236}">
                <a16:creationId xmlns:a16="http://schemas.microsoft.com/office/drawing/2014/main" id="{E1F4C30E-B1D3-43F0-822F-F9413B467CFF}"/>
              </a:ext>
            </a:extLst>
          </p:cNvPr>
          <p:cNvPicPr>
            <a:picLocks/>
          </p:cNvPicPr>
          <p:nvPr>
            <p:custDataLst>
              <p:tags r:id="rId17"/>
            </p:custDataLst>
          </p:nvPr>
        </p:nvPicPr>
        <p:blipFill>
          <a:blip r:embed="rId26">
            <a:extLst>
              <a:ext uri="{28A0092B-C50C-407E-A947-70E740481C1C}">
                <a14:useLocalDpi xmlns:a14="http://schemas.microsoft.com/office/drawing/2010/main" val="0"/>
              </a:ext>
            </a:extLst>
          </a:blip>
          <a:stretch>
            <a:fillRect/>
          </a:stretch>
        </p:blipFill>
        <p:spPr>
          <a:xfrm>
            <a:off x="11309350" y="63500"/>
            <a:ext cx="1422400" cy="508000"/>
          </a:xfrm>
          <a:prstGeom prst="rect">
            <a:avLst/>
          </a:prstGeom>
        </p:spPr>
      </p:pic>
    </p:spTree>
    <p:custDataLst>
      <p:tags r:id="rId1"/>
    </p:custDataLst>
    <p:extLst>
      <p:ext uri="{BB962C8B-B14F-4D97-AF65-F5344CB8AC3E}">
        <p14:creationId xmlns:p14="http://schemas.microsoft.com/office/powerpoint/2010/main" val="4287193804"/>
      </p:ext>
    </p:extLst>
  </p:cSld>
  <p:clrMapOvr>
    <a:masterClrMapping/>
  </p:clrMapOvr>
  <mc:AlternateContent xmlns:mc="http://schemas.openxmlformats.org/markup-compatibility/2006" xmlns:p14="http://schemas.microsoft.com/office/powerpoint/2010/main">
    <mc:Choice Requires="p14">
      <p:transition spd="slow" p14:dur="1600" advClick="0">
        <p14:gallery dir="l"/>
      </p:transition>
    </mc:Choice>
    <mc:Fallback xmlns="">
      <p:transition spd="slow" advClick="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 219"/>
          <p:cNvSpPr/>
          <p:nvPr/>
        </p:nvSpPr>
        <p:spPr>
          <a:xfrm>
            <a:off x="951682" y="869927"/>
            <a:ext cx="6255916" cy="536422"/>
          </a:xfrm>
          <a:prstGeom prst="roundRect">
            <a:avLst>
              <a:gd name="adj" fmla="val 50000"/>
            </a:avLst>
          </a:prstGeom>
          <a:solidFill>
            <a:srgbClr val="E6BCD7"/>
          </a:solidFill>
          <a:ln>
            <a:noFill/>
          </a:ln>
          <a:effectLst>
            <a:outerShdw blurRad="50800" dist="50800" dir="5400000" algn="ctr" rotWithShape="0">
              <a:srgbClr val="000000">
                <a:alpha val="38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19" name="TextBox 18"/>
          <p:cNvSpPr txBox="1"/>
          <p:nvPr/>
        </p:nvSpPr>
        <p:spPr>
          <a:xfrm>
            <a:off x="1115524" y="895397"/>
            <a:ext cx="6531351" cy="485525"/>
          </a:xfrm>
          <a:prstGeom prst="rect">
            <a:avLst/>
          </a:prstGeom>
          <a:noFill/>
        </p:spPr>
        <p:txBody>
          <a:bodyPr wrap="square" lIns="96433" tIns="48216" rIns="96433" bIns="48216" rtlCol="0">
            <a:spAutoFit/>
          </a:bodyPr>
          <a:lstStyle/>
          <a:p>
            <a:r>
              <a:rPr lang="zh-CN" altLang="en-US" sz="2500" b="1" dirty="0">
                <a:latin typeface="微软雅黑" panose="020B0503020204020204" pitchFamily="34" charset="-122"/>
                <a:ea typeface="微软雅黑" panose="020B0503020204020204" pitchFamily="34" charset="-122"/>
              </a:rPr>
              <a:t>二、伺服电动机</a:t>
            </a:r>
          </a:p>
        </p:txBody>
      </p:sp>
      <p:sp>
        <p:nvSpPr>
          <p:cNvPr id="15" name="平行四边形 14"/>
          <p:cNvSpPr/>
          <p:nvPr/>
        </p:nvSpPr>
        <p:spPr>
          <a:xfrm flipH="1">
            <a:off x="250478" y="-2678"/>
            <a:ext cx="10643964" cy="618124"/>
          </a:xfrm>
          <a:prstGeom prst="parallelogram">
            <a:avLst>
              <a:gd name="adj" fmla="val 104225"/>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6" name="文本框 3"/>
          <p:cNvSpPr txBox="1"/>
          <p:nvPr/>
        </p:nvSpPr>
        <p:spPr>
          <a:xfrm>
            <a:off x="938957" y="52576"/>
            <a:ext cx="7961709" cy="486886"/>
          </a:xfrm>
          <a:prstGeom prst="rect">
            <a:avLst/>
          </a:prstGeom>
          <a:noFill/>
        </p:spPr>
        <p:txBody>
          <a:bodyPr wrap="square" lIns="96433" tIns="48216" rIns="96433" bIns="48216" rtlCol="0">
            <a:spAutoFit/>
          </a:bodyPr>
          <a:lstStyle/>
          <a:p>
            <a:r>
              <a:rPr lang="zh-CN" altLang="en-US" sz="2500" b="1" dirty="0">
                <a:solidFill>
                  <a:schemeClr val="bg1"/>
                </a:solidFill>
                <a:latin typeface="微软雅黑" panose="020B0503020204020204" pitchFamily="34" charset="-122"/>
                <a:ea typeface="微软雅黑" panose="020B0503020204020204" pitchFamily="34" charset="-122"/>
              </a:rPr>
              <a:t>第一节   概念</a:t>
            </a:r>
          </a:p>
        </p:txBody>
      </p:sp>
      <p:sp>
        <p:nvSpPr>
          <p:cNvPr id="17" name="直角三角形 16"/>
          <p:cNvSpPr/>
          <p:nvPr/>
        </p:nvSpPr>
        <p:spPr>
          <a:xfrm>
            <a:off x="-22771" y="1"/>
            <a:ext cx="633561" cy="644057"/>
          </a:xfrm>
          <a:prstGeom prst="rtTriangle">
            <a:avLst/>
          </a:prstGeom>
          <a:solidFill>
            <a:srgbClr val="513D4F"/>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20" name="Picture 3" descr="G:\409835d4e6170db16fe5ea1d69c71340.png"/>
          <p:cNvPicPr>
            <a:picLocks noChangeAspect="1" noChangeArrowheads="1"/>
          </p:cNvPicPr>
          <p:nvPr/>
        </p:nvPicPr>
        <p:blipFill>
          <a:blip r:embed="rId3" cstate="print">
            <a:duotone>
              <a:prstClr val="black"/>
              <a:srgbClr val="864284">
                <a:tint val="45000"/>
                <a:satMod val="400000"/>
              </a:srgbClr>
            </a:duotone>
            <a:extLst>
              <a:ext uri="{28A0092B-C50C-407E-A947-70E740481C1C}">
                <a14:useLocalDpi xmlns:a14="http://schemas.microsoft.com/office/drawing/2010/main" val="0"/>
              </a:ext>
            </a:extLst>
          </a:blip>
          <a:srcRect/>
          <a:stretch>
            <a:fillRect/>
          </a:stretch>
        </p:blipFill>
        <p:spPr bwMode="auto">
          <a:xfrm rot="2286903">
            <a:off x="10932535" y="-72093"/>
            <a:ext cx="901783" cy="916026"/>
          </a:xfrm>
          <a:prstGeom prst="rect">
            <a:avLst/>
          </a:prstGeom>
          <a:noFill/>
          <a:extLst>
            <a:ext uri="{909E8E84-426E-40DD-AFC4-6F175D3DCCD1}">
              <a14:hiddenFill xmlns:a14="http://schemas.microsoft.com/office/drawing/2010/main">
                <a:solidFill>
                  <a:srgbClr val="FFFFFF"/>
                </a:solidFill>
              </a14:hiddenFill>
            </a:ext>
          </a:extLst>
        </p:spPr>
      </p:pic>
      <p:sp>
        <p:nvSpPr>
          <p:cNvPr id="21" name="平行四边形 20"/>
          <p:cNvSpPr/>
          <p:nvPr/>
        </p:nvSpPr>
        <p:spPr>
          <a:xfrm flipH="1">
            <a:off x="94432" y="0"/>
            <a:ext cx="743396" cy="618124"/>
          </a:xfrm>
          <a:prstGeom prst="parallelogram">
            <a:avLst>
              <a:gd name="adj" fmla="val 99241"/>
            </a:avLst>
          </a:prstGeom>
          <a:solidFill>
            <a:srgbClr val="864284"/>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3" name="矩形 22"/>
          <p:cNvSpPr/>
          <p:nvPr/>
        </p:nvSpPr>
        <p:spPr>
          <a:xfrm>
            <a:off x="-10046" y="7075942"/>
            <a:ext cx="12869466" cy="174019"/>
          </a:xfrm>
          <a:prstGeom prst="rect">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6" name="TextBox 17">
            <a:extLst>
              <a:ext uri="{FF2B5EF4-FFF2-40B4-BE49-F238E27FC236}">
                <a16:creationId xmlns:a16="http://schemas.microsoft.com/office/drawing/2014/main" id="{18AC3B41-6BB1-45FA-9FA1-F88CAEEA9CA8}"/>
              </a:ext>
            </a:extLst>
          </p:cNvPr>
          <p:cNvSpPr txBox="1"/>
          <p:nvPr/>
        </p:nvSpPr>
        <p:spPr>
          <a:xfrm>
            <a:off x="646259" y="2384650"/>
            <a:ext cx="5472608" cy="3005862"/>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square" lIns="96433" tIns="48216" rIns="96433" bIns="48216" rtlCol="0">
            <a:spAutoFit/>
          </a:bodyPr>
          <a:lstStyle/>
          <a:p>
            <a:pPr indent="531719">
              <a:lnSpc>
                <a:spcPct val="150000"/>
              </a:lnSpc>
            </a:pP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是电气伺服系统的执行元件，其作用是把电信号转换为机械运动。各种伺服电动机，各有其特点，适用于不同性能的伺服系统。</a:t>
            </a:r>
            <a:r>
              <a:rPr lang="zh-CN" altLang="en-US" sz="21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电气伺服系统的调速性能、动态特性、运动精度等</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均为与该系统的伺服电动机的性能有着直接的关系。</a:t>
            </a:r>
            <a:endParaRPr lang="en-US" altLang="zh-CN" sz="2100" dirty="0">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3" name="图片 2">
            <a:extLst>
              <a:ext uri="{FF2B5EF4-FFF2-40B4-BE49-F238E27FC236}">
                <a16:creationId xmlns:a16="http://schemas.microsoft.com/office/drawing/2014/main" id="{E2F239E3-4118-412D-BA34-035B4351FCA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66489" y="1765138"/>
            <a:ext cx="5040560" cy="4213908"/>
          </a:xfrm>
          <a:prstGeom prst="rect">
            <a:avLst/>
          </a:prstGeom>
        </p:spPr>
      </p:pic>
    </p:spTree>
    <p:extLst>
      <p:ext uri="{BB962C8B-B14F-4D97-AF65-F5344CB8AC3E}">
        <p14:creationId xmlns:p14="http://schemas.microsoft.com/office/powerpoint/2010/main" val="1421077209"/>
      </p:ext>
    </p:extLst>
  </p:cSld>
  <p:clrMapOvr>
    <a:masterClrMapping/>
  </p:clrMapOvr>
  <mc:AlternateContent xmlns:mc="http://schemas.openxmlformats.org/markup-compatibility/2006" xmlns:p14="http://schemas.microsoft.com/office/powerpoint/2010/main">
    <mc:Choice Requires="p14">
      <p:transition spd="slow" p14:dur="1600" advClick="0">
        <p14:gallery dir="l"/>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circle(in)">
                                      <p:cBhvr>
                                        <p:cTn id="7" dur="20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wipe(down)">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barn(inVertical)">
                                      <p:cBhvr>
                                        <p:cTn id="17" dur="500"/>
                                        <p:tgtEl>
                                          <p:spTgt spid="26"/>
                                        </p:tgtEl>
                                      </p:cBhvr>
                                    </p:animEffect>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1000"/>
                                        <p:tgtEl>
                                          <p:spTgt spid="3"/>
                                        </p:tgtEl>
                                      </p:cBhvr>
                                    </p:animEffect>
                                    <p:anim calcmode="lin" valueType="num">
                                      <p:cBhvr>
                                        <p:cTn id="23" dur="1000" fill="hold"/>
                                        <p:tgtEl>
                                          <p:spTgt spid="3"/>
                                        </p:tgtEl>
                                        <p:attrNameLst>
                                          <p:attrName>ppt_x</p:attrName>
                                        </p:attrNameLst>
                                      </p:cBhvr>
                                      <p:tavLst>
                                        <p:tav tm="0">
                                          <p:val>
                                            <p:strVal val="#ppt_x"/>
                                          </p:val>
                                        </p:tav>
                                        <p:tav tm="100000">
                                          <p:val>
                                            <p:strVal val="#ppt_x"/>
                                          </p:val>
                                        </p:tav>
                                      </p:tavLst>
                                    </p:anim>
                                    <p:anim calcmode="lin" valueType="num">
                                      <p:cBhvr>
                                        <p:cTn id="24"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19" grpId="0"/>
      <p:bldP spid="2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平行四边形 14"/>
          <p:cNvSpPr/>
          <p:nvPr/>
        </p:nvSpPr>
        <p:spPr>
          <a:xfrm flipH="1">
            <a:off x="250478" y="-2678"/>
            <a:ext cx="10643964" cy="618124"/>
          </a:xfrm>
          <a:prstGeom prst="parallelogram">
            <a:avLst>
              <a:gd name="adj" fmla="val 104225"/>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6" name="文本框 3"/>
          <p:cNvSpPr txBox="1"/>
          <p:nvPr/>
        </p:nvSpPr>
        <p:spPr>
          <a:xfrm>
            <a:off x="938957" y="52576"/>
            <a:ext cx="7961709" cy="486886"/>
          </a:xfrm>
          <a:prstGeom prst="rect">
            <a:avLst/>
          </a:prstGeom>
          <a:noFill/>
        </p:spPr>
        <p:txBody>
          <a:bodyPr wrap="square" lIns="96433" tIns="48216" rIns="96433" bIns="48216" rtlCol="0">
            <a:spAutoFit/>
          </a:bodyPr>
          <a:lstStyle/>
          <a:p>
            <a:r>
              <a:rPr lang="zh-CN" altLang="en-US" sz="2500" b="1" dirty="0">
                <a:solidFill>
                  <a:schemeClr val="bg1"/>
                </a:solidFill>
                <a:latin typeface="微软雅黑" panose="020B0503020204020204" pitchFamily="34" charset="-122"/>
                <a:ea typeface="微软雅黑" panose="020B0503020204020204" pitchFamily="34" charset="-122"/>
              </a:rPr>
              <a:t>第一节   概念</a:t>
            </a:r>
          </a:p>
        </p:txBody>
      </p:sp>
      <p:sp>
        <p:nvSpPr>
          <p:cNvPr id="17" name="直角三角形 16"/>
          <p:cNvSpPr/>
          <p:nvPr/>
        </p:nvSpPr>
        <p:spPr>
          <a:xfrm>
            <a:off x="-22771" y="1"/>
            <a:ext cx="633561" cy="644057"/>
          </a:xfrm>
          <a:prstGeom prst="rtTriangle">
            <a:avLst/>
          </a:prstGeom>
          <a:solidFill>
            <a:srgbClr val="513D4F"/>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20" name="Picture 3" descr="G:\409835d4e6170db16fe5ea1d69c71340.png"/>
          <p:cNvPicPr>
            <a:picLocks noChangeAspect="1" noChangeArrowheads="1"/>
          </p:cNvPicPr>
          <p:nvPr/>
        </p:nvPicPr>
        <p:blipFill>
          <a:blip r:embed="rId3" cstate="print">
            <a:duotone>
              <a:prstClr val="black"/>
              <a:srgbClr val="864284">
                <a:tint val="45000"/>
                <a:satMod val="400000"/>
              </a:srgbClr>
            </a:duotone>
            <a:extLst>
              <a:ext uri="{28A0092B-C50C-407E-A947-70E740481C1C}">
                <a14:useLocalDpi xmlns:a14="http://schemas.microsoft.com/office/drawing/2010/main" val="0"/>
              </a:ext>
            </a:extLst>
          </a:blip>
          <a:srcRect/>
          <a:stretch>
            <a:fillRect/>
          </a:stretch>
        </p:blipFill>
        <p:spPr bwMode="auto">
          <a:xfrm rot="2286903">
            <a:off x="10932535" y="-72093"/>
            <a:ext cx="901783" cy="916026"/>
          </a:xfrm>
          <a:prstGeom prst="rect">
            <a:avLst/>
          </a:prstGeom>
          <a:noFill/>
          <a:extLst>
            <a:ext uri="{909E8E84-426E-40DD-AFC4-6F175D3DCCD1}">
              <a14:hiddenFill xmlns:a14="http://schemas.microsoft.com/office/drawing/2010/main">
                <a:solidFill>
                  <a:srgbClr val="FFFFFF"/>
                </a:solidFill>
              </a14:hiddenFill>
            </a:ext>
          </a:extLst>
        </p:spPr>
      </p:pic>
      <p:sp>
        <p:nvSpPr>
          <p:cNvPr id="21" name="平行四边形 20"/>
          <p:cNvSpPr/>
          <p:nvPr/>
        </p:nvSpPr>
        <p:spPr>
          <a:xfrm flipH="1">
            <a:off x="94432" y="0"/>
            <a:ext cx="743396" cy="618124"/>
          </a:xfrm>
          <a:prstGeom prst="parallelogram">
            <a:avLst>
              <a:gd name="adj" fmla="val 99241"/>
            </a:avLst>
          </a:prstGeom>
          <a:solidFill>
            <a:srgbClr val="864284"/>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3" name="矩形 22"/>
          <p:cNvSpPr/>
          <p:nvPr/>
        </p:nvSpPr>
        <p:spPr>
          <a:xfrm>
            <a:off x="-10046" y="7075942"/>
            <a:ext cx="12869466" cy="174019"/>
          </a:xfrm>
          <a:prstGeom prst="rect">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6" name="TextBox 17">
            <a:extLst>
              <a:ext uri="{FF2B5EF4-FFF2-40B4-BE49-F238E27FC236}">
                <a16:creationId xmlns:a16="http://schemas.microsoft.com/office/drawing/2014/main" id="{18AC3B41-6BB1-45FA-9FA1-F88CAEEA9CA8}"/>
              </a:ext>
            </a:extLst>
          </p:cNvPr>
          <p:cNvSpPr txBox="1"/>
          <p:nvPr/>
        </p:nvSpPr>
        <p:spPr>
          <a:xfrm>
            <a:off x="938957" y="1960141"/>
            <a:ext cx="10469102" cy="3490610"/>
          </a:xfrm>
          <a:prstGeom prst="rect">
            <a:avLst/>
          </a:prstGeom>
          <a:noFill/>
          <a:ln>
            <a:noFill/>
          </a:ln>
        </p:spPr>
        <p:style>
          <a:lnRef idx="2">
            <a:schemeClr val="accent5"/>
          </a:lnRef>
          <a:fillRef idx="1">
            <a:schemeClr val="lt1"/>
          </a:fillRef>
          <a:effectRef idx="0">
            <a:schemeClr val="accent5"/>
          </a:effectRef>
          <a:fontRef idx="minor">
            <a:schemeClr val="dk1"/>
          </a:fontRef>
        </p:style>
        <p:txBody>
          <a:bodyPr wrap="square" lIns="96433" tIns="48216" rIns="96433" bIns="48216" rtlCol="0">
            <a:spAutoFit/>
          </a:bodyPr>
          <a:lstStyle/>
          <a:p>
            <a:pPr indent="531719">
              <a:lnSpc>
                <a:spcPct val="150000"/>
              </a:lnSpc>
            </a:pP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通常伺服电动机应符合如下基本要求：</a:t>
            </a:r>
            <a:endParaRPr lang="en-US" altLang="zh-CN" sz="2100" dirty="0">
              <a:latin typeface="Times New Roman" panose="02020603050405020304" pitchFamily="18" charset="0"/>
              <a:ea typeface="微软雅黑" panose="020B0503020204020204" pitchFamily="34" charset="-122"/>
              <a:cs typeface="Times New Roman" panose="02020603050405020304" pitchFamily="18" charset="0"/>
            </a:endParaRPr>
          </a:p>
          <a:p>
            <a:pPr indent="531719">
              <a:lnSpc>
                <a:spcPct val="150000"/>
              </a:lnSpc>
            </a:pPr>
            <a:r>
              <a:rPr lang="en-US" altLang="zh-CN"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1) </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具有宽广而平滑的调速范围；</a:t>
            </a:r>
            <a:endParaRPr lang="en-US" altLang="zh-CN"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a:p>
            <a:pPr indent="531719">
              <a:lnSpc>
                <a:spcPct val="150000"/>
              </a:lnSpc>
            </a:pPr>
            <a:r>
              <a:rPr lang="en-US" altLang="zh-CN"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2) </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具有较硬的机械特性和良好的调节特性；</a:t>
            </a:r>
            <a:endParaRPr lang="en-US" altLang="zh-CN"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a:p>
            <a:pPr indent="531719">
              <a:lnSpc>
                <a:spcPct val="150000"/>
              </a:lnSpc>
            </a:pPr>
            <a:r>
              <a:rPr lang="en-US" altLang="zh-CN"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3) </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具有快速响应特性；</a:t>
            </a:r>
            <a:endParaRPr lang="en-US" altLang="zh-CN"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a:p>
            <a:pPr indent="531719">
              <a:lnSpc>
                <a:spcPct val="150000"/>
              </a:lnSpc>
            </a:pPr>
            <a:r>
              <a:rPr lang="en-US" altLang="zh-CN"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4) </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空载始动电压小。</a:t>
            </a:r>
          </a:p>
          <a:p>
            <a:pPr indent="531719">
              <a:lnSpc>
                <a:spcPct val="150000"/>
              </a:lnSpc>
            </a:pP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以下仅对目前常用的直流伺服电动机、交流伺服电动机、步进电动机的结构特点及应用范围等作一基本的介绍。</a:t>
            </a:r>
          </a:p>
        </p:txBody>
      </p:sp>
    </p:spTree>
    <p:extLst>
      <p:ext uri="{BB962C8B-B14F-4D97-AF65-F5344CB8AC3E}">
        <p14:creationId xmlns:p14="http://schemas.microsoft.com/office/powerpoint/2010/main" val="1830781297"/>
      </p:ext>
    </p:extLst>
  </p:cSld>
  <p:clrMapOvr>
    <a:masterClrMapping/>
  </p:clrMapOvr>
  <mc:AlternateContent xmlns:mc="http://schemas.openxmlformats.org/markup-compatibility/2006" xmlns:p14="http://schemas.microsoft.com/office/powerpoint/2010/main">
    <mc:Choice Requires="p14">
      <p:transition spd="slow" p14:dur="1600" advClick="0">
        <p14:gallery dir="l"/>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barn(inVertical)">
                                      <p:cBhvr>
                                        <p:cTn id="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平行四边形 14"/>
          <p:cNvSpPr/>
          <p:nvPr/>
        </p:nvSpPr>
        <p:spPr>
          <a:xfrm flipH="1">
            <a:off x="250478" y="-2678"/>
            <a:ext cx="10643964" cy="618124"/>
          </a:xfrm>
          <a:prstGeom prst="parallelogram">
            <a:avLst>
              <a:gd name="adj" fmla="val 104225"/>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6" name="文本框 3"/>
          <p:cNvSpPr txBox="1"/>
          <p:nvPr/>
        </p:nvSpPr>
        <p:spPr>
          <a:xfrm>
            <a:off x="938957" y="52576"/>
            <a:ext cx="7961709" cy="486886"/>
          </a:xfrm>
          <a:prstGeom prst="rect">
            <a:avLst/>
          </a:prstGeom>
          <a:noFill/>
        </p:spPr>
        <p:txBody>
          <a:bodyPr wrap="square" lIns="96433" tIns="48216" rIns="96433" bIns="48216" rtlCol="0">
            <a:spAutoFit/>
          </a:bodyPr>
          <a:lstStyle/>
          <a:p>
            <a:r>
              <a:rPr lang="zh-CN" altLang="en-US" sz="2500" b="1" dirty="0">
                <a:solidFill>
                  <a:schemeClr val="bg1"/>
                </a:solidFill>
                <a:latin typeface="微软雅黑" panose="020B0503020204020204" pitchFamily="34" charset="-122"/>
                <a:ea typeface="微软雅黑" panose="020B0503020204020204" pitchFamily="34" charset="-122"/>
              </a:rPr>
              <a:t>第一节   概念</a:t>
            </a:r>
          </a:p>
        </p:txBody>
      </p:sp>
      <p:sp>
        <p:nvSpPr>
          <p:cNvPr id="17" name="直角三角形 16"/>
          <p:cNvSpPr/>
          <p:nvPr/>
        </p:nvSpPr>
        <p:spPr>
          <a:xfrm>
            <a:off x="-22771" y="1"/>
            <a:ext cx="633561" cy="644057"/>
          </a:xfrm>
          <a:prstGeom prst="rtTriangle">
            <a:avLst/>
          </a:prstGeom>
          <a:solidFill>
            <a:srgbClr val="513D4F"/>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20" name="Picture 3" descr="G:\409835d4e6170db16fe5ea1d69c71340.png"/>
          <p:cNvPicPr>
            <a:picLocks noChangeAspect="1" noChangeArrowheads="1"/>
          </p:cNvPicPr>
          <p:nvPr/>
        </p:nvPicPr>
        <p:blipFill>
          <a:blip r:embed="rId3" cstate="print">
            <a:duotone>
              <a:prstClr val="black"/>
              <a:srgbClr val="864284">
                <a:tint val="45000"/>
                <a:satMod val="400000"/>
              </a:srgbClr>
            </a:duotone>
            <a:extLst>
              <a:ext uri="{28A0092B-C50C-407E-A947-70E740481C1C}">
                <a14:useLocalDpi xmlns:a14="http://schemas.microsoft.com/office/drawing/2010/main" val="0"/>
              </a:ext>
            </a:extLst>
          </a:blip>
          <a:srcRect/>
          <a:stretch>
            <a:fillRect/>
          </a:stretch>
        </p:blipFill>
        <p:spPr bwMode="auto">
          <a:xfrm rot="2286903">
            <a:off x="10932535" y="-72093"/>
            <a:ext cx="901783" cy="916026"/>
          </a:xfrm>
          <a:prstGeom prst="rect">
            <a:avLst/>
          </a:prstGeom>
          <a:noFill/>
          <a:extLst>
            <a:ext uri="{909E8E84-426E-40DD-AFC4-6F175D3DCCD1}">
              <a14:hiddenFill xmlns:a14="http://schemas.microsoft.com/office/drawing/2010/main">
                <a:solidFill>
                  <a:srgbClr val="FFFFFF"/>
                </a:solidFill>
              </a14:hiddenFill>
            </a:ext>
          </a:extLst>
        </p:spPr>
      </p:pic>
      <p:sp>
        <p:nvSpPr>
          <p:cNvPr id="21" name="平行四边形 20"/>
          <p:cNvSpPr/>
          <p:nvPr/>
        </p:nvSpPr>
        <p:spPr>
          <a:xfrm flipH="1">
            <a:off x="94432" y="0"/>
            <a:ext cx="743396" cy="618124"/>
          </a:xfrm>
          <a:prstGeom prst="parallelogram">
            <a:avLst>
              <a:gd name="adj" fmla="val 99241"/>
            </a:avLst>
          </a:prstGeom>
          <a:solidFill>
            <a:srgbClr val="864284"/>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3" name="矩形 22"/>
          <p:cNvSpPr/>
          <p:nvPr/>
        </p:nvSpPr>
        <p:spPr>
          <a:xfrm>
            <a:off x="-10046" y="7075942"/>
            <a:ext cx="12869466" cy="174019"/>
          </a:xfrm>
          <a:prstGeom prst="rect">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6" name="TextBox 17">
            <a:extLst>
              <a:ext uri="{FF2B5EF4-FFF2-40B4-BE49-F238E27FC236}">
                <a16:creationId xmlns:a16="http://schemas.microsoft.com/office/drawing/2014/main" id="{18AC3B41-6BB1-45FA-9FA1-F88CAEEA9CA8}"/>
              </a:ext>
            </a:extLst>
          </p:cNvPr>
          <p:cNvSpPr txBox="1"/>
          <p:nvPr/>
        </p:nvSpPr>
        <p:spPr>
          <a:xfrm>
            <a:off x="682675" y="1431040"/>
            <a:ext cx="7158168" cy="1494295"/>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square" lIns="96433" tIns="48216" rIns="96433" bIns="48216" rtlCol="0">
            <a:spAutoFit/>
          </a:bodyPr>
          <a:lstStyle/>
          <a:p>
            <a:pPr indent="531719">
              <a:lnSpc>
                <a:spcPct val="150000"/>
              </a:lnSpc>
            </a:pP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直流伺服电动机分为</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永磁直流伺服电动机</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无槽电枢直流伺服电动机</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空心杯电枢直流伺服电动机</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印制绕组直流伺服电动机</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等等。</a:t>
            </a:r>
          </a:p>
        </p:txBody>
      </p:sp>
      <p:sp>
        <p:nvSpPr>
          <p:cNvPr id="11" name="TextBox 23">
            <a:extLst>
              <a:ext uri="{FF2B5EF4-FFF2-40B4-BE49-F238E27FC236}">
                <a16:creationId xmlns:a16="http://schemas.microsoft.com/office/drawing/2014/main" id="{F6742DAD-9712-4074-9F99-FE4A5C2F64D9}"/>
              </a:ext>
            </a:extLst>
          </p:cNvPr>
          <p:cNvSpPr txBox="1"/>
          <p:nvPr/>
        </p:nvSpPr>
        <p:spPr>
          <a:xfrm>
            <a:off x="656084" y="732431"/>
            <a:ext cx="8985721" cy="584302"/>
          </a:xfrm>
          <a:prstGeom prst="rect">
            <a:avLst/>
          </a:prstGeom>
          <a:noFill/>
        </p:spPr>
        <p:txBody>
          <a:bodyPr wrap="square" lIns="96433" tIns="48216" rIns="96433" bIns="48216" rtlCol="0">
            <a:spAutoFit/>
          </a:bodyPr>
          <a:lstStyle/>
          <a:p>
            <a:pPr>
              <a:lnSpc>
                <a:spcPct val="150000"/>
              </a:lnSpc>
            </a:pPr>
            <a:r>
              <a:rPr lang="en-US" altLang="zh-CN" sz="2500" dirty="0">
                <a:latin typeface="隶书" panose="02010509060101010101" pitchFamily="49" charset="-122"/>
                <a:ea typeface="隶书" panose="02010509060101010101" pitchFamily="49" charset="-122"/>
              </a:rPr>
              <a:t>1.</a:t>
            </a:r>
            <a:r>
              <a:rPr lang="zh-CN" altLang="en-US" sz="2500" dirty="0">
                <a:latin typeface="隶书" panose="02010509060101010101" pitchFamily="49" charset="-122"/>
                <a:ea typeface="隶书" panose="02010509060101010101" pitchFamily="49" charset="-122"/>
              </a:rPr>
              <a:t>直流伺服电动机</a:t>
            </a:r>
          </a:p>
        </p:txBody>
      </p:sp>
      <p:pic>
        <p:nvPicPr>
          <p:cNvPr id="3" name="图片 2">
            <a:extLst>
              <a:ext uri="{FF2B5EF4-FFF2-40B4-BE49-F238E27FC236}">
                <a16:creationId xmlns:a16="http://schemas.microsoft.com/office/drawing/2014/main" id="{49924A66-5853-4C3C-B9CA-DD16A29ED12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02555" y="1431040"/>
            <a:ext cx="3342472" cy="2447662"/>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5" name="图片 4">
            <a:extLst>
              <a:ext uri="{FF2B5EF4-FFF2-40B4-BE49-F238E27FC236}">
                <a16:creationId xmlns:a16="http://schemas.microsoft.com/office/drawing/2014/main" id="{89E3F7EF-1694-4087-9DE6-5DD1B1F8327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02555" y="4270516"/>
            <a:ext cx="3342472" cy="2563791"/>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818743419"/>
      </p:ext>
    </p:extLst>
  </p:cSld>
  <p:clrMapOvr>
    <a:masterClrMapping/>
  </p:clrMapOvr>
  <mc:AlternateContent xmlns:mc="http://schemas.openxmlformats.org/markup-compatibility/2006" xmlns:p14="http://schemas.microsoft.com/office/powerpoint/2010/main">
    <mc:Choice Requires="p14">
      <p:transition spd="slow" p14:dur="1600" advClick="0">
        <p14:gallery dir="l"/>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barn(inVertical)">
                                      <p:cBhvr>
                                        <p:cTn id="12"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1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平行四边形 14"/>
          <p:cNvSpPr/>
          <p:nvPr/>
        </p:nvSpPr>
        <p:spPr>
          <a:xfrm flipH="1">
            <a:off x="250478" y="-2678"/>
            <a:ext cx="10643964" cy="618124"/>
          </a:xfrm>
          <a:prstGeom prst="parallelogram">
            <a:avLst>
              <a:gd name="adj" fmla="val 104225"/>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6" name="文本框 3"/>
          <p:cNvSpPr txBox="1"/>
          <p:nvPr/>
        </p:nvSpPr>
        <p:spPr>
          <a:xfrm>
            <a:off x="938957" y="52576"/>
            <a:ext cx="7961709" cy="486886"/>
          </a:xfrm>
          <a:prstGeom prst="rect">
            <a:avLst/>
          </a:prstGeom>
          <a:noFill/>
        </p:spPr>
        <p:txBody>
          <a:bodyPr wrap="square" lIns="96433" tIns="48216" rIns="96433" bIns="48216" rtlCol="0">
            <a:spAutoFit/>
          </a:bodyPr>
          <a:lstStyle/>
          <a:p>
            <a:r>
              <a:rPr lang="zh-CN" altLang="en-US" sz="2500" b="1" dirty="0">
                <a:solidFill>
                  <a:schemeClr val="bg1"/>
                </a:solidFill>
                <a:latin typeface="微软雅黑" panose="020B0503020204020204" pitchFamily="34" charset="-122"/>
                <a:ea typeface="微软雅黑" panose="020B0503020204020204" pitchFamily="34" charset="-122"/>
              </a:rPr>
              <a:t>第一节   概念</a:t>
            </a:r>
          </a:p>
        </p:txBody>
      </p:sp>
      <p:sp>
        <p:nvSpPr>
          <p:cNvPr id="17" name="直角三角形 16"/>
          <p:cNvSpPr/>
          <p:nvPr/>
        </p:nvSpPr>
        <p:spPr>
          <a:xfrm>
            <a:off x="-22771" y="1"/>
            <a:ext cx="633561" cy="644057"/>
          </a:xfrm>
          <a:prstGeom prst="rtTriangle">
            <a:avLst/>
          </a:prstGeom>
          <a:solidFill>
            <a:srgbClr val="513D4F"/>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20" name="Picture 3" descr="G:\409835d4e6170db16fe5ea1d69c71340.png"/>
          <p:cNvPicPr>
            <a:picLocks noChangeAspect="1" noChangeArrowheads="1"/>
          </p:cNvPicPr>
          <p:nvPr/>
        </p:nvPicPr>
        <p:blipFill>
          <a:blip r:embed="rId3" cstate="print">
            <a:duotone>
              <a:prstClr val="black"/>
              <a:srgbClr val="864284">
                <a:tint val="45000"/>
                <a:satMod val="400000"/>
              </a:srgbClr>
            </a:duotone>
            <a:extLst>
              <a:ext uri="{28A0092B-C50C-407E-A947-70E740481C1C}">
                <a14:useLocalDpi xmlns:a14="http://schemas.microsoft.com/office/drawing/2010/main" val="0"/>
              </a:ext>
            </a:extLst>
          </a:blip>
          <a:srcRect/>
          <a:stretch>
            <a:fillRect/>
          </a:stretch>
        </p:blipFill>
        <p:spPr bwMode="auto">
          <a:xfrm rot="2286903">
            <a:off x="10932535" y="-72093"/>
            <a:ext cx="901783" cy="916026"/>
          </a:xfrm>
          <a:prstGeom prst="rect">
            <a:avLst/>
          </a:prstGeom>
          <a:noFill/>
          <a:extLst>
            <a:ext uri="{909E8E84-426E-40DD-AFC4-6F175D3DCCD1}">
              <a14:hiddenFill xmlns:a14="http://schemas.microsoft.com/office/drawing/2010/main">
                <a:solidFill>
                  <a:srgbClr val="FFFFFF"/>
                </a:solidFill>
              </a14:hiddenFill>
            </a:ext>
          </a:extLst>
        </p:spPr>
      </p:pic>
      <p:sp>
        <p:nvSpPr>
          <p:cNvPr id="21" name="平行四边形 20"/>
          <p:cNvSpPr/>
          <p:nvPr/>
        </p:nvSpPr>
        <p:spPr>
          <a:xfrm flipH="1">
            <a:off x="94432" y="0"/>
            <a:ext cx="743396" cy="618124"/>
          </a:xfrm>
          <a:prstGeom prst="parallelogram">
            <a:avLst>
              <a:gd name="adj" fmla="val 99241"/>
            </a:avLst>
          </a:prstGeom>
          <a:solidFill>
            <a:srgbClr val="864284"/>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3" name="矩形 22"/>
          <p:cNvSpPr/>
          <p:nvPr/>
        </p:nvSpPr>
        <p:spPr>
          <a:xfrm>
            <a:off x="-10046" y="7075942"/>
            <a:ext cx="12869466" cy="174019"/>
          </a:xfrm>
          <a:prstGeom prst="rect">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6" name="TextBox 17">
            <a:extLst>
              <a:ext uri="{FF2B5EF4-FFF2-40B4-BE49-F238E27FC236}">
                <a16:creationId xmlns:a16="http://schemas.microsoft.com/office/drawing/2014/main" id="{18AC3B41-6BB1-45FA-9FA1-F88CAEEA9CA8}"/>
              </a:ext>
            </a:extLst>
          </p:cNvPr>
          <p:cNvSpPr txBox="1"/>
          <p:nvPr/>
        </p:nvSpPr>
        <p:spPr>
          <a:xfrm>
            <a:off x="524719" y="2211687"/>
            <a:ext cx="7128792" cy="3433287"/>
          </a:xfrm>
          <a:prstGeom prst="rect">
            <a:avLst/>
          </a:prstGeom>
          <a:noFill/>
          <a:ln>
            <a:noFill/>
          </a:ln>
        </p:spPr>
        <p:style>
          <a:lnRef idx="2">
            <a:schemeClr val="accent5"/>
          </a:lnRef>
          <a:fillRef idx="1">
            <a:schemeClr val="lt1"/>
          </a:fillRef>
          <a:effectRef idx="0">
            <a:schemeClr val="accent5"/>
          </a:effectRef>
          <a:fontRef idx="minor">
            <a:schemeClr val="dk1"/>
          </a:fontRef>
        </p:style>
        <p:txBody>
          <a:bodyPr wrap="square" lIns="96433" tIns="48216" rIns="96433" bIns="48216" rtlCol="0">
            <a:spAutoFit/>
          </a:bodyPr>
          <a:lstStyle/>
          <a:p>
            <a:pPr indent="531719">
              <a:lnSpc>
                <a:spcPct val="150000"/>
              </a:lnSpc>
            </a:pP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交流伺服电动机由于</a:t>
            </a:r>
            <a:r>
              <a:rPr lang="zh-CN" altLang="en-US" sz="2100" dirty="0">
                <a:highlight>
                  <a:srgbClr val="FFFF00"/>
                </a:highlight>
                <a:latin typeface="Times New Roman" panose="02020603050405020304" pitchFamily="18" charset="0"/>
                <a:ea typeface="微软雅黑" panose="020B0503020204020204" pitchFamily="34" charset="-122"/>
                <a:cs typeface="Times New Roman" panose="02020603050405020304" pitchFamily="18" charset="0"/>
              </a:rPr>
              <a:t>克服了直流伺服电动机存在的</a:t>
            </a:r>
            <a:r>
              <a:rPr lang="zh-CN" altLang="en-US" sz="2100" dirty="0">
                <a:solidFill>
                  <a:srgbClr val="FF0000"/>
                </a:solidFill>
                <a:highlight>
                  <a:srgbClr val="FFFF00"/>
                </a:highlight>
                <a:latin typeface="Times New Roman" panose="02020603050405020304" pitchFamily="18" charset="0"/>
                <a:ea typeface="微软雅黑" panose="020B0503020204020204" pitchFamily="34" charset="-122"/>
                <a:cs typeface="Times New Roman" panose="02020603050405020304" pitchFamily="18" charset="0"/>
              </a:rPr>
              <a:t>电刷</a:t>
            </a:r>
            <a:r>
              <a:rPr lang="zh-CN" altLang="en-US" sz="2100" dirty="0">
                <a:highlight>
                  <a:srgbClr val="FFFF00"/>
                </a:highlight>
                <a:latin typeface="Times New Roman" panose="02020603050405020304" pitchFamily="18" charset="0"/>
                <a:ea typeface="微软雅黑" panose="020B0503020204020204" pitchFamily="34" charset="-122"/>
                <a:cs typeface="Times New Roman" panose="02020603050405020304" pitchFamily="18" charset="0"/>
              </a:rPr>
              <a:t>和</a:t>
            </a:r>
            <a:r>
              <a:rPr lang="zh-CN" altLang="en-US" sz="2100" dirty="0">
                <a:solidFill>
                  <a:srgbClr val="FF0000"/>
                </a:solidFill>
                <a:highlight>
                  <a:srgbClr val="FFFF00"/>
                </a:highlight>
                <a:latin typeface="Times New Roman" panose="02020603050405020304" pitchFamily="18" charset="0"/>
                <a:ea typeface="微软雅黑" panose="020B0503020204020204" pitchFamily="34" charset="-122"/>
                <a:cs typeface="Times New Roman" panose="02020603050405020304" pitchFamily="18" charset="0"/>
              </a:rPr>
              <a:t>机械换向器</a:t>
            </a:r>
            <a:r>
              <a:rPr lang="zh-CN" altLang="en-US" sz="2100" dirty="0">
                <a:highlight>
                  <a:srgbClr val="FFFF00"/>
                </a:highlight>
                <a:latin typeface="Times New Roman" panose="02020603050405020304" pitchFamily="18" charset="0"/>
                <a:ea typeface="微软雅黑" panose="020B0503020204020204" pitchFamily="34" charset="-122"/>
                <a:cs typeface="Times New Roman" panose="02020603050405020304" pitchFamily="18" charset="0"/>
              </a:rPr>
              <a:t>而带来的各种限制</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。特别适用于一般直流伺服电动机不能胜任的工作环境。随着电力电子技术（</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Power</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vs. Micro</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）、计算机技术和控制理论的发展，交流伺服系统控制困难问题得到了解决。因此，在机电一体化系统中获得了广泛的应用。交流伺服电动机主要有同步型交流伺服</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永磁同步</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电动机和异步型交流伺服</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异步感应</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电动机。</a:t>
            </a:r>
            <a:endParaRPr lang="en-US" altLang="zh-CN" sz="21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9" name="TextBox 23">
            <a:extLst>
              <a:ext uri="{FF2B5EF4-FFF2-40B4-BE49-F238E27FC236}">
                <a16:creationId xmlns:a16="http://schemas.microsoft.com/office/drawing/2014/main" id="{C8FC9213-907A-49C0-B20D-B4B69ACF9B37}"/>
              </a:ext>
            </a:extLst>
          </p:cNvPr>
          <p:cNvSpPr txBox="1"/>
          <p:nvPr/>
        </p:nvSpPr>
        <p:spPr>
          <a:xfrm>
            <a:off x="1460823" y="901380"/>
            <a:ext cx="8985721" cy="584302"/>
          </a:xfrm>
          <a:prstGeom prst="rect">
            <a:avLst/>
          </a:prstGeom>
          <a:noFill/>
        </p:spPr>
        <p:txBody>
          <a:bodyPr wrap="square" lIns="96433" tIns="48216" rIns="96433" bIns="48216" rtlCol="0">
            <a:spAutoFit/>
          </a:bodyPr>
          <a:lstStyle/>
          <a:p>
            <a:pPr>
              <a:lnSpc>
                <a:spcPct val="150000"/>
              </a:lnSpc>
            </a:pPr>
            <a:r>
              <a:rPr lang="en-US" altLang="zh-CN" sz="2500" dirty="0">
                <a:latin typeface="隶书" panose="02010509060101010101" pitchFamily="49" charset="-122"/>
                <a:ea typeface="隶书" panose="02010509060101010101" pitchFamily="49" charset="-122"/>
              </a:rPr>
              <a:t>2.</a:t>
            </a:r>
            <a:r>
              <a:rPr lang="zh-CN" altLang="en-US" sz="2500" dirty="0">
                <a:latin typeface="隶书" panose="02010509060101010101" pitchFamily="49" charset="-122"/>
                <a:ea typeface="隶书" panose="02010509060101010101" pitchFamily="49" charset="-122"/>
              </a:rPr>
              <a:t>交流伺服电动机</a:t>
            </a:r>
          </a:p>
        </p:txBody>
      </p:sp>
      <p:pic>
        <p:nvPicPr>
          <p:cNvPr id="3" name="图片 2">
            <a:extLst>
              <a:ext uri="{FF2B5EF4-FFF2-40B4-BE49-F238E27FC236}">
                <a16:creationId xmlns:a16="http://schemas.microsoft.com/office/drawing/2014/main" id="{5A6D7C13-E126-4D19-A9B7-49D46FEB271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45599" y="2573887"/>
            <a:ext cx="2857500" cy="2952750"/>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702730589"/>
      </p:ext>
    </p:extLst>
  </p:cSld>
  <p:clrMapOvr>
    <a:masterClrMapping/>
  </p:clrMapOvr>
  <mc:AlternateContent xmlns:mc="http://schemas.openxmlformats.org/markup-compatibility/2006" xmlns:p14="http://schemas.microsoft.com/office/powerpoint/2010/main">
    <mc:Choice Requires="p14">
      <p:transition spd="slow" p14:dur="1600" advClick="0">
        <p14:gallery dir="l"/>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barn(inVertical)">
                                      <p:cBhvr>
                                        <p:cTn id="12" dur="500"/>
                                        <p:tgtEl>
                                          <p:spTgt spid="26"/>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1000"/>
                                        <p:tgtEl>
                                          <p:spTgt spid="3"/>
                                        </p:tgtEl>
                                      </p:cBhvr>
                                    </p:animEffect>
                                    <p:anim calcmode="lin" valueType="num">
                                      <p:cBhvr>
                                        <p:cTn id="18" dur="1000" fill="hold"/>
                                        <p:tgtEl>
                                          <p:spTgt spid="3"/>
                                        </p:tgtEl>
                                        <p:attrNameLst>
                                          <p:attrName>ppt_x</p:attrName>
                                        </p:attrNameLst>
                                      </p:cBhvr>
                                      <p:tavLst>
                                        <p:tav tm="0">
                                          <p:val>
                                            <p:strVal val="#ppt_x"/>
                                          </p:val>
                                        </p:tav>
                                        <p:tav tm="100000">
                                          <p:val>
                                            <p:strVal val="#ppt_x"/>
                                          </p:val>
                                        </p:tav>
                                      </p:tavLst>
                                    </p:anim>
                                    <p:anim calcmode="lin" valueType="num">
                                      <p:cBhvr>
                                        <p:cTn id="1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平行四边形 14"/>
          <p:cNvSpPr/>
          <p:nvPr/>
        </p:nvSpPr>
        <p:spPr>
          <a:xfrm flipH="1">
            <a:off x="250478" y="-2678"/>
            <a:ext cx="10643964" cy="618124"/>
          </a:xfrm>
          <a:prstGeom prst="parallelogram">
            <a:avLst>
              <a:gd name="adj" fmla="val 104225"/>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6" name="文本框 3"/>
          <p:cNvSpPr txBox="1"/>
          <p:nvPr/>
        </p:nvSpPr>
        <p:spPr>
          <a:xfrm>
            <a:off x="938957" y="52576"/>
            <a:ext cx="7961709" cy="486886"/>
          </a:xfrm>
          <a:prstGeom prst="rect">
            <a:avLst/>
          </a:prstGeom>
          <a:noFill/>
        </p:spPr>
        <p:txBody>
          <a:bodyPr wrap="square" lIns="96433" tIns="48216" rIns="96433" bIns="48216" rtlCol="0">
            <a:spAutoFit/>
          </a:bodyPr>
          <a:lstStyle/>
          <a:p>
            <a:r>
              <a:rPr lang="zh-CN" altLang="en-US" sz="2500" b="1" dirty="0">
                <a:solidFill>
                  <a:schemeClr val="bg1"/>
                </a:solidFill>
                <a:latin typeface="微软雅黑" panose="020B0503020204020204" pitchFamily="34" charset="-122"/>
                <a:ea typeface="微软雅黑" panose="020B0503020204020204" pitchFamily="34" charset="-122"/>
              </a:rPr>
              <a:t>第一节   概念</a:t>
            </a:r>
          </a:p>
        </p:txBody>
      </p:sp>
      <p:sp>
        <p:nvSpPr>
          <p:cNvPr id="17" name="直角三角形 16"/>
          <p:cNvSpPr/>
          <p:nvPr/>
        </p:nvSpPr>
        <p:spPr>
          <a:xfrm>
            <a:off x="-22771" y="1"/>
            <a:ext cx="633561" cy="644057"/>
          </a:xfrm>
          <a:prstGeom prst="rtTriangle">
            <a:avLst/>
          </a:prstGeom>
          <a:solidFill>
            <a:srgbClr val="513D4F"/>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20" name="Picture 3" descr="G:\409835d4e6170db16fe5ea1d69c71340.png"/>
          <p:cNvPicPr>
            <a:picLocks noChangeAspect="1" noChangeArrowheads="1"/>
          </p:cNvPicPr>
          <p:nvPr/>
        </p:nvPicPr>
        <p:blipFill>
          <a:blip r:embed="rId3" cstate="print">
            <a:duotone>
              <a:prstClr val="black"/>
              <a:srgbClr val="864284">
                <a:tint val="45000"/>
                <a:satMod val="400000"/>
              </a:srgbClr>
            </a:duotone>
            <a:extLst>
              <a:ext uri="{28A0092B-C50C-407E-A947-70E740481C1C}">
                <a14:useLocalDpi xmlns:a14="http://schemas.microsoft.com/office/drawing/2010/main" val="0"/>
              </a:ext>
            </a:extLst>
          </a:blip>
          <a:srcRect/>
          <a:stretch>
            <a:fillRect/>
          </a:stretch>
        </p:blipFill>
        <p:spPr bwMode="auto">
          <a:xfrm rot="2286903">
            <a:off x="10932535" y="-72093"/>
            <a:ext cx="901783" cy="916026"/>
          </a:xfrm>
          <a:prstGeom prst="rect">
            <a:avLst/>
          </a:prstGeom>
          <a:noFill/>
          <a:extLst>
            <a:ext uri="{909E8E84-426E-40DD-AFC4-6F175D3DCCD1}">
              <a14:hiddenFill xmlns:a14="http://schemas.microsoft.com/office/drawing/2010/main">
                <a:solidFill>
                  <a:srgbClr val="FFFFFF"/>
                </a:solidFill>
              </a14:hiddenFill>
            </a:ext>
          </a:extLst>
        </p:spPr>
      </p:pic>
      <p:sp>
        <p:nvSpPr>
          <p:cNvPr id="21" name="平行四边形 20"/>
          <p:cNvSpPr/>
          <p:nvPr/>
        </p:nvSpPr>
        <p:spPr>
          <a:xfrm flipH="1">
            <a:off x="94432" y="0"/>
            <a:ext cx="743396" cy="618124"/>
          </a:xfrm>
          <a:prstGeom prst="parallelogram">
            <a:avLst>
              <a:gd name="adj" fmla="val 99241"/>
            </a:avLst>
          </a:prstGeom>
          <a:solidFill>
            <a:srgbClr val="864284"/>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3" name="矩形 22"/>
          <p:cNvSpPr/>
          <p:nvPr/>
        </p:nvSpPr>
        <p:spPr>
          <a:xfrm>
            <a:off x="-10046" y="7075942"/>
            <a:ext cx="12869466" cy="174019"/>
          </a:xfrm>
          <a:prstGeom prst="rect">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6" name="TextBox 17">
            <a:extLst>
              <a:ext uri="{FF2B5EF4-FFF2-40B4-BE49-F238E27FC236}">
                <a16:creationId xmlns:a16="http://schemas.microsoft.com/office/drawing/2014/main" id="{18AC3B41-6BB1-45FA-9FA1-F88CAEEA9CA8}"/>
              </a:ext>
            </a:extLst>
          </p:cNvPr>
          <p:cNvSpPr txBox="1"/>
          <p:nvPr/>
        </p:nvSpPr>
        <p:spPr>
          <a:xfrm>
            <a:off x="466130" y="1185048"/>
            <a:ext cx="6585490" cy="4944855"/>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lIns="96433" tIns="48216" rIns="96433" bIns="48216" rtlCol="0">
            <a:spAutoFit/>
          </a:bodyPr>
          <a:lstStyle/>
          <a:p>
            <a:pPr indent="531719">
              <a:lnSpc>
                <a:spcPct val="150000"/>
              </a:lnSpc>
            </a:pP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(1) </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永磁同步伺服电动机</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，同步伺服电动机主要由转子和定子两大部分组成。在转子上装有特殊形状高性能的永磁体，用以产生恒定磁场，</a:t>
            </a:r>
            <a:r>
              <a:rPr lang="zh-CN" altLang="en-US" sz="2100" dirty="0">
                <a:highlight>
                  <a:srgbClr val="FFFF00"/>
                </a:highlight>
                <a:latin typeface="Times New Roman" panose="02020603050405020304" pitchFamily="18" charset="0"/>
                <a:ea typeface="微软雅黑" panose="020B0503020204020204" pitchFamily="34" charset="-122"/>
                <a:cs typeface="Times New Roman" panose="02020603050405020304" pitchFamily="18" charset="0"/>
              </a:rPr>
              <a:t>无需励磁绕组和励磁电流。</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在电动机的定子铁心上绕有三相电枢绕组，接在可控的变频电源上。为了使电动机产生稳定的转矩，电枢电流磁动势必须与磁极同步旋转，因此在结构上还必须装有转子永磁铁的</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磁极位置检测器</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，随时检测出磁极的位置，并以此为依据使电枢电流实现正交控制。这就是说，同步伺服电动机实际上包括定子绕组、转子磁极及磁极位置传感器三大部分。</a:t>
            </a:r>
          </a:p>
        </p:txBody>
      </p:sp>
      <p:pic>
        <p:nvPicPr>
          <p:cNvPr id="3" name="图片 2">
            <a:extLst>
              <a:ext uri="{FF2B5EF4-FFF2-40B4-BE49-F238E27FC236}">
                <a16:creationId xmlns:a16="http://schemas.microsoft.com/office/drawing/2014/main" id="{F068F7BF-F050-4E47-B51F-E1BD31D0FC7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81503" y="1923925"/>
            <a:ext cx="4762500" cy="3467100"/>
          </a:xfrm>
          <a:prstGeom prst="roundRect">
            <a:avLst>
              <a:gd name="adj" fmla="val 11111"/>
            </a:avLst>
          </a:prstGeom>
          <a:ln w="190500" cap="rnd">
            <a:solidFill>
              <a:srgbClr val="C8C6BD"/>
            </a:solidFill>
            <a:prstDash val="solid"/>
          </a:ln>
          <a:effectLst>
            <a:outerShdw blurRad="101600" dist="50800" dir="7200000" algn="tl" rotWithShape="0">
              <a:srgbClr val="000000">
                <a:alpha val="45000"/>
              </a:srgbClr>
            </a:outerShdw>
          </a:effectLst>
          <a:scene3d>
            <a:camera prst="perspectiveFront" fov="5400000"/>
            <a:lightRig rig="threePt" dir="t">
              <a:rot lat="0" lon="0" rev="19200000"/>
            </a:lightRig>
          </a:scene3d>
          <a:sp3d extrusionH="25400">
            <a:bevelT w="304800" h="152400" prst="hardEdge"/>
            <a:extrusionClr>
              <a:srgbClr val="FFFFFF"/>
            </a:extrusionClr>
          </a:sp3d>
        </p:spPr>
      </p:pic>
    </p:spTree>
    <p:extLst>
      <p:ext uri="{BB962C8B-B14F-4D97-AF65-F5344CB8AC3E}">
        <p14:creationId xmlns:p14="http://schemas.microsoft.com/office/powerpoint/2010/main" val="1839730131"/>
      </p:ext>
    </p:extLst>
  </p:cSld>
  <p:clrMapOvr>
    <a:masterClrMapping/>
  </p:clrMapOvr>
  <mc:AlternateContent xmlns:mc="http://schemas.openxmlformats.org/markup-compatibility/2006" xmlns:p14="http://schemas.microsoft.com/office/powerpoint/2010/main">
    <mc:Choice Requires="p14">
      <p:transition spd="slow" p14:dur="1600" advClick="0">
        <p14:gallery dir="l"/>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barn(inVertical)">
                                      <p:cBhvr>
                                        <p:cTn id="7" dur="5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平行四边形 14"/>
          <p:cNvSpPr/>
          <p:nvPr/>
        </p:nvSpPr>
        <p:spPr>
          <a:xfrm flipH="1">
            <a:off x="250478" y="-2678"/>
            <a:ext cx="10643964" cy="618124"/>
          </a:xfrm>
          <a:prstGeom prst="parallelogram">
            <a:avLst>
              <a:gd name="adj" fmla="val 104225"/>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6" name="文本框 3"/>
          <p:cNvSpPr txBox="1"/>
          <p:nvPr/>
        </p:nvSpPr>
        <p:spPr>
          <a:xfrm>
            <a:off x="938957" y="52576"/>
            <a:ext cx="7961709" cy="486886"/>
          </a:xfrm>
          <a:prstGeom prst="rect">
            <a:avLst/>
          </a:prstGeom>
          <a:noFill/>
        </p:spPr>
        <p:txBody>
          <a:bodyPr wrap="square" lIns="96433" tIns="48216" rIns="96433" bIns="48216" rtlCol="0">
            <a:spAutoFit/>
          </a:bodyPr>
          <a:lstStyle/>
          <a:p>
            <a:r>
              <a:rPr lang="zh-CN" altLang="en-US" sz="2500" b="1" dirty="0">
                <a:solidFill>
                  <a:schemeClr val="bg1"/>
                </a:solidFill>
                <a:latin typeface="微软雅黑" panose="020B0503020204020204" pitchFamily="34" charset="-122"/>
                <a:ea typeface="微软雅黑" panose="020B0503020204020204" pitchFamily="34" charset="-122"/>
              </a:rPr>
              <a:t>第一节   概念</a:t>
            </a:r>
          </a:p>
        </p:txBody>
      </p:sp>
      <p:sp>
        <p:nvSpPr>
          <p:cNvPr id="17" name="直角三角形 16"/>
          <p:cNvSpPr/>
          <p:nvPr/>
        </p:nvSpPr>
        <p:spPr>
          <a:xfrm>
            <a:off x="-22771" y="1"/>
            <a:ext cx="633561" cy="644057"/>
          </a:xfrm>
          <a:prstGeom prst="rtTriangle">
            <a:avLst/>
          </a:prstGeom>
          <a:solidFill>
            <a:srgbClr val="513D4F"/>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20" name="Picture 3" descr="G:\409835d4e6170db16fe5ea1d69c71340.png"/>
          <p:cNvPicPr>
            <a:picLocks noChangeAspect="1" noChangeArrowheads="1"/>
          </p:cNvPicPr>
          <p:nvPr/>
        </p:nvPicPr>
        <p:blipFill>
          <a:blip r:embed="rId3" cstate="print">
            <a:duotone>
              <a:prstClr val="black"/>
              <a:srgbClr val="864284">
                <a:tint val="45000"/>
                <a:satMod val="400000"/>
              </a:srgbClr>
            </a:duotone>
            <a:extLst>
              <a:ext uri="{28A0092B-C50C-407E-A947-70E740481C1C}">
                <a14:useLocalDpi xmlns:a14="http://schemas.microsoft.com/office/drawing/2010/main" val="0"/>
              </a:ext>
            </a:extLst>
          </a:blip>
          <a:srcRect/>
          <a:stretch>
            <a:fillRect/>
          </a:stretch>
        </p:blipFill>
        <p:spPr bwMode="auto">
          <a:xfrm rot="2286903">
            <a:off x="10932535" y="-72093"/>
            <a:ext cx="901783" cy="916026"/>
          </a:xfrm>
          <a:prstGeom prst="rect">
            <a:avLst/>
          </a:prstGeom>
          <a:noFill/>
          <a:extLst>
            <a:ext uri="{909E8E84-426E-40DD-AFC4-6F175D3DCCD1}">
              <a14:hiddenFill xmlns:a14="http://schemas.microsoft.com/office/drawing/2010/main">
                <a:solidFill>
                  <a:srgbClr val="FFFFFF"/>
                </a:solidFill>
              </a14:hiddenFill>
            </a:ext>
          </a:extLst>
        </p:spPr>
      </p:pic>
      <p:sp>
        <p:nvSpPr>
          <p:cNvPr id="21" name="平行四边形 20"/>
          <p:cNvSpPr/>
          <p:nvPr/>
        </p:nvSpPr>
        <p:spPr>
          <a:xfrm flipH="1">
            <a:off x="94432" y="0"/>
            <a:ext cx="743396" cy="618124"/>
          </a:xfrm>
          <a:prstGeom prst="parallelogram">
            <a:avLst>
              <a:gd name="adj" fmla="val 99241"/>
            </a:avLst>
          </a:prstGeom>
          <a:solidFill>
            <a:srgbClr val="864284"/>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3" name="矩形 22"/>
          <p:cNvSpPr/>
          <p:nvPr/>
        </p:nvSpPr>
        <p:spPr>
          <a:xfrm>
            <a:off x="-10046" y="7075942"/>
            <a:ext cx="12869466" cy="174019"/>
          </a:xfrm>
          <a:prstGeom prst="rect">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6" name="TextBox 17">
            <a:extLst>
              <a:ext uri="{FF2B5EF4-FFF2-40B4-BE49-F238E27FC236}">
                <a16:creationId xmlns:a16="http://schemas.microsoft.com/office/drawing/2014/main" id="{18AC3B41-6BB1-45FA-9FA1-F88CAEEA9CA8}"/>
              </a:ext>
            </a:extLst>
          </p:cNvPr>
          <p:cNvSpPr txBox="1"/>
          <p:nvPr/>
        </p:nvSpPr>
        <p:spPr>
          <a:xfrm>
            <a:off x="825903" y="1357176"/>
            <a:ext cx="11075813" cy="1551618"/>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square" lIns="96433" tIns="48216" rIns="96433" bIns="48216" rtlCol="0">
            <a:spAutoFit/>
          </a:bodyPr>
          <a:lstStyle/>
          <a:p>
            <a:pPr indent="531719">
              <a:lnSpc>
                <a:spcPct val="150000"/>
              </a:lnSpc>
            </a:pP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为了检测电动机的实际运行速度，或者进行位置控制，通常在电动机轴的非负载端安装速度传感器和位置传感器，如</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测速发动机</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光电码盘</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等。永磁同步伺服电动机目前在</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数控机床</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工业机器人</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等小功率场合，获得了较为广泛的应用。</a:t>
            </a:r>
          </a:p>
        </p:txBody>
      </p:sp>
      <p:sp>
        <p:nvSpPr>
          <p:cNvPr id="10" name="TextBox 17">
            <a:extLst>
              <a:ext uri="{FF2B5EF4-FFF2-40B4-BE49-F238E27FC236}">
                <a16:creationId xmlns:a16="http://schemas.microsoft.com/office/drawing/2014/main" id="{06B74673-F539-415C-A093-D5318BB4F25B}"/>
              </a:ext>
            </a:extLst>
          </p:cNvPr>
          <p:cNvSpPr txBox="1"/>
          <p:nvPr/>
        </p:nvSpPr>
        <p:spPr>
          <a:xfrm>
            <a:off x="808630" y="3400301"/>
            <a:ext cx="11174231" cy="1979043"/>
          </a:xfrm>
          <a:prstGeom prst="rect">
            <a:avLst/>
          </a:prstGeom>
          <a:noFill/>
          <a:ln>
            <a:noFill/>
          </a:ln>
        </p:spPr>
        <p:style>
          <a:lnRef idx="2">
            <a:schemeClr val="accent4"/>
          </a:lnRef>
          <a:fillRef idx="1">
            <a:schemeClr val="lt1"/>
          </a:fillRef>
          <a:effectRef idx="0">
            <a:schemeClr val="accent4"/>
          </a:effectRef>
          <a:fontRef idx="minor">
            <a:schemeClr val="dk1"/>
          </a:fontRef>
        </p:style>
        <p:txBody>
          <a:bodyPr wrap="square" lIns="96433" tIns="48216" rIns="96433" bIns="48216" rtlCol="0">
            <a:spAutoFit/>
          </a:bodyPr>
          <a:lstStyle/>
          <a:p>
            <a:pPr indent="531719">
              <a:lnSpc>
                <a:spcPct val="150000"/>
              </a:lnSpc>
            </a:pP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(2) </a:t>
            </a:r>
            <a:r>
              <a:rPr lang="zh-CN" altLang="en-US" sz="21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两相</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异步感应</a:t>
            </a:r>
            <a:r>
              <a:rPr lang="zh-CN" altLang="en-US" sz="21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交流伺服电动机</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，其结构分为两大部分，即定子部分和转子部分。在定子铁心中安放着空间成</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90°</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电角度的两相定子绕组，其中一相为</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励磁绕组</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，始终通以交流电压，另一相为</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控制绕组</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，输入同频率的控制电压，改变控制电压的幅值或相位可实现调速。转子的结构通常为笼形。两相异步交流伺服电动机主要用于小功率控制系统中。</a:t>
            </a:r>
          </a:p>
        </p:txBody>
      </p:sp>
    </p:spTree>
    <p:extLst>
      <p:ext uri="{BB962C8B-B14F-4D97-AF65-F5344CB8AC3E}">
        <p14:creationId xmlns:p14="http://schemas.microsoft.com/office/powerpoint/2010/main" val="2339631489"/>
      </p:ext>
    </p:extLst>
  </p:cSld>
  <p:clrMapOvr>
    <a:masterClrMapping/>
  </p:clrMapOvr>
  <mc:AlternateContent xmlns:mc="http://schemas.openxmlformats.org/markup-compatibility/2006" xmlns:p14="http://schemas.microsoft.com/office/powerpoint/2010/main">
    <mc:Choice Requires="p14">
      <p:transition spd="slow" p14:dur="1600" advClick="0">
        <p14:gallery dir="l"/>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barn(inVertical)">
                                      <p:cBhvr>
                                        <p:cTn id="7" dur="5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randombar(horizontal)">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1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平行四边形 14"/>
          <p:cNvSpPr/>
          <p:nvPr/>
        </p:nvSpPr>
        <p:spPr>
          <a:xfrm flipH="1">
            <a:off x="250478" y="-2678"/>
            <a:ext cx="10643964" cy="618124"/>
          </a:xfrm>
          <a:prstGeom prst="parallelogram">
            <a:avLst>
              <a:gd name="adj" fmla="val 104225"/>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6" name="文本框 3"/>
          <p:cNvSpPr txBox="1"/>
          <p:nvPr/>
        </p:nvSpPr>
        <p:spPr>
          <a:xfrm>
            <a:off x="938957" y="52576"/>
            <a:ext cx="7961709" cy="486886"/>
          </a:xfrm>
          <a:prstGeom prst="rect">
            <a:avLst/>
          </a:prstGeom>
          <a:noFill/>
        </p:spPr>
        <p:txBody>
          <a:bodyPr wrap="square" lIns="96433" tIns="48216" rIns="96433" bIns="48216" rtlCol="0">
            <a:spAutoFit/>
          </a:bodyPr>
          <a:lstStyle/>
          <a:p>
            <a:r>
              <a:rPr lang="zh-CN" altLang="en-US" sz="2500" b="1" dirty="0">
                <a:solidFill>
                  <a:schemeClr val="bg1"/>
                </a:solidFill>
                <a:latin typeface="微软雅黑" panose="020B0503020204020204" pitchFamily="34" charset="-122"/>
                <a:ea typeface="微软雅黑" panose="020B0503020204020204" pitchFamily="34" charset="-122"/>
              </a:rPr>
              <a:t>第一节   概念</a:t>
            </a:r>
          </a:p>
        </p:txBody>
      </p:sp>
      <p:sp>
        <p:nvSpPr>
          <p:cNvPr id="17" name="直角三角形 16"/>
          <p:cNvSpPr/>
          <p:nvPr/>
        </p:nvSpPr>
        <p:spPr>
          <a:xfrm>
            <a:off x="-22771" y="1"/>
            <a:ext cx="633561" cy="644057"/>
          </a:xfrm>
          <a:prstGeom prst="rtTriangle">
            <a:avLst/>
          </a:prstGeom>
          <a:solidFill>
            <a:srgbClr val="513D4F"/>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20" name="Picture 3" descr="G:\409835d4e6170db16fe5ea1d69c71340.png"/>
          <p:cNvPicPr>
            <a:picLocks noChangeAspect="1" noChangeArrowheads="1"/>
          </p:cNvPicPr>
          <p:nvPr/>
        </p:nvPicPr>
        <p:blipFill>
          <a:blip r:embed="rId3" cstate="print">
            <a:duotone>
              <a:prstClr val="black"/>
              <a:srgbClr val="864284">
                <a:tint val="45000"/>
                <a:satMod val="400000"/>
              </a:srgbClr>
            </a:duotone>
            <a:extLst>
              <a:ext uri="{28A0092B-C50C-407E-A947-70E740481C1C}">
                <a14:useLocalDpi xmlns:a14="http://schemas.microsoft.com/office/drawing/2010/main" val="0"/>
              </a:ext>
            </a:extLst>
          </a:blip>
          <a:srcRect/>
          <a:stretch>
            <a:fillRect/>
          </a:stretch>
        </p:blipFill>
        <p:spPr bwMode="auto">
          <a:xfrm rot="2286903">
            <a:off x="10932535" y="-72093"/>
            <a:ext cx="901783" cy="916026"/>
          </a:xfrm>
          <a:prstGeom prst="rect">
            <a:avLst/>
          </a:prstGeom>
          <a:noFill/>
          <a:extLst>
            <a:ext uri="{909E8E84-426E-40DD-AFC4-6F175D3DCCD1}">
              <a14:hiddenFill xmlns:a14="http://schemas.microsoft.com/office/drawing/2010/main">
                <a:solidFill>
                  <a:srgbClr val="FFFFFF"/>
                </a:solidFill>
              </a14:hiddenFill>
            </a:ext>
          </a:extLst>
        </p:spPr>
      </p:pic>
      <p:sp>
        <p:nvSpPr>
          <p:cNvPr id="21" name="平行四边形 20"/>
          <p:cNvSpPr/>
          <p:nvPr/>
        </p:nvSpPr>
        <p:spPr>
          <a:xfrm flipH="1">
            <a:off x="94432" y="0"/>
            <a:ext cx="743396" cy="618124"/>
          </a:xfrm>
          <a:prstGeom prst="parallelogram">
            <a:avLst>
              <a:gd name="adj" fmla="val 99241"/>
            </a:avLst>
          </a:prstGeom>
          <a:solidFill>
            <a:srgbClr val="864284"/>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3" name="矩形 22"/>
          <p:cNvSpPr/>
          <p:nvPr/>
        </p:nvSpPr>
        <p:spPr>
          <a:xfrm>
            <a:off x="-10046" y="7075942"/>
            <a:ext cx="12869466" cy="174019"/>
          </a:xfrm>
          <a:prstGeom prst="rect">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6" name="TextBox 17">
            <a:extLst>
              <a:ext uri="{FF2B5EF4-FFF2-40B4-BE49-F238E27FC236}">
                <a16:creationId xmlns:a16="http://schemas.microsoft.com/office/drawing/2014/main" id="{18AC3B41-6BB1-45FA-9FA1-F88CAEEA9CA8}"/>
              </a:ext>
            </a:extLst>
          </p:cNvPr>
          <p:cNvSpPr txBox="1"/>
          <p:nvPr/>
        </p:nvSpPr>
        <p:spPr>
          <a:xfrm>
            <a:off x="442373" y="1338886"/>
            <a:ext cx="11444584" cy="2521114"/>
          </a:xfrm>
          <a:prstGeom prst="rect">
            <a:avLst/>
          </a:prstGeom>
          <a:noFill/>
          <a:ln>
            <a:noFill/>
          </a:ln>
        </p:spPr>
        <p:style>
          <a:lnRef idx="2">
            <a:schemeClr val="accent4"/>
          </a:lnRef>
          <a:fillRef idx="1">
            <a:schemeClr val="lt1"/>
          </a:fillRef>
          <a:effectRef idx="0">
            <a:schemeClr val="accent4"/>
          </a:effectRef>
          <a:fontRef idx="minor">
            <a:schemeClr val="dk1"/>
          </a:fontRef>
        </p:style>
        <p:txBody>
          <a:bodyPr wrap="square" lIns="96433" tIns="48216" rIns="96433" bIns="48216" rtlCol="0">
            <a:spAutoFit/>
          </a:bodyPr>
          <a:lstStyle/>
          <a:p>
            <a:pPr indent="531719">
              <a:lnSpc>
                <a:spcPct val="150000"/>
              </a:lnSpc>
            </a:pP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步进电动机</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是一种将脉冲信号转换成角位移的执行元件。对这种电动机施加一个电脉冲后，其转轴就转过一个角度，称为一步；</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脉冲数增加</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，角位移随之增加；</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脉冲频率高</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，则电动机旋转速度就高，反之则慢；分配脉冲的</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相序改变</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后，电动机便反转。这种电动机的运动状态与通常均匀旋转的电动机有一定的差别，它是步进形式运动，故称其为</a:t>
            </a:r>
            <a:r>
              <a:rPr lang="zh-CN" altLang="en-US" sz="2100" b="1" dirty="0">
                <a:latin typeface="Times New Roman" panose="02020603050405020304" pitchFamily="18" charset="0"/>
                <a:ea typeface="微软雅黑" panose="020B0503020204020204" pitchFamily="34" charset="-122"/>
                <a:cs typeface="Times New Roman" panose="02020603050405020304" pitchFamily="18" charset="0"/>
              </a:rPr>
              <a:t>步进电动机</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。步进电动机的种类很多，这里就工业上广泛应用的三种步进电动机的结构特点作一简单介绍。</a:t>
            </a:r>
          </a:p>
        </p:txBody>
      </p:sp>
      <p:sp>
        <p:nvSpPr>
          <p:cNvPr id="9" name="TextBox 23">
            <a:extLst>
              <a:ext uri="{FF2B5EF4-FFF2-40B4-BE49-F238E27FC236}">
                <a16:creationId xmlns:a16="http://schemas.microsoft.com/office/drawing/2014/main" id="{815D4947-B42B-4701-B363-ADE3D3910C0C}"/>
              </a:ext>
            </a:extLst>
          </p:cNvPr>
          <p:cNvSpPr txBox="1"/>
          <p:nvPr/>
        </p:nvSpPr>
        <p:spPr>
          <a:xfrm>
            <a:off x="435504" y="615767"/>
            <a:ext cx="8985721" cy="584302"/>
          </a:xfrm>
          <a:prstGeom prst="rect">
            <a:avLst/>
          </a:prstGeom>
          <a:noFill/>
        </p:spPr>
        <p:txBody>
          <a:bodyPr wrap="square" lIns="96433" tIns="48216" rIns="96433" bIns="48216" rtlCol="0">
            <a:spAutoFit/>
          </a:bodyPr>
          <a:lstStyle/>
          <a:p>
            <a:pPr>
              <a:lnSpc>
                <a:spcPct val="150000"/>
              </a:lnSpc>
            </a:pPr>
            <a:r>
              <a:rPr lang="en-US" altLang="zh-CN" sz="2500" dirty="0">
                <a:latin typeface="隶书" panose="02010509060101010101" pitchFamily="49" charset="-122"/>
                <a:ea typeface="隶书" panose="02010509060101010101" pitchFamily="49" charset="-122"/>
              </a:rPr>
              <a:t>3.</a:t>
            </a:r>
            <a:r>
              <a:rPr lang="zh-CN" altLang="en-US" sz="2500" dirty="0">
                <a:latin typeface="隶书" panose="02010509060101010101" pitchFamily="49" charset="-122"/>
                <a:ea typeface="隶书" panose="02010509060101010101" pitchFamily="49" charset="-122"/>
              </a:rPr>
              <a:t>步进电动机</a:t>
            </a:r>
          </a:p>
        </p:txBody>
      </p:sp>
      <p:pic>
        <p:nvPicPr>
          <p:cNvPr id="3" name="图片 2">
            <a:extLst>
              <a:ext uri="{FF2B5EF4-FFF2-40B4-BE49-F238E27FC236}">
                <a16:creationId xmlns:a16="http://schemas.microsoft.com/office/drawing/2014/main" id="{4F071ABE-6F83-427C-8584-9D879547C9A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7215" y="4505602"/>
            <a:ext cx="5267325" cy="1524000"/>
          </a:xfrm>
          <a:prstGeom prst="rect">
            <a:avLst/>
          </a:prstGeom>
          <a:ln>
            <a:noFill/>
          </a:ln>
          <a:effectLst>
            <a:outerShdw blurRad="292100" dist="139700" dir="2700000" algn="tl" rotWithShape="0">
              <a:srgbClr val="333333">
                <a:alpha val="65000"/>
              </a:srgbClr>
            </a:outerShdw>
          </a:effectLst>
        </p:spPr>
      </p:pic>
      <p:pic>
        <p:nvPicPr>
          <p:cNvPr id="5" name="图片 4">
            <a:extLst>
              <a:ext uri="{FF2B5EF4-FFF2-40B4-BE49-F238E27FC236}">
                <a16:creationId xmlns:a16="http://schemas.microsoft.com/office/drawing/2014/main" id="{81F77ED1-2080-4237-9AA4-DDD69C106CC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01383" y="4109354"/>
            <a:ext cx="5112568" cy="244294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07114684"/>
      </p:ext>
    </p:extLst>
  </p:cSld>
  <p:clrMapOvr>
    <a:masterClrMapping/>
  </p:clrMapOvr>
  <mc:AlternateContent xmlns:mc="http://schemas.openxmlformats.org/markup-compatibility/2006" xmlns:p14="http://schemas.microsoft.com/office/powerpoint/2010/main">
    <mc:Choice Requires="p14">
      <p:transition spd="slow" p14:dur="1600" advClick="0">
        <p14:gallery dir="l"/>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barn(inVertical)">
                                      <p:cBhvr>
                                        <p:cTn id="12" dur="500"/>
                                        <p:tgtEl>
                                          <p:spTgt spid="26"/>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1000"/>
                                        <p:tgtEl>
                                          <p:spTgt spid="3"/>
                                        </p:tgtEl>
                                      </p:cBhvr>
                                    </p:animEffect>
                                    <p:anim calcmode="lin" valueType="num">
                                      <p:cBhvr>
                                        <p:cTn id="18" dur="1000" fill="hold"/>
                                        <p:tgtEl>
                                          <p:spTgt spid="3"/>
                                        </p:tgtEl>
                                        <p:attrNameLst>
                                          <p:attrName>ppt_x</p:attrName>
                                        </p:attrNameLst>
                                      </p:cBhvr>
                                      <p:tavLst>
                                        <p:tav tm="0">
                                          <p:val>
                                            <p:strVal val="#ppt_x"/>
                                          </p:val>
                                        </p:tav>
                                        <p:tav tm="100000">
                                          <p:val>
                                            <p:strVal val="#ppt_x"/>
                                          </p:val>
                                        </p:tav>
                                      </p:tavLst>
                                    </p:anim>
                                    <p:anim calcmode="lin" valueType="num">
                                      <p:cBhvr>
                                        <p:cTn id="1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5"/>
                                        </p:tgtEl>
                                        <p:attrNameLst>
                                          <p:attrName>style.visibility</p:attrName>
                                        </p:attrNameLst>
                                      </p:cBhvr>
                                      <p:to>
                                        <p:strVal val="visible"/>
                                      </p:to>
                                    </p:set>
                                    <p:anim calcmode="lin" valueType="num">
                                      <p:cBhvr additive="base">
                                        <p:cTn id="24" dur="500" fill="hold"/>
                                        <p:tgtEl>
                                          <p:spTgt spid="5"/>
                                        </p:tgtEl>
                                        <p:attrNameLst>
                                          <p:attrName>ppt_x</p:attrName>
                                        </p:attrNameLst>
                                      </p:cBhvr>
                                      <p:tavLst>
                                        <p:tav tm="0">
                                          <p:val>
                                            <p:strVal val="#ppt_x"/>
                                          </p:val>
                                        </p:tav>
                                        <p:tav tm="100000">
                                          <p:val>
                                            <p:strVal val="#ppt_x"/>
                                          </p:val>
                                        </p:tav>
                                      </p:tavLst>
                                    </p:anim>
                                    <p:anim calcmode="lin" valueType="num">
                                      <p:cBhvr additive="base">
                                        <p:cTn id="25"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平行四边形 14"/>
          <p:cNvSpPr/>
          <p:nvPr/>
        </p:nvSpPr>
        <p:spPr>
          <a:xfrm flipH="1">
            <a:off x="250478" y="-2678"/>
            <a:ext cx="10643964" cy="618124"/>
          </a:xfrm>
          <a:prstGeom prst="parallelogram">
            <a:avLst>
              <a:gd name="adj" fmla="val 104225"/>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6" name="文本框 3"/>
          <p:cNvSpPr txBox="1"/>
          <p:nvPr/>
        </p:nvSpPr>
        <p:spPr>
          <a:xfrm>
            <a:off x="938957" y="52576"/>
            <a:ext cx="7961709" cy="486886"/>
          </a:xfrm>
          <a:prstGeom prst="rect">
            <a:avLst/>
          </a:prstGeom>
          <a:noFill/>
        </p:spPr>
        <p:txBody>
          <a:bodyPr wrap="square" lIns="96433" tIns="48216" rIns="96433" bIns="48216" rtlCol="0">
            <a:spAutoFit/>
          </a:bodyPr>
          <a:lstStyle/>
          <a:p>
            <a:r>
              <a:rPr lang="zh-CN" altLang="en-US" sz="2500" b="1" dirty="0">
                <a:solidFill>
                  <a:schemeClr val="bg1"/>
                </a:solidFill>
                <a:latin typeface="微软雅黑" panose="020B0503020204020204" pitchFamily="34" charset="-122"/>
                <a:ea typeface="微软雅黑" panose="020B0503020204020204" pitchFamily="34" charset="-122"/>
              </a:rPr>
              <a:t>第一节   概念</a:t>
            </a:r>
          </a:p>
        </p:txBody>
      </p:sp>
      <p:sp>
        <p:nvSpPr>
          <p:cNvPr id="17" name="直角三角形 16"/>
          <p:cNvSpPr/>
          <p:nvPr/>
        </p:nvSpPr>
        <p:spPr>
          <a:xfrm>
            <a:off x="-22771" y="1"/>
            <a:ext cx="633561" cy="644057"/>
          </a:xfrm>
          <a:prstGeom prst="rtTriangle">
            <a:avLst/>
          </a:prstGeom>
          <a:solidFill>
            <a:srgbClr val="513D4F"/>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20" name="Picture 3" descr="G:\409835d4e6170db16fe5ea1d69c71340.png"/>
          <p:cNvPicPr>
            <a:picLocks noChangeAspect="1" noChangeArrowheads="1"/>
          </p:cNvPicPr>
          <p:nvPr/>
        </p:nvPicPr>
        <p:blipFill>
          <a:blip r:embed="rId3" cstate="print">
            <a:duotone>
              <a:prstClr val="black"/>
              <a:srgbClr val="864284">
                <a:tint val="45000"/>
                <a:satMod val="400000"/>
              </a:srgbClr>
            </a:duotone>
            <a:extLst>
              <a:ext uri="{28A0092B-C50C-407E-A947-70E740481C1C}">
                <a14:useLocalDpi xmlns:a14="http://schemas.microsoft.com/office/drawing/2010/main" val="0"/>
              </a:ext>
            </a:extLst>
          </a:blip>
          <a:srcRect/>
          <a:stretch>
            <a:fillRect/>
          </a:stretch>
        </p:blipFill>
        <p:spPr bwMode="auto">
          <a:xfrm rot="2286903">
            <a:off x="10932535" y="-72093"/>
            <a:ext cx="901783" cy="916026"/>
          </a:xfrm>
          <a:prstGeom prst="rect">
            <a:avLst/>
          </a:prstGeom>
          <a:noFill/>
          <a:extLst>
            <a:ext uri="{909E8E84-426E-40DD-AFC4-6F175D3DCCD1}">
              <a14:hiddenFill xmlns:a14="http://schemas.microsoft.com/office/drawing/2010/main">
                <a:solidFill>
                  <a:srgbClr val="FFFFFF"/>
                </a:solidFill>
              </a14:hiddenFill>
            </a:ext>
          </a:extLst>
        </p:spPr>
      </p:pic>
      <p:sp>
        <p:nvSpPr>
          <p:cNvPr id="21" name="平行四边形 20"/>
          <p:cNvSpPr/>
          <p:nvPr/>
        </p:nvSpPr>
        <p:spPr>
          <a:xfrm flipH="1">
            <a:off x="94432" y="0"/>
            <a:ext cx="743396" cy="618124"/>
          </a:xfrm>
          <a:prstGeom prst="parallelogram">
            <a:avLst>
              <a:gd name="adj" fmla="val 99241"/>
            </a:avLst>
          </a:prstGeom>
          <a:solidFill>
            <a:srgbClr val="864284"/>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3" name="矩形 22"/>
          <p:cNvSpPr/>
          <p:nvPr/>
        </p:nvSpPr>
        <p:spPr>
          <a:xfrm>
            <a:off x="-10046" y="7075942"/>
            <a:ext cx="12869466" cy="174019"/>
          </a:xfrm>
          <a:prstGeom prst="rect">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6" name="TextBox 17">
            <a:extLst>
              <a:ext uri="{FF2B5EF4-FFF2-40B4-BE49-F238E27FC236}">
                <a16:creationId xmlns:a16="http://schemas.microsoft.com/office/drawing/2014/main" id="{18AC3B41-6BB1-45FA-9FA1-F88CAEEA9CA8}"/>
              </a:ext>
            </a:extLst>
          </p:cNvPr>
          <p:cNvSpPr txBox="1"/>
          <p:nvPr/>
        </p:nvSpPr>
        <p:spPr>
          <a:xfrm>
            <a:off x="837828" y="2128832"/>
            <a:ext cx="6120680" cy="3490610"/>
          </a:xfrm>
          <a:prstGeom prst="rect">
            <a:avLst/>
          </a:prstGeom>
          <a:noFill/>
        </p:spPr>
        <p:style>
          <a:lnRef idx="2">
            <a:schemeClr val="accent4"/>
          </a:lnRef>
          <a:fillRef idx="1">
            <a:schemeClr val="lt1"/>
          </a:fillRef>
          <a:effectRef idx="0">
            <a:schemeClr val="accent4"/>
          </a:effectRef>
          <a:fontRef idx="minor">
            <a:schemeClr val="dk1"/>
          </a:fontRef>
        </p:style>
        <p:txBody>
          <a:bodyPr wrap="square" lIns="96433" tIns="48216" rIns="96433" bIns="48216" rtlCol="0">
            <a:spAutoFit/>
          </a:bodyPr>
          <a:lstStyle/>
          <a:p>
            <a:pPr indent="531719">
              <a:lnSpc>
                <a:spcPct val="150000"/>
              </a:lnSpc>
            </a:pP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(1) </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反应式</a:t>
            </a:r>
            <a:r>
              <a:rPr lang="zh-CN" altLang="en-US" sz="21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步进电动机</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，反应式步进电动机亦称磁阻式</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(VR)</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步进电动机，其基本结构主要由定子和转子两部分组成。其定子和转子磁路均由软磁制成，定子有若干对磁极，磁极上有多相励磁绕组，在转子的圆柱面上有均匀分布的小齿。利用磁阻的变化产生转矩。励磁绕组的相数一般为三、四、五、六相等。</a:t>
            </a:r>
            <a:endParaRPr lang="en-US" altLang="zh-CN" sz="2100" dirty="0">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3" name="图片 2">
            <a:extLst>
              <a:ext uri="{FF2B5EF4-FFF2-40B4-BE49-F238E27FC236}">
                <a16:creationId xmlns:a16="http://schemas.microsoft.com/office/drawing/2014/main" id="{522CB8FB-0882-4DA8-A40E-117349C68D5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93471" y="1861187"/>
            <a:ext cx="5080000" cy="4025900"/>
          </a:xfrm>
          <a:prstGeom prst="ellipse">
            <a:avLst/>
          </a:prstGeom>
          <a:ln w="190500" cap="rnd">
            <a:solidFill>
              <a:srgbClr val="C8C6BD"/>
            </a:solid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p:spPr>
      </p:pic>
    </p:spTree>
    <p:extLst>
      <p:ext uri="{BB962C8B-B14F-4D97-AF65-F5344CB8AC3E}">
        <p14:creationId xmlns:p14="http://schemas.microsoft.com/office/powerpoint/2010/main" val="4188949105"/>
      </p:ext>
    </p:extLst>
  </p:cSld>
  <p:clrMapOvr>
    <a:masterClrMapping/>
  </p:clrMapOvr>
  <mc:AlternateContent xmlns:mc="http://schemas.openxmlformats.org/markup-compatibility/2006" xmlns:p14="http://schemas.microsoft.com/office/powerpoint/2010/main">
    <mc:Choice Requires="p14">
      <p:transition spd="slow" p14:dur="1600" advClick="0">
        <p14:gallery dir="l"/>
      </p:transition>
    </mc:Choice>
    <mc:Fallback xmlns="">
      <p:transition spd="slow" advClick="0">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平行四边形 14"/>
          <p:cNvSpPr/>
          <p:nvPr/>
        </p:nvSpPr>
        <p:spPr>
          <a:xfrm flipH="1">
            <a:off x="250478" y="-2678"/>
            <a:ext cx="10643964" cy="618124"/>
          </a:xfrm>
          <a:prstGeom prst="parallelogram">
            <a:avLst>
              <a:gd name="adj" fmla="val 104225"/>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6" name="文本框 3"/>
          <p:cNvSpPr txBox="1"/>
          <p:nvPr/>
        </p:nvSpPr>
        <p:spPr>
          <a:xfrm>
            <a:off x="938957" y="52576"/>
            <a:ext cx="7961709" cy="486886"/>
          </a:xfrm>
          <a:prstGeom prst="rect">
            <a:avLst/>
          </a:prstGeom>
          <a:noFill/>
        </p:spPr>
        <p:txBody>
          <a:bodyPr wrap="square" lIns="96433" tIns="48216" rIns="96433" bIns="48216" rtlCol="0">
            <a:spAutoFit/>
          </a:bodyPr>
          <a:lstStyle/>
          <a:p>
            <a:r>
              <a:rPr lang="zh-CN" altLang="en-US" sz="2500" b="1" dirty="0">
                <a:solidFill>
                  <a:schemeClr val="bg1"/>
                </a:solidFill>
                <a:latin typeface="微软雅黑" panose="020B0503020204020204" pitchFamily="34" charset="-122"/>
                <a:ea typeface="微软雅黑" panose="020B0503020204020204" pitchFamily="34" charset="-122"/>
              </a:rPr>
              <a:t>第一节   概念</a:t>
            </a:r>
          </a:p>
        </p:txBody>
      </p:sp>
      <p:sp>
        <p:nvSpPr>
          <p:cNvPr id="17" name="直角三角形 16"/>
          <p:cNvSpPr/>
          <p:nvPr/>
        </p:nvSpPr>
        <p:spPr>
          <a:xfrm>
            <a:off x="-22771" y="1"/>
            <a:ext cx="633561" cy="644057"/>
          </a:xfrm>
          <a:prstGeom prst="rtTriangle">
            <a:avLst/>
          </a:prstGeom>
          <a:solidFill>
            <a:srgbClr val="513D4F"/>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20" name="Picture 3" descr="G:\409835d4e6170db16fe5ea1d69c71340.png"/>
          <p:cNvPicPr>
            <a:picLocks noChangeAspect="1" noChangeArrowheads="1"/>
          </p:cNvPicPr>
          <p:nvPr/>
        </p:nvPicPr>
        <p:blipFill>
          <a:blip r:embed="rId3" cstate="print">
            <a:duotone>
              <a:prstClr val="black"/>
              <a:srgbClr val="864284">
                <a:tint val="45000"/>
                <a:satMod val="400000"/>
              </a:srgbClr>
            </a:duotone>
            <a:extLst>
              <a:ext uri="{28A0092B-C50C-407E-A947-70E740481C1C}">
                <a14:useLocalDpi xmlns:a14="http://schemas.microsoft.com/office/drawing/2010/main" val="0"/>
              </a:ext>
            </a:extLst>
          </a:blip>
          <a:srcRect/>
          <a:stretch>
            <a:fillRect/>
          </a:stretch>
        </p:blipFill>
        <p:spPr bwMode="auto">
          <a:xfrm rot="2286903">
            <a:off x="10932535" y="-72093"/>
            <a:ext cx="901783" cy="916026"/>
          </a:xfrm>
          <a:prstGeom prst="rect">
            <a:avLst/>
          </a:prstGeom>
          <a:noFill/>
          <a:extLst>
            <a:ext uri="{909E8E84-426E-40DD-AFC4-6F175D3DCCD1}">
              <a14:hiddenFill xmlns:a14="http://schemas.microsoft.com/office/drawing/2010/main">
                <a:solidFill>
                  <a:srgbClr val="FFFFFF"/>
                </a:solidFill>
              </a14:hiddenFill>
            </a:ext>
          </a:extLst>
        </p:spPr>
      </p:pic>
      <p:sp>
        <p:nvSpPr>
          <p:cNvPr id="21" name="平行四边形 20"/>
          <p:cNvSpPr/>
          <p:nvPr/>
        </p:nvSpPr>
        <p:spPr>
          <a:xfrm flipH="1">
            <a:off x="94432" y="0"/>
            <a:ext cx="743396" cy="618124"/>
          </a:xfrm>
          <a:prstGeom prst="parallelogram">
            <a:avLst>
              <a:gd name="adj" fmla="val 99241"/>
            </a:avLst>
          </a:prstGeom>
          <a:solidFill>
            <a:srgbClr val="864284"/>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3" name="矩形 22"/>
          <p:cNvSpPr/>
          <p:nvPr/>
        </p:nvSpPr>
        <p:spPr>
          <a:xfrm>
            <a:off x="-10046" y="7075942"/>
            <a:ext cx="12869466" cy="174019"/>
          </a:xfrm>
          <a:prstGeom prst="rect">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6" name="TextBox 17">
            <a:extLst>
              <a:ext uri="{FF2B5EF4-FFF2-40B4-BE49-F238E27FC236}">
                <a16:creationId xmlns:a16="http://schemas.microsoft.com/office/drawing/2014/main" id="{18AC3B41-6BB1-45FA-9FA1-F88CAEEA9CA8}"/>
              </a:ext>
            </a:extLst>
          </p:cNvPr>
          <p:cNvSpPr txBox="1"/>
          <p:nvPr/>
        </p:nvSpPr>
        <p:spPr>
          <a:xfrm>
            <a:off x="637379" y="2341424"/>
            <a:ext cx="5112568" cy="3005862"/>
          </a:xfrm>
          <a:prstGeom prst="rect">
            <a:avLst/>
          </a:prstGeom>
          <a:noFill/>
        </p:spPr>
        <p:style>
          <a:lnRef idx="2">
            <a:schemeClr val="accent6"/>
          </a:lnRef>
          <a:fillRef idx="1">
            <a:schemeClr val="lt1"/>
          </a:fillRef>
          <a:effectRef idx="0">
            <a:schemeClr val="accent6"/>
          </a:effectRef>
          <a:fontRef idx="minor">
            <a:schemeClr val="dk1"/>
          </a:fontRef>
        </p:style>
        <p:txBody>
          <a:bodyPr wrap="square" lIns="96433" tIns="48216" rIns="96433" bIns="48216" rtlCol="0">
            <a:spAutoFit/>
          </a:bodyPr>
          <a:lstStyle/>
          <a:p>
            <a:pPr indent="531719">
              <a:lnSpc>
                <a:spcPct val="150000"/>
              </a:lnSpc>
            </a:pP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(2) </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永磁式</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步进电动机，永磁式步进电动机是转子或定子的某一方为永磁体，另一方由软磁材料和励磁绕组制成，绕组轮流通电，建立的磁场与永磁体的恒定磁场相互作用，产生转矩。励磁绕组一般做成两相或四相控制绕组。</a:t>
            </a:r>
          </a:p>
        </p:txBody>
      </p:sp>
      <p:pic>
        <p:nvPicPr>
          <p:cNvPr id="3" name="图片 2">
            <a:extLst>
              <a:ext uri="{FF2B5EF4-FFF2-40B4-BE49-F238E27FC236}">
                <a16:creationId xmlns:a16="http://schemas.microsoft.com/office/drawing/2014/main" id="{D32DA2BE-9AD9-4CFF-82A8-2B5EC6D686E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89415" y="1312069"/>
            <a:ext cx="4445000" cy="2387600"/>
          </a:xfrm>
          <a:prstGeom prst="rect">
            <a:avLst/>
          </a:prstGeom>
          <a:ln>
            <a:noFill/>
          </a:ln>
          <a:effectLst>
            <a:outerShdw blurRad="292100" dist="139700" dir="2700000" algn="tl" rotWithShape="0">
              <a:srgbClr val="333333">
                <a:alpha val="65000"/>
              </a:srgbClr>
            </a:outerShdw>
          </a:effectLst>
        </p:spPr>
      </p:pic>
      <p:pic>
        <p:nvPicPr>
          <p:cNvPr id="5" name="图片 4">
            <a:extLst>
              <a:ext uri="{FF2B5EF4-FFF2-40B4-BE49-F238E27FC236}">
                <a16:creationId xmlns:a16="http://schemas.microsoft.com/office/drawing/2014/main" id="{7724FE83-F650-468E-A4B4-076D5EB437D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71965" y="4396292"/>
            <a:ext cx="4279900" cy="21082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055267632"/>
      </p:ext>
    </p:extLst>
  </p:cSld>
  <p:clrMapOvr>
    <a:masterClrMapping/>
  </p:clrMapOvr>
  <mc:AlternateContent xmlns:mc="http://schemas.openxmlformats.org/markup-compatibility/2006" xmlns:p14="http://schemas.microsoft.com/office/powerpoint/2010/main">
    <mc:Choice Requires="p14">
      <p:transition spd="slow" p14:dur="1600" advClick="0">
        <p14:gallery dir="l"/>
      </p:transition>
    </mc:Choice>
    <mc:Fallback xmlns="">
      <p:transition spd="slow" advClick="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矩形 40"/>
          <p:cNvSpPr/>
          <p:nvPr/>
        </p:nvSpPr>
        <p:spPr>
          <a:xfrm>
            <a:off x="26466" y="-1889"/>
            <a:ext cx="12805818" cy="7247682"/>
          </a:xfrm>
          <a:prstGeom prst="rect">
            <a:avLst/>
          </a:prstGeom>
          <a:solidFill>
            <a:srgbClr val="7339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6932"/>
            <a:ext cx="9507546" cy="7249582"/>
          </a:xfrm>
          <a:prstGeom prst="rtTriangle">
            <a:avLst/>
          </a:prstGeom>
        </p:spPr>
      </p:pic>
      <p:sp>
        <p:nvSpPr>
          <p:cNvPr id="44" name="矩形 43"/>
          <p:cNvSpPr/>
          <p:nvPr/>
        </p:nvSpPr>
        <p:spPr>
          <a:xfrm>
            <a:off x="5622186" y="2032149"/>
            <a:ext cx="2031325" cy="699807"/>
          </a:xfrm>
          <a:prstGeom prst="rect">
            <a:avLst/>
          </a:prstGeom>
          <a:effectLst/>
        </p:spPr>
        <p:txBody>
          <a:bodyPr wrap="none">
            <a:spAutoFit/>
          </a:bodyPr>
          <a:lstStyle/>
          <a:p>
            <a:pPr algn="r">
              <a:lnSpc>
                <a:spcPct val="120000"/>
              </a:lnSpc>
            </a:pPr>
            <a:r>
              <a:rPr lang="zh-CN" altLang="en-US" sz="3600"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概　　述</a:t>
            </a:r>
            <a:endParaRPr lang="en-US" altLang="zh-CN" sz="3600"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5" name="圆角矩形 44"/>
          <p:cNvSpPr/>
          <p:nvPr/>
        </p:nvSpPr>
        <p:spPr bwMode="auto">
          <a:xfrm>
            <a:off x="2787231" y="2096765"/>
            <a:ext cx="860230" cy="709226"/>
          </a:xfrm>
          <a:prstGeom prst="roundRect">
            <a:avLst/>
          </a:prstGeom>
          <a:solidFill>
            <a:schemeClr val="bg1"/>
          </a:solidFill>
          <a:ln w="38100">
            <a:noFill/>
          </a:ln>
          <a:effectLst>
            <a:outerShdw blurRad="203200" dist="88900" dir="8100000" sx="102000" sy="102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altLang="zh-CN" sz="4000" dirty="0">
                <a:solidFill>
                  <a:srgbClr val="733972"/>
                </a:solidFill>
                <a:latin typeface="Impact" panose="020B0806030902050204" pitchFamily="34" charset="0"/>
                <a:cs typeface="+mn-ea"/>
                <a:sym typeface="+mn-lt"/>
              </a:rPr>
              <a:t>01</a:t>
            </a:r>
          </a:p>
        </p:txBody>
      </p:sp>
      <p:sp>
        <p:nvSpPr>
          <p:cNvPr id="46" name="矩形 45"/>
          <p:cNvSpPr/>
          <p:nvPr/>
        </p:nvSpPr>
        <p:spPr>
          <a:xfrm>
            <a:off x="5882928" y="3040261"/>
            <a:ext cx="2954655" cy="699807"/>
          </a:xfrm>
          <a:prstGeom prst="rect">
            <a:avLst/>
          </a:prstGeom>
          <a:effectLst/>
        </p:spPr>
        <p:txBody>
          <a:bodyPr wrap="none">
            <a:spAutoFit/>
          </a:bodyPr>
          <a:lstStyle/>
          <a:p>
            <a:pPr algn="r">
              <a:lnSpc>
                <a:spcPct val="120000"/>
              </a:lnSpc>
            </a:pPr>
            <a:r>
              <a:rPr lang="zh-CN" altLang="en-US" sz="3600"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直流伺服系统</a:t>
            </a:r>
          </a:p>
        </p:txBody>
      </p:sp>
      <p:sp>
        <p:nvSpPr>
          <p:cNvPr id="47" name="圆角矩形 46"/>
          <p:cNvSpPr/>
          <p:nvPr/>
        </p:nvSpPr>
        <p:spPr bwMode="auto">
          <a:xfrm>
            <a:off x="4006280" y="3011052"/>
            <a:ext cx="860230" cy="709226"/>
          </a:xfrm>
          <a:prstGeom prst="roundRect">
            <a:avLst/>
          </a:prstGeom>
          <a:solidFill>
            <a:schemeClr val="bg1"/>
          </a:solidFill>
          <a:ln w="38100">
            <a:noFill/>
          </a:ln>
          <a:effectLst>
            <a:outerShdw blurRad="203200" dist="88900" dir="8100000" sx="102000" sy="102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altLang="zh-CN" sz="4000" dirty="0">
                <a:solidFill>
                  <a:srgbClr val="733972"/>
                </a:solidFill>
                <a:latin typeface="Impact" panose="020B0806030902050204" pitchFamily="34" charset="0"/>
                <a:cs typeface="+mn-ea"/>
                <a:sym typeface="+mn-lt"/>
              </a:rPr>
              <a:t>02</a:t>
            </a:r>
          </a:p>
        </p:txBody>
      </p:sp>
      <p:sp>
        <p:nvSpPr>
          <p:cNvPr id="48" name="矩形 47"/>
          <p:cNvSpPr/>
          <p:nvPr/>
        </p:nvSpPr>
        <p:spPr>
          <a:xfrm>
            <a:off x="7075120" y="3976365"/>
            <a:ext cx="2954655" cy="699807"/>
          </a:xfrm>
          <a:prstGeom prst="rect">
            <a:avLst/>
          </a:prstGeom>
          <a:effectLst/>
        </p:spPr>
        <p:txBody>
          <a:bodyPr wrap="none">
            <a:spAutoFit/>
          </a:bodyPr>
          <a:lstStyle/>
          <a:p>
            <a:pPr algn="r">
              <a:lnSpc>
                <a:spcPct val="120000"/>
              </a:lnSpc>
            </a:pPr>
            <a:r>
              <a:rPr lang="zh-CN" altLang="en-US" sz="3600"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交流伺服系统</a:t>
            </a:r>
          </a:p>
        </p:txBody>
      </p:sp>
      <p:sp>
        <p:nvSpPr>
          <p:cNvPr id="49" name="圆角矩形 48"/>
          <p:cNvSpPr/>
          <p:nvPr/>
        </p:nvSpPr>
        <p:spPr bwMode="auto">
          <a:xfrm>
            <a:off x="5133901" y="3986292"/>
            <a:ext cx="860230" cy="709226"/>
          </a:xfrm>
          <a:prstGeom prst="roundRect">
            <a:avLst/>
          </a:prstGeom>
          <a:solidFill>
            <a:schemeClr val="bg1"/>
          </a:solidFill>
          <a:ln w="38100">
            <a:noFill/>
          </a:ln>
          <a:effectLst>
            <a:outerShdw blurRad="203200" dist="88900" dir="8100000" sx="102000" sy="102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altLang="zh-CN" sz="4000" dirty="0">
                <a:solidFill>
                  <a:srgbClr val="733972"/>
                </a:solidFill>
                <a:latin typeface="Impact" panose="020B0806030902050204" pitchFamily="34" charset="0"/>
                <a:cs typeface="+mn-ea"/>
                <a:sym typeface="+mn-lt"/>
              </a:rPr>
              <a:t>03</a:t>
            </a:r>
          </a:p>
        </p:txBody>
      </p:sp>
      <p:sp>
        <p:nvSpPr>
          <p:cNvPr id="52" name="文本框 51"/>
          <p:cNvSpPr txBox="1"/>
          <p:nvPr/>
        </p:nvSpPr>
        <p:spPr>
          <a:xfrm>
            <a:off x="1395760" y="371273"/>
            <a:ext cx="2850081" cy="830894"/>
          </a:xfrm>
          <a:prstGeom prst="rect">
            <a:avLst/>
          </a:prstGeom>
          <a:noFill/>
        </p:spPr>
        <p:txBody>
          <a:bodyPr wrap="square" rtlCol="0">
            <a:spAutoFit/>
          </a:bodyPr>
          <a:lstStyle/>
          <a:p>
            <a:pPr algn="ctr">
              <a:lnSpc>
                <a:spcPct val="120000"/>
              </a:lnSpc>
            </a:pPr>
            <a:r>
              <a:rPr lang="zh-CN" altLang="en-US" sz="4000" b="1" cap="all" spc="300" dirty="0">
                <a:solidFill>
                  <a:schemeClr val="bg1"/>
                </a:solidFill>
                <a:latin typeface="微软雅黑" panose="020B0503020204020204" pitchFamily="34" charset="-122"/>
                <a:ea typeface="微软雅黑" panose="020B0503020204020204" pitchFamily="34" charset="-122"/>
                <a:cs typeface="+mn-ea"/>
                <a:sym typeface="+mn-lt"/>
              </a:rPr>
              <a:t>目录</a:t>
            </a:r>
            <a:r>
              <a:rPr lang="en-US" altLang="zh-CN" sz="4000" b="1" cap="all" spc="300" dirty="0">
                <a:solidFill>
                  <a:schemeClr val="bg1"/>
                </a:solidFill>
                <a:latin typeface="微软雅黑" panose="020B0503020204020204" pitchFamily="34" charset="-122"/>
                <a:ea typeface="微软雅黑" panose="020B0503020204020204" pitchFamily="34" charset="-122"/>
                <a:cs typeface="+mn-ea"/>
                <a:sym typeface="+mn-lt"/>
              </a:rPr>
              <a:t>/</a:t>
            </a:r>
            <a:r>
              <a:rPr lang="en-US" altLang="zh-CN" sz="2000" b="1" cap="all" dirty="0">
                <a:solidFill>
                  <a:schemeClr val="bg1"/>
                </a:solidFill>
                <a:latin typeface="Franklin Gothic Book" panose="020B0503020102020204" pitchFamily="34" charset="0"/>
                <a:ea typeface="Cambria Math" panose="02040503050406030204" pitchFamily="18" charset="0"/>
                <a:cs typeface="+mn-ea"/>
                <a:sym typeface="+mn-lt"/>
              </a:rPr>
              <a:t>contents</a:t>
            </a:r>
            <a:endParaRPr lang="zh-CN" altLang="en-US" sz="2000" b="1" cap="all" dirty="0">
              <a:solidFill>
                <a:schemeClr val="bg1"/>
              </a:solidFill>
              <a:latin typeface="Franklin Gothic Book" panose="020B0503020102020204" pitchFamily="34" charset="0"/>
              <a:cs typeface="+mn-ea"/>
              <a:sym typeface="+mn-lt"/>
            </a:endParaRPr>
          </a:p>
        </p:txBody>
      </p:sp>
    </p:spTree>
    <p:extLst>
      <p:ext uri="{BB962C8B-B14F-4D97-AF65-F5344CB8AC3E}">
        <p14:creationId xmlns:p14="http://schemas.microsoft.com/office/powerpoint/2010/main" val="353341005"/>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平行四边形 14"/>
          <p:cNvSpPr/>
          <p:nvPr/>
        </p:nvSpPr>
        <p:spPr>
          <a:xfrm flipH="1">
            <a:off x="250478" y="-2678"/>
            <a:ext cx="10643964" cy="618124"/>
          </a:xfrm>
          <a:prstGeom prst="parallelogram">
            <a:avLst>
              <a:gd name="adj" fmla="val 104225"/>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6" name="文本框 3"/>
          <p:cNvSpPr txBox="1"/>
          <p:nvPr/>
        </p:nvSpPr>
        <p:spPr>
          <a:xfrm>
            <a:off x="938957" y="52576"/>
            <a:ext cx="7961709" cy="486886"/>
          </a:xfrm>
          <a:prstGeom prst="rect">
            <a:avLst/>
          </a:prstGeom>
          <a:noFill/>
        </p:spPr>
        <p:txBody>
          <a:bodyPr wrap="square" lIns="96433" tIns="48216" rIns="96433" bIns="48216" rtlCol="0">
            <a:spAutoFit/>
          </a:bodyPr>
          <a:lstStyle/>
          <a:p>
            <a:r>
              <a:rPr lang="zh-CN" altLang="en-US" sz="2500" b="1" dirty="0">
                <a:solidFill>
                  <a:schemeClr val="bg1"/>
                </a:solidFill>
                <a:latin typeface="微软雅黑" panose="020B0503020204020204" pitchFamily="34" charset="-122"/>
                <a:ea typeface="微软雅黑" panose="020B0503020204020204" pitchFamily="34" charset="-122"/>
              </a:rPr>
              <a:t>第一节   概念</a:t>
            </a:r>
          </a:p>
        </p:txBody>
      </p:sp>
      <p:sp>
        <p:nvSpPr>
          <p:cNvPr id="17" name="直角三角形 16"/>
          <p:cNvSpPr/>
          <p:nvPr/>
        </p:nvSpPr>
        <p:spPr>
          <a:xfrm>
            <a:off x="-22771" y="1"/>
            <a:ext cx="633561" cy="644057"/>
          </a:xfrm>
          <a:prstGeom prst="rtTriangle">
            <a:avLst/>
          </a:prstGeom>
          <a:solidFill>
            <a:srgbClr val="513D4F"/>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20" name="Picture 3" descr="G:\409835d4e6170db16fe5ea1d69c71340.png"/>
          <p:cNvPicPr>
            <a:picLocks noChangeAspect="1" noChangeArrowheads="1"/>
          </p:cNvPicPr>
          <p:nvPr/>
        </p:nvPicPr>
        <p:blipFill>
          <a:blip r:embed="rId3" cstate="print">
            <a:duotone>
              <a:prstClr val="black"/>
              <a:srgbClr val="864284">
                <a:tint val="45000"/>
                <a:satMod val="400000"/>
              </a:srgbClr>
            </a:duotone>
            <a:extLst>
              <a:ext uri="{28A0092B-C50C-407E-A947-70E740481C1C}">
                <a14:useLocalDpi xmlns:a14="http://schemas.microsoft.com/office/drawing/2010/main" val="0"/>
              </a:ext>
            </a:extLst>
          </a:blip>
          <a:srcRect/>
          <a:stretch>
            <a:fillRect/>
          </a:stretch>
        </p:blipFill>
        <p:spPr bwMode="auto">
          <a:xfrm rot="2286903">
            <a:off x="10932535" y="-72093"/>
            <a:ext cx="901783" cy="916026"/>
          </a:xfrm>
          <a:prstGeom prst="rect">
            <a:avLst/>
          </a:prstGeom>
          <a:noFill/>
          <a:extLst>
            <a:ext uri="{909E8E84-426E-40DD-AFC4-6F175D3DCCD1}">
              <a14:hiddenFill xmlns:a14="http://schemas.microsoft.com/office/drawing/2010/main">
                <a:solidFill>
                  <a:srgbClr val="FFFFFF"/>
                </a:solidFill>
              </a14:hiddenFill>
            </a:ext>
          </a:extLst>
        </p:spPr>
      </p:pic>
      <p:sp>
        <p:nvSpPr>
          <p:cNvPr id="21" name="平行四边形 20"/>
          <p:cNvSpPr/>
          <p:nvPr/>
        </p:nvSpPr>
        <p:spPr>
          <a:xfrm flipH="1">
            <a:off x="94432" y="0"/>
            <a:ext cx="743396" cy="618124"/>
          </a:xfrm>
          <a:prstGeom prst="parallelogram">
            <a:avLst>
              <a:gd name="adj" fmla="val 99241"/>
            </a:avLst>
          </a:prstGeom>
          <a:solidFill>
            <a:srgbClr val="864284"/>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3" name="矩形 22"/>
          <p:cNvSpPr/>
          <p:nvPr/>
        </p:nvSpPr>
        <p:spPr>
          <a:xfrm>
            <a:off x="-10046" y="7075942"/>
            <a:ext cx="12869466" cy="174019"/>
          </a:xfrm>
          <a:prstGeom prst="rect">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6" name="TextBox 17">
            <a:extLst>
              <a:ext uri="{FF2B5EF4-FFF2-40B4-BE49-F238E27FC236}">
                <a16:creationId xmlns:a16="http://schemas.microsoft.com/office/drawing/2014/main" id="{18AC3B41-6BB1-45FA-9FA1-F88CAEEA9CA8}"/>
              </a:ext>
            </a:extLst>
          </p:cNvPr>
          <p:cNvSpPr txBox="1"/>
          <p:nvPr/>
        </p:nvSpPr>
        <p:spPr>
          <a:xfrm>
            <a:off x="1100783" y="1223119"/>
            <a:ext cx="10469102" cy="2036366"/>
          </a:xfrm>
          <a:prstGeom prst="rect">
            <a:avLst/>
          </a:prstGeom>
          <a:noFill/>
        </p:spPr>
        <p:style>
          <a:lnRef idx="2">
            <a:schemeClr val="accent6"/>
          </a:lnRef>
          <a:fillRef idx="1">
            <a:schemeClr val="lt1"/>
          </a:fillRef>
          <a:effectRef idx="0">
            <a:schemeClr val="accent6"/>
          </a:effectRef>
          <a:fontRef idx="minor">
            <a:schemeClr val="dk1"/>
          </a:fontRef>
        </p:style>
        <p:txBody>
          <a:bodyPr wrap="square" lIns="96433" tIns="48216" rIns="96433" bIns="48216" rtlCol="0">
            <a:spAutoFit/>
          </a:bodyPr>
          <a:lstStyle/>
          <a:p>
            <a:pPr indent="531719">
              <a:lnSpc>
                <a:spcPct val="150000"/>
              </a:lnSpc>
            </a:pP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(3) </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永磁感应式</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步进电动机，这种电动机在转子上有永磁体，可以看作是永磁式步进电动机；但从定子的导磁体来看，又和反应式步进电动机相似，因而它既具有反应式步进电动机步距角小、响应频率高的优点，又具有永磁式步进电动机励磁功率小、效率高的优点。它是反应式和永磁式步进电动机的结合，因此又称为</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混合式</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步进电动机。</a:t>
            </a:r>
          </a:p>
        </p:txBody>
      </p:sp>
      <p:pic>
        <p:nvPicPr>
          <p:cNvPr id="3" name="图片 2">
            <a:extLst>
              <a:ext uri="{FF2B5EF4-FFF2-40B4-BE49-F238E27FC236}">
                <a16:creationId xmlns:a16="http://schemas.microsoft.com/office/drawing/2014/main" id="{A0AB2450-AA35-4B78-A2C5-9D0DA6A0810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32831" y="3576490"/>
            <a:ext cx="3672408" cy="3161060"/>
          </a:xfrm>
          <a:prstGeom prst="rect">
            <a:avLst/>
          </a:prstGeom>
          <a:ln>
            <a:noFill/>
          </a:ln>
          <a:effectLst>
            <a:outerShdw blurRad="292100" dist="139700" dir="2700000" algn="tl" rotWithShape="0">
              <a:srgbClr val="333333">
                <a:alpha val="65000"/>
              </a:srgbClr>
            </a:outerShdw>
          </a:effectLst>
        </p:spPr>
      </p:pic>
      <p:pic>
        <p:nvPicPr>
          <p:cNvPr id="5" name="图片 4">
            <a:extLst>
              <a:ext uri="{FF2B5EF4-FFF2-40B4-BE49-F238E27FC236}">
                <a16:creationId xmlns:a16="http://schemas.microsoft.com/office/drawing/2014/main" id="{7925A6BB-CDD1-415C-826B-7BF0120BB8F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67987" y="3918824"/>
            <a:ext cx="6120680" cy="2497778"/>
          </a:xfrm>
          <a:prstGeom prst="rect">
            <a:avLst/>
          </a:prstGeom>
          <a:solidFill>
            <a:srgbClr val="FFFFFF">
              <a:shade val="85000"/>
            </a:srgbClr>
          </a:solidFill>
          <a:ln w="190500" cap="rnd">
            <a:solidFill>
              <a:srgbClr val="FFFFFF"/>
            </a:solidFill>
          </a:ln>
          <a:effectLst>
            <a:outerShdw blurRad="36195" dist="12700" dir="11400000" algn="tl" rotWithShape="0">
              <a:srgbClr val="000000">
                <a:alpha val="33000"/>
              </a:srgbClr>
            </a:outerShdw>
          </a:effectLst>
          <a:scene3d>
            <a:camera prst="perspectiveContrastingLeftFacing">
              <a:rot lat="540000" lon="2100000" rev="0"/>
            </a:camera>
            <a:lightRig rig="soft" dir="t"/>
          </a:scene3d>
          <a:sp3d contourW="12700" prstMaterial="matte">
            <a:bevelT w="63500" h="50800"/>
            <a:contourClr>
              <a:srgbClr val="C0C0C0"/>
            </a:contourClr>
          </a:sp3d>
        </p:spPr>
      </p:pic>
    </p:spTree>
    <p:extLst>
      <p:ext uri="{BB962C8B-B14F-4D97-AF65-F5344CB8AC3E}">
        <p14:creationId xmlns:p14="http://schemas.microsoft.com/office/powerpoint/2010/main" val="3022170204"/>
      </p:ext>
    </p:extLst>
  </p:cSld>
  <p:clrMapOvr>
    <a:masterClrMapping/>
  </p:clrMapOvr>
  <mc:AlternateContent xmlns:mc="http://schemas.openxmlformats.org/markup-compatibility/2006" xmlns:p14="http://schemas.microsoft.com/office/powerpoint/2010/main">
    <mc:Choice Requires="p14">
      <p:transition spd="slow" p14:dur="1600" advClick="0">
        <p14:gallery dir="l"/>
      </p:transition>
    </mc:Choice>
    <mc:Fallback xmlns="">
      <p:transition spd="slow" advClick="0">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平行四边形 14"/>
          <p:cNvSpPr/>
          <p:nvPr/>
        </p:nvSpPr>
        <p:spPr>
          <a:xfrm flipH="1">
            <a:off x="250478" y="-2678"/>
            <a:ext cx="10643964" cy="618124"/>
          </a:xfrm>
          <a:prstGeom prst="parallelogram">
            <a:avLst>
              <a:gd name="adj" fmla="val 104225"/>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6" name="文本框 3"/>
          <p:cNvSpPr txBox="1"/>
          <p:nvPr/>
        </p:nvSpPr>
        <p:spPr>
          <a:xfrm>
            <a:off x="938957" y="52576"/>
            <a:ext cx="7961709" cy="486886"/>
          </a:xfrm>
          <a:prstGeom prst="rect">
            <a:avLst/>
          </a:prstGeom>
          <a:noFill/>
        </p:spPr>
        <p:txBody>
          <a:bodyPr wrap="square" lIns="96433" tIns="48216" rIns="96433" bIns="48216" rtlCol="0">
            <a:spAutoFit/>
          </a:bodyPr>
          <a:lstStyle/>
          <a:p>
            <a:r>
              <a:rPr lang="zh-CN" altLang="en-US" sz="2500" b="1" dirty="0">
                <a:solidFill>
                  <a:schemeClr val="bg1"/>
                </a:solidFill>
                <a:latin typeface="微软雅黑" panose="020B0503020204020204" pitchFamily="34" charset="-122"/>
                <a:ea typeface="微软雅黑" panose="020B0503020204020204" pitchFamily="34" charset="-122"/>
              </a:rPr>
              <a:t>第一节   概念</a:t>
            </a:r>
          </a:p>
        </p:txBody>
      </p:sp>
      <p:sp>
        <p:nvSpPr>
          <p:cNvPr id="17" name="直角三角形 16"/>
          <p:cNvSpPr/>
          <p:nvPr/>
        </p:nvSpPr>
        <p:spPr>
          <a:xfrm>
            <a:off x="-22771" y="1"/>
            <a:ext cx="633561" cy="644057"/>
          </a:xfrm>
          <a:prstGeom prst="rtTriangle">
            <a:avLst/>
          </a:prstGeom>
          <a:solidFill>
            <a:srgbClr val="513D4F"/>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20" name="Picture 3" descr="G:\409835d4e6170db16fe5ea1d69c71340.png"/>
          <p:cNvPicPr>
            <a:picLocks noChangeAspect="1" noChangeArrowheads="1"/>
          </p:cNvPicPr>
          <p:nvPr/>
        </p:nvPicPr>
        <p:blipFill>
          <a:blip r:embed="rId3" cstate="print">
            <a:duotone>
              <a:prstClr val="black"/>
              <a:srgbClr val="864284">
                <a:tint val="45000"/>
                <a:satMod val="400000"/>
              </a:srgbClr>
            </a:duotone>
            <a:extLst>
              <a:ext uri="{28A0092B-C50C-407E-A947-70E740481C1C}">
                <a14:useLocalDpi xmlns:a14="http://schemas.microsoft.com/office/drawing/2010/main" val="0"/>
              </a:ext>
            </a:extLst>
          </a:blip>
          <a:srcRect/>
          <a:stretch>
            <a:fillRect/>
          </a:stretch>
        </p:blipFill>
        <p:spPr bwMode="auto">
          <a:xfrm rot="2286903">
            <a:off x="10932535" y="-72093"/>
            <a:ext cx="901783" cy="916026"/>
          </a:xfrm>
          <a:prstGeom prst="rect">
            <a:avLst/>
          </a:prstGeom>
          <a:noFill/>
          <a:extLst>
            <a:ext uri="{909E8E84-426E-40DD-AFC4-6F175D3DCCD1}">
              <a14:hiddenFill xmlns:a14="http://schemas.microsoft.com/office/drawing/2010/main">
                <a:solidFill>
                  <a:srgbClr val="FFFFFF"/>
                </a:solidFill>
              </a14:hiddenFill>
            </a:ext>
          </a:extLst>
        </p:spPr>
      </p:pic>
      <p:sp>
        <p:nvSpPr>
          <p:cNvPr id="21" name="平行四边形 20"/>
          <p:cNvSpPr/>
          <p:nvPr/>
        </p:nvSpPr>
        <p:spPr>
          <a:xfrm flipH="1">
            <a:off x="94432" y="0"/>
            <a:ext cx="743396" cy="618124"/>
          </a:xfrm>
          <a:prstGeom prst="parallelogram">
            <a:avLst>
              <a:gd name="adj" fmla="val 99241"/>
            </a:avLst>
          </a:prstGeom>
          <a:solidFill>
            <a:srgbClr val="864284"/>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3" name="矩形 22"/>
          <p:cNvSpPr/>
          <p:nvPr/>
        </p:nvSpPr>
        <p:spPr>
          <a:xfrm>
            <a:off x="-10046" y="7075942"/>
            <a:ext cx="12869466" cy="174019"/>
          </a:xfrm>
          <a:prstGeom prst="rect">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6" name="TextBox 17">
            <a:extLst>
              <a:ext uri="{FF2B5EF4-FFF2-40B4-BE49-F238E27FC236}">
                <a16:creationId xmlns:a16="http://schemas.microsoft.com/office/drawing/2014/main" id="{18AC3B41-6BB1-45FA-9FA1-F88CAEEA9CA8}"/>
              </a:ext>
            </a:extLst>
          </p:cNvPr>
          <p:cNvSpPr txBox="1"/>
          <p:nvPr/>
        </p:nvSpPr>
        <p:spPr>
          <a:xfrm>
            <a:off x="292342" y="2857979"/>
            <a:ext cx="11939265" cy="2948539"/>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square" lIns="96433" tIns="48216" rIns="96433" bIns="48216" rtlCol="0">
            <a:spAutoFit/>
          </a:bodyPr>
          <a:lstStyle/>
          <a:p>
            <a:pPr indent="531719">
              <a:lnSpc>
                <a:spcPct val="150000"/>
              </a:lnSpc>
            </a:pP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电气控制系统中的功率放大器的实质是实现对电能的变换和控制，故也称为</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变流器</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，它包括电压、电流、频率、波形和相数等的变换。在各种功率放大器中按其功能可分成下列几种类型：</a:t>
            </a:r>
            <a:endParaRPr lang="en-US" altLang="zh-CN" sz="2100" dirty="0">
              <a:latin typeface="Times New Roman" panose="02020603050405020304" pitchFamily="18" charset="0"/>
              <a:ea typeface="微软雅黑" panose="020B0503020204020204" pitchFamily="34" charset="-122"/>
              <a:cs typeface="Times New Roman" panose="02020603050405020304" pitchFamily="18" charset="0"/>
            </a:endParaRPr>
          </a:p>
          <a:p>
            <a:pPr indent="531719">
              <a:lnSpc>
                <a:spcPct val="150000"/>
              </a:lnSpc>
            </a:pP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1) AC/DC</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变流器</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把交流电变换成固定的或可调的直流电</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也称为</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整流器</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2100" dirty="0">
              <a:latin typeface="Times New Roman" panose="02020603050405020304" pitchFamily="18" charset="0"/>
              <a:ea typeface="微软雅黑" panose="020B0503020204020204" pitchFamily="34" charset="-122"/>
              <a:cs typeface="Times New Roman" panose="02020603050405020304" pitchFamily="18" charset="0"/>
            </a:endParaRPr>
          </a:p>
          <a:p>
            <a:pPr indent="531719">
              <a:lnSpc>
                <a:spcPct val="150000"/>
              </a:lnSpc>
            </a:pP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2) DC/AC</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变流器</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把固定的直流电变成固定或可调的交流电</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也称为</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逆变器</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2100" dirty="0">
              <a:latin typeface="Times New Roman" panose="02020603050405020304" pitchFamily="18" charset="0"/>
              <a:ea typeface="微软雅黑" panose="020B0503020204020204" pitchFamily="34" charset="-122"/>
              <a:cs typeface="Times New Roman" panose="02020603050405020304" pitchFamily="18" charset="0"/>
            </a:endParaRPr>
          </a:p>
          <a:p>
            <a:pPr indent="531719">
              <a:lnSpc>
                <a:spcPct val="150000"/>
              </a:lnSpc>
            </a:pP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3) AC/AC</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变流器</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把固定的交流电变成可调的交流电</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包括改变电压或频率，</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变压器</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或</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变频器</a:t>
            </a:r>
            <a:r>
              <a:rPr lang="en-US" altLang="zh-CN" sz="21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2100" dirty="0">
              <a:latin typeface="Times New Roman" panose="02020603050405020304" pitchFamily="18" charset="0"/>
              <a:ea typeface="微软雅黑" panose="020B0503020204020204" pitchFamily="34" charset="-122"/>
              <a:cs typeface="Times New Roman" panose="02020603050405020304" pitchFamily="18" charset="0"/>
            </a:endParaRPr>
          </a:p>
          <a:p>
            <a:pPr indent="531719">
              <a:lnSpc>
                <a:spcPct val="150000"/>
              </a:lnSpc>
            </a:pP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4) DC/DC</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变流器</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把固定的直流电变成可调的直流电</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也称为</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斩波器</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21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9" name=" 219">
            <a:extLst>
              <a:ext uri="{FF2B5EF4-FFF2-40B4-BE49-F238E27FC236}">
                <a16:creationId xmlns:a16="http://schemas.microsoft.com/office/drawing/2014/main" id="{75F0754A-D098-43C3-9F04-BB1C55812940}"/>
              </a:ext>
            </a:extLst>
          </p:cNvPr>
          <p:cNvSpPr/>
          <p:nvPr/>
        </p:nvSpPr>
        <p:spPr>
          <a:xfrm>
            <a:off x="938957" y="1024582"/>
            <a:ext cx="6255916" cy="536422"/>
          </a:xfrm>
          <a:prstGeom prst="roundRect">
            <a:avLst>
              <a:gd name="adj" fmla="val 50000"/>
            </a:avLst>
          </a:prstGeom>
          <a:solidFill>
            <a:srgbClr val="E6BCD7"/>
          </a:solidFill>
          <a:ln>
            <a:noFill/>
          </a:ln>
          <a:effectLst>
            <a:outerShdw blurRad="50800" dist="50800" dir="5400000" algn="ctr" rotWithShape="0">
              <a:srgbClr val="000000">
                <a:alpha val="38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10" name="TextBox 18">
            <a:extLst>
              <a:ext uri="{FF2B5EF4-FFF2-40B4-BE49-F238E27FC236}">
                <a16:creationId xmlns:a16="http://schemas.microsoft.com/office/drawing/2014/main" id="{76D944E4-30BB-47B3-8657-3179E70ABD2C}"/>
              </a:ext>
            </a:extLst>
          </p:cNvPr>
          <p:cNvSpPr txBox="1"/>
          <p:nvPr/>
        </p:nvSpPr>
        <p:spPr>
          <a:xfrm>
            <a:off x="1102799" y="1050052"/>
            <a:ext cx="6531351" cy="485525"/>
          </a:xfrm>
          <a:prstGeom prst="rect">
            <a:avLst/>
          </a:prstGeom>
          <a:noFill/>
        </p:spPr>
        <p:txBody>
          <a:bodyPr wrap="square" lIns="96433" tIns="48216" rIns="96433" bIns="48216" rtlCol="0">
            <a:spAutoFit/>
          </a:bodyPr>
          <a:lstStyle/>
          <a:p>
            <a:r>
              <a:rPr lang="zh-CN" altLang="en-US" sz="2500" b="1" dirty="0">
                <a:latin typeface="微软雅黑" panose="020B0503020204020204" pitchFamily="34" charset="-122"/>
                <a:ea typeface="微软雅黑" panose="020B0503020204020204" pitchFamily="34" charset="-122"/>
              </a:rPr>
              <a:t>三、电力电子技术简介</a:t>
            </a:r>
          </a:p>
        </p:txBody>
      </p:sp>
      <p:sp>
        <p:nvSpPr>
          <p:cNvPr id="2" name="矩形: 剪去对角 1">
            <a:extLst>
              <a:ext uri="{FF2B5EF4-FFF2-40B4-BE49-F238E27FC236}">
                <a16:creationId xmlns:a16="http://schemas.microsoft.com/office/drawing/2014/main" id="{1B9BF471-9F0A-4BA2-BE52-2FFCADFBB1AA}"/>
              </a:ext>
            </a:extLst>
          </p:cNvPr>
          <p:cNvSpPr/>
          <p:nvPr/>
        </p:nvSpPr>
        <p:spPr>
          <a:xfrm>
            <a:off x="164679" y="2320180"/>
            <a:ext cx="12443593" cy="4346625"/>
          </a:xfrm>
          <a:prstGeom prst="snip2Diag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719957066"/>
      </p:ext>
    </p:extLst>
  </p:cSld>
  <p:clrMapOvr>
    <a:masterClrMapping/>
  </p:clrMapOvr>
  <mc:AlternateContent xmlns:mc="http://schemas.openxmlformats.org/markup-compatibility/2006" xmlns:p14="http://schemas.microsoft.com/office/powerpoint/2010/main">
    <mc:Choice Requires="p14">
      <p:transition spd="slow" p14:dur="1600" advClick="0">
        <p14:gallery dir="l"/>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circle(in)">
                                      <p:cBhvr>
                                        <p:cTn id="7" dur="20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down)">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barn(inVertical)">
                                      <p:cBhvr>
                                        <p:cTn id="1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9" grpId="0" animBg="1"/>
      <p:bldP spid="10"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EFB6846B-5FA1-4A91-A333-A4495726DAC2}"/>
              </a:ext>
            </a:extLst>
          </p:cNvPr>
          <p:cNvSpPr txBox="1"/>
          <p:nvPr>
            <p:custDataLst>
              <p:tags r:id="rId2"/>
            </p:custDataLst>
          </p:nvPr>
        </p:nvSpPr>
        <p:spPr>
          <a:xfrm>
            <a:off x="540490" y="876959"/>
            <a:ext cx="11777770" cy="2260203"/>
          </a:xfrm>
          <a:prstGeom prst="rect">
            <a:avLst/>
          </a:prstGeom>
          <a:noFill/>
        </p:spPr>
        <p:txBody>
          <a:bodyPr vert="horz" wrap="square" rtlCol="0" anchor="ctr" anchorCtr="0">
            <a:noAutofit/>
          </a:bodyPr>
          <a:lstStyle/>
          <a:p>
            <a:r>
              <a:rPr lang="zh-CN" altLang="en-US" sz="2800" dirty="0">
                <a:latin typeface="Times New Roman" panose="02020603050405020304" pitchFamily="18" charset="0"/>
                <a:ea typeface="微软雅黑" panose="020B0503020204020204" pitchFamily="34" charset="-122"/>
                <a:cs typeface="Times New Roman" panose="02020603050405020304" pitchFamily="18" charset="0"/>
              </a:rPr>
              <a:t>把交流电变换成固定的或可调的直流电（</a:t>
            </a:r>
            <a:r>
              <a:rPr lang="en-US" altLang="zh-CN" sz="2800" dirty="0">
                <a:latin typeface="Times New Roman" panose="02020603050405020304" pitchFamily="18" charset="0"/>
                <a:ea typeface="微软雅黑" panose="020B0503020204020204" pitchFamily="34" charset="-122"/>
                <a:cs typeface="Times New Roman" panose="02020603050405020304" pitchFamily="18" charset="0"/>
              </a:rPr>
              <a:t>AC- DC</a:t>
            </a:r>
            <a:r>
              <a:rPr lang="zh-CN" altLang="en-US" sz="2800" dirty="0">
                <a:latin typeface="Times New Roman" panose="02020603050405020304" pitchFamily="18" charset="0"/>
                <a:ea typeface="微软雅黑" panose="020B0503020204020204" pitchFamily="34" charset="-122"/>
                <a:cs typeface="Times New Roman" panose="02020603050405020304" pitchFamily="18" charset="0"/>
              </a:rPr>
              <a:t>）的功率放大器是</a:t>
            </a:r>
            <a:r>
              <a:rPr lang="zh-CN" altLang="en-US" sz="2742" dirty="0">
                <a:solidFill>
                  <a:srgbClr val="000000"/>
                </a:solidFill>
                <a:latin typeface="Microsoft Yahei" panose="020B0503020204020204" pitchFamily="34" charset="-122"/>
                <a:ea typeface="Microsoft Yahei" panose="020B0503020204020204" pitchFamily="34" charset="-122"/>
              </a:rPr>
              <a:t>（）</a:t>
            </a:r>
            <a:r>
              <a:rPr lang="zh-CN" altLang="zh-CN" sz="2742" dirty="0">
                <a:solidFill>
                  <a:srgbClr val="000000"/>
                </a:solidFill>
                <a:latin typeface="Microsoft Yahei" panose="020B0503020204020204" pitchFamily="34" charset="-122"/>
                <a:ea typeface="Microsoft Yahei" panose="020B0503020204020204" pitchFamily="34" charset="-122"/>
              </a:rPr>
              <a:t>。</a:t>
            </a:r>
            <a:endParaRPr lang="zh-CN" altLang="en-US" sz="2742"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5" name="文本框 4">
            <a:extLst>
              <a:ext uri="{FF2B5EF4-FFF2-40B4-BE49-F238E27FC236}">
                <a16:creationId xmlns:a16="http://schemas.microsoft.com/office/drawing/2014/main" id="{4E9B5612-B387-44B7-8595-950AEB0C4809}"/>
              </a:ext>
            </a:extLst>
          </p:cNvPr>
          <p:cNvSpPr txBox="1"/>
          <p:nvPr>
            <p:custDataLst>
              <p:tags r:id="rId3"/>
            </p:custDataLst>
          </p:nvPr>
        </p:nvSpPr>
        <p:spPr>
          <a:xfrm>
            <a:off x="2571962" y="2938265"/>
            <a:ext cx="9000631" cy="678061"/>
          </a:xfrm>
          <a:prstGeom prst="rect">
            <a:avLst/>
          </a:prstGeom>
          <a:noFill/>
        </p:spPr>
        <p:txBody>
          <a:bodyPr vert="horz" rtlCol="0" anchor="ctr" anchorCtr="0">
            <a:noAutofit/>
          </a:bodyPr>
          <a:lstStyle/>
          <a:p>
            <a:r>
              <a:rPr lang="zh-CN" altLang="en-US" sz="2742"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斩波器</a:t>
            </a:r>
          </a:p>
        </p:txBody>
      </p:sp>
      <p:sp>
        <p:nvSpPr>
          <p:cNvPr id="6" name="文本框 5">
            <a:extLst>
              <a:ext uri="{FF2B5EF4-FFF2-40B4-BE49-F238E27FC236}">
                <a16:creationId xmlns:a16="http://schemas.microsoft.com/office/drawing/2014/main" id="{F09D2FFE-41EC-4BAF-A845-7240B739A158}"/>
              </a:ext>
            </a:extLst>
          </p:cNvPr>
          <p:cNvSpPr txBox="1"/>
          <p:nvPr>
            <p:custDataLst>
              <p:tags r:id="rId4"/>
            </p:custDataLst>
          </p:nvPr>
        </p:nvSpPr>
        <p:spPr>
          <a:xfrm>
            <a:off x="2571962" y="3842346"/>
            <a:ext cx="9000631" cy="678061"/>
          </a:xfrm>
          <a:prstGeom prst="rect">
            <a:avLst/>
          </a:prstGeom>
          <a:noFill/>
        </p:spPr>
        <p:txBody>
          <a:bodyPr vert="horz" rtlCol="0" anchor="ctr" anchorCtr="0">
            <a:noAutofit/>
          </a:bodyPr>
          <a:lstStyle/>
          <a:p>
            <a:r>
              <a:rPr lang="zh-CN" altLang="en-US" sz="2742"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整流器</a:t>
            </a:r>
          </a:p>
        </p:txBody>
      </p:sp>
      <p:sp>
        <p:nvSpPr>
          <p:cNvPr id="7" name="文本框 6">
            <a:extLst>
              <a:ext uri="{FF2B5EF4-FFF2-40B4-BE49-F238E27FC236}">
                <a16:creationId xmlns:a16="http://schemas.microsoft.com/office/drawing/2014/main" id="{ED1EF00E-AD81-45C8-84DA-29B58E02FB53}"/>
              </a:ext>
            </a:extLst>
          </p:cNvPr>
          <p:cNvSpPr txBox="1"/>
          <p:nvPr>
            <p:custDataLst>
              <p:tags r:id="rId5"/>
            </p:custDataLst>
          </p:nvPr>
        </p:nvSpPr>
        <p:spPr>
          <a:xfrm>
            <a:off x="2571962" y="4746427"/>
            <a:ext cx="9000631" cy="678061"/>
          </a:xfrm>
          <a:prstGeom prst="rect">
            <a:avLst/>
          </a:prstGeom>
          <a:noFill/>
        </p:spPr>
        <p:txBody>
          <a:bodyPr vert="horz" rtlCol="0" anchor="ctr" anchorCtr="0">
            <a:noAutofit/>
          </a:bodyPr>
          <a:lstStyle/>
          <a:p>
            <a:r>
              <a:rPr lang="zh-CN" altLang="en-US" sz="2742"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变压器</a:t>
            </a:r>
          </a:p>
        </p:txBody>
      </p:sp>
      <p:sp>
        <p:nvSpPr>
          <p:cNvPr id="8" name="文本框 7">
            <a:extLst>
              <a:ext uri="{FF2B5EF4-FFF2-40B4-BE49-F238E27FC236}">
                <a16:creationId xmlns:a16="http://schemas.microsoft.com/office/drawing/2014/main" id="{07DDD367-C5AE-4C94-A232-649ACD9B9032}"/>
              </a:ext>
            </a:extLst>
          </p:cNvPr>
          <p:cNvSpPr txBox="1"/>
          <p:nvPr>
            <p:custDataLst>
              <p:tags r:id="rId6"/>
            </p:custDataLst>
          </p:nvPr>
        </p:nvSpPr>
        <p:spPr>
          <a:xfrm>
            <a:off x="2571962" y="5660549"/>
            <a:ext cx="9000631" cy="678061"/>
          </a:xfrm>
          <a:prstGeom prst="rect">
            <a:avLst/>
          </a:prstGeom>
          <a:noFill/>
        </p:spPr>
        <p:txBody>
          <a:bodyPr vert="horz" rtlCol="0" anchor="ctr" anchorCtr="0">
            <a:noAutofit/>
          </a:bodyPr>
          <a:lstStyle/>
          <a:p>
            <a:r>
              <a:rPr lang="zh-CN" altLang="en-US" sz="2742"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逆变器</a:t>
            </a:r>
          </a:p>
        </p:txBody>
      </p:sp>
      <p:sp>
        <p:nvSpPr>
          <p:cNvPr id="9" name="椭圆 8">
            <a:extLst>
              <a:ext uri="{FF2B5EF4-FFF2-40B4-BE49-F238E27FC236}">
                <a16:creationId xmlns:a16="http://schemas.microsoft.com/office/drawing/2014/main" id="{1BC3E273-DFB7-4C71-AF72-2FAF461533A9}"/>
              </a:ext>
            </a:extLst>
          </p:cNvPr>
          <p:cNvSpPr>
            <a:spLocks noChangeAspect="1"/>
          </p:cNvSpPr>
          <p:nvPr>
            <p:custDataLst>
              <p:tags r:id="rId7"/>
            </p:custDataLst>
          </p:nvPr>
        </p:nvSpPr>
        <p:spPr>
          <a:xfrm>
            <a:off x="1657835" y="3006070"/>
            <a:ext cx="542449" cy="542449"/>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87">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zh-CN" altLang="en-US" sz="1687">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0" name="椭圆 9">
            <a:extLst>
              <a:ext uri="{FF2B5EF4-FFF2-40B4-BE49-F238E27FC236}">
                <a16:creationId xmlns:a16="http://schemas.microsoft.com/office/drawing/2014/main" id="{1578B8EF-D5DA-4B84-AD4C-C411A73CB1B5}"/>
              </a:ext>
            </a:extLst>
          </p:cNvPr>
          <p:cNvSpPr>
            <a:spLocks noChangeAspect="1"/>
          </p:cNvSpPr>
          <p:nvPr>
            <p:custDataLst>
              <p:tags r:id="rId8"/>
            </p:custDataLst>
          </p:nvPr>
        </p:nvSpPr>
        <p:spPr>
          <a:xfrm>
            <a:off x="1657835" y="3910151"/>
            <a:ext cx="542449" cy="542449"/>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87">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zh-CN" altLang="en-US" sz="1687">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椭圆 10">
            <a:extLst>
              <a:ext uri="{FF2B5EF4-FFF2-40B4-BE49-F238E27FC236}">
                <a16:creationId xmlns:a16="http://schemas.microsoft.com/office/drawing/2014/main" id="{220210D2-A4AF-42F1-AAB9-23DBF3A46299}"/>
              </a:ext>
            </a:extLst>
          </p:cNvPr>
          <p:cNvSpPr>
            <a:spLocks noChangeAspect="1"/>
          </p:cNvSpPr>
          <p:nvPr>
            <p:custDataLst>
              <p:tags r:id="rId9"/>
            </p:custDataLst>
          </p:nvPr>
        </p:nvSpPr>
        <p:spPr>
          <a:xfrm>
            <a:off x="1657835" y="4814232"/>
            <a:ext cx="542449" cy="542449"/>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87">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lang="zh-CN" altLang="en-US" sz="1687">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椭圆 11">
            <a:extLst>
              <a:ext uri="{FF2B5EF4-FFF2-40B4-BE49-F238E27FC236}">
                <a16:creationId xmlns:a16="http://schemas.microsoft.com/office/drawing/2014/main" id="{2A07DF8B-3F39-4F44-BA1D-A8157F166CA1}"/>
              </a:ext>
            </a:extLst>
          </p:cNvPr>
          <p:cNvSpPr>
            <a:spLocks noChangeAspect="1"/>
          </p:cNvSpPr>
          <p:nvPr>
            <p:custDataLst>
              <p:tags r:id="rId10"/>
            </p:custDataLst>
          </p:nvPr>
        </p:nvSpPr>
        <p:spPr>
          <a:xfrm>
            <a:off x="1657835" y="5718314"/>
            <a:ext cx="542449" cy="542449"/>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87">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D</a:t>
            </a:r>
            <a:endParaRPr lang="zh-CN" altLang="en-US" sz="1687">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矩形: 圆角 12">
            <a:extLst>
              <a:ext uri="{FF2B5EF4-FFF2-40B4-BE49-F238E27FC236}">
                <a16:creationId xmlns:a16="http://schemas.microsoft.com/office/drawing/2014/main" id="{C58D125C-6664-4FB7-8D46-1D7FFF990D4F}"/>
              </a:ext>
            </a:extLst>
          </p:cNvPr>
          <p:cNvSpPr/>
          <p:nvPr>
            <p:custDataLst>
              <p:tags r:id="rId11"/>
            </p:custDataLst>
          </p:nvPr>
        </p:nvSpPr>
        <p:spPr>
          <a:xfrm>
            <a:off x="9402798" y="6554590"/>
            <a:ext cx="1627346" cy="433959"/>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87">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grpSp>
        <p:nvGrpSpPr>
          <p:cNvPr id="18" name="组合 17">
            <a:extLst>
              <a:ext uri="{FF2B5EF4-FFF2-40B4-BE49-F238E27FC236}">
                <a16:creationId xmlns:a16="http://schemas.microsoft.com/office/drawing/2014/main" id="{2048B29B-AE92-4D65-8552-2F540B43B068}"/>
              </a:ext>
            </a:extLst>
          </p:cNvPr>
          <p:cNvGrpSpPr/>
          <p:nvPr>
            <p:custDataLst>
              <p:tags r:id="rId12"/>
            </p:custDataLst>
          </p:nvPr>
        </p:nvGrpSpPr>
        <p:grpSpPr>
          <a:xfrm>
            <a:off x="0" y="0"/>
            <a:ext cx="12858044" cy="669690"/>
            <a:chOff x="-335" y="0"/>
            <a:chExt cx="12192000" cy="635000"/>
          </a:xfrm>
        </p:grpSpPr>
        <p:sp>
          <p:nvSpPr>
            <p:cNvPr id="14" name="TitleBackground">
              <a:extLst>
                <a:ext uri="{FF2B5EF4-FFF2-40B4-BE49-F238E27FC236}">
                  <a16:creationId xmlns:a16="http://schemas.microsoft.com/office/drawing/2014/main" id="{876FAF8B-E190-4BEA-8111-E54205EBA9BA}"/>
                </a:ext>
              </a:extLst>
            </p:cNvPr>
            <p:cNvSpPr/>
            <p:nvPr>
              <p:custDataLst>
                <p:tags r:id="rId14"/>
              </p:custDataLst>
            </p:nvPr>
          </p:nvSpPr>
          <p:spPr>
            <a:xfrm>
              <a:off x="-335" y="0"/>
              <a:ext cx="12192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ColorBlock">
              <a:extLst>
                <a:ext uri="{FF2B5EF4-FFF2-40B4-BE49-F238E27FC236}">
                  <a16:creationId xmlns:a16="http://schemas.microsoft.com/office/drawing/2014/main" id="{EA3F5CE5-3A10-4C81-B5F5-8752274507AC}"/>
                </a:ext>
              </a:extLst>
            </p:cNvPr>
            <p:cNvSpPr/>
            <p:nvPr>
              <p:custDataLst>
                <p:tags r:id="rId15"/>
              </p:custDataLst>
            </p:nvPr>
          </p:nvSpPr>
          <p:spPr>
            <a:xfrm>
              <a:off x="-335"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TypeText">
              <a:extLst>
                <a:ext uri="{FF2B5EF4-FFF2-40B4-BE49-F238E27FC236}">
                  <a16:creationId xmlns:a16="http://schemas.microsoft.com/office/drawing/2014/main" id="{5E3077F4-D24D-475F-B977-530754F1BF2A}"/>
                </a:ext>
              </a:extLst>
            </p:cNvPr>
            <p:cNvSpPr txBox="1"/>
            <p:nvPr>
              <p:custDataLst>
                <p:tags r:id="rId16"/>
              </p:custDataLst>
            </p:nvPr>
          </p:nvSpPr>
          <p:spPr>
            <a:xfrm>
              <a:off x="240508" y="0"/>
              <a:ext cx="1905000" cy="635000"/>
            </a:xfrm>
            <a:prstGeom prst="rect">
              <a:avLst/>
            </a:prstGeom>
            <a:noFill/>
          </p:spPr>
          <p:txBody>
            <a:bodyPr vert="horz" wrap="none" rtlCol="0" anchor="ctr" anchorCtr="0">
              <a:noAutofit/>
            </a:bodyPr>
            <a:lstStyle/>
            <a:p>
              <a:r>
                <a:rPr lang="zh-CN" altLang="en-US" sz="2742">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p>
          </p:txBody>
        </p:sp>
        <p:sp>
          <p:nvSpPr>
            <p:cNvPr id="17" name="TipText">
              <a:extLst>
                <a:ext uri="{FF2B5EF4-FFF2-40B4-BE49-F238E27FC236}">
                  <a16:creationId xmlns:a16="http://schemas.microsoft.com/office/drawing/2014/main" id="{22721AC6-98DA-438E-A8B4-0F83B1F2A6C6}"/>
                </a:ext>
              </a:extLst>
            </p:cNvPr>
            <p:cNvSpPr txBox="1"/>
            <p:nvPr>
              <p:custDataLst>
                <p:tags r:id="rId17"/>
              </p:custDataLst>
            </p:nvPr>
          </p:nvSpPr>
          <p:spPr>
            <a:xfrm>
              <a:off x="1500718" y="103562"/>
              <a:ext cx="2286000" cy="508000"/>
            </a:xfrm>
            <a:prstGeom prst="rect">
              <a:avLst/>
            </a:prstGeom>
            <a:noFill/>
          </p:spPr>
          <p:txBody>
            <a:bodyPr vert="horz" wrap="none" rtlCol="0" anchor="ctr" anchorCtr="0">
              <a:noAutofit/>
            </a:bodyPr>
            <a:lstStyle/>
            <a:p>
              <a:r>
                <a:rPr lang="en-US" altLang="zh-CN" sz="2109">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109">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3" name="图片 2">
            <a:extLst>
              <a:ext uri="{FF2B5EF4-FFF2-40B4-BE49-F238E27FC236}">
                <a16:creationId xmlns:a16="http://schemas.microsoft.com/office/drawing/2014/main" id="{64C635D0-1E4A-4C2D-8574-4E7D27B66199}"/>
              </a:ext>
            </a:extLst>
          </p:cNvPr>
          <p:cNvPicPr>
            <a:picLocks/>
          </p:cNvPicPr>
          <p:nvPr>
            <p:custDataLst>
              <p:tags r:id="rId13"/>
            </p:custDataLst>
          </p:nvPr>
        </p:nvPicPr>
        <p:blipFill>
          <a:blip r:embed="rId19">
            <a:extLst>
              <a:ext uri="{28A0092B-C50C-407E-A947-70E740481C1C}">
                <a14:useLocalDpi xmlns:a14="http://schemas.microsoft.com/office/drawing/2010/main" val="0"/>
              </a:ext>
            </a:extLst>
          </a:blip>
          <a:stretch>
            <a:fillRect/>
          </a:stretch>
        </p:blipFill>
        <p:spPr>
          <a:xfrm>
            <a:off x="11309350" y="63500"/>
            <a:ext cx="1422400" cy="508000"/>
          </a:xfrm>
          <a:prstGeom prst="rect">
            <a:avLst/>
          </a:prstGeom>
        </p:spPr>
      </p:pic>
    </p:spTree>
    <p:custDataLst>
      <p:tags r:id="rId1"/>
    </p:custDataLst>
    <p:extLst>
      <p:ext uri="{BB962C8B-B14F-4D97-AF65-F5344CB8AC3E}">
        <p14:creationId xmlns:p14="http://schemas.microsoft.com/office/powerpoint/2010/main" val="2040019402"/>
      </p:ext>
    </p:extLst>
  </p:cSld>
  <p:clrMapOvr>
    <a:masterClrMapping/>
  </p:clrMapOvr>
  <mc:AlternateContent xmlns:mc="http://schemas.openxmlformats.org/markup-compatibility/2006" xmlns:p14="http://schemas.microsoft.com/office/powerpoint/2010/main">
    <mc:Choice Requires="p14">
      <p:transition spd="slow" p14:dur="1600" advClick="0">
        <p14:gallery dir="l"/>
      </p:transition>
    </mc:Choice>
    <mc:Fallback xmlns="">
      <p:transition spd="slow" advClick="0">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8A587DD2-5A41-4E4E-A221-90AEF9C39450}"/>
              </a:ext>
            </a:extLst>
          </p:cNvPr>
          <p:cNvSpPr txBox="1"/>
          <p:nvPr>
            <p:custDataLst>
              <p:tags r:id="rId2"/>
            </p:custDataLst>
          </p:nvPr>
        </p:nvSpPr>
        <p:spPr>
          <a:xfrm>
            <a:off x="668735" y="869755"/>
            <a:ext cx="11191890" cy="2260203"/>
          </a:xfrm>
          <a:prstGeom prst="rect">
            <a:avLst/>
          </a:prstGeom>
          <a:noFill/>
        </p:spPr>
        <p:txBody>
          <a:bodyPr vert="horz" wrap="square" rtlCol="0" anchor="ctr" anchorCtr="0">
            <a:noAutofit/>
          </a:bodyPr>
          <a:lstStyle/>
          <a:p>
            <a:r>
              <a:rPr lang="zh-CN" altLang="en-US" sz="2800" dirty="0">
                <a:latin typeface="Times New Roman" panose="02020603050405020304" pitchFamily="18" charset="0"/>
                <a:ea typeface="微软雅黑" panose="020B0503020204020204" pitchFamily="34" charset="-122"/>
                <a:cs typeface="Times New Roman" panose="02020603050405020304" pitchFamily="18" charset="0"/>
              </a:rPr>
              <a:t>把固定的直流电变成固定或可调的交流电（</a:t>
            </a:r>
            <a:r>
              <a:rPr lang="en-US" altLang="zh-CN" sz="2800" dirty="0">
                <a:latin typeface="Times New Roman" panose="02020603050405020304" pitchFamily="18" charset="0"/>
                <a:ea typeface="微软雅黑" panose="020B0503020204020204" pitchFamily="34" charset="-122"/>
                <a:cs typeface="Times New Roman" panose="02020603050405020304" pitchFamily="18" charset="0"/>
              </a:rPr>
              <a:t>DC-AC</a:t>
            </a:r>
            <a:r>
              <a:rPr lang="zh-CN" altLang="en-US" sz="2800" dirty="0">
                <a:latin typeface="Times New Roman" panose="02020603050405020304" pitchFamily="18" charset="0"/>
                <a:ea typeface="微软雅黑" panose="020B0503020204020204" pitchFamily="34" charset="-122"/>
                <a:cs typeface="Times New Roman" panose="02020603050405020304" pitchFamily="18" charset="0"/>
              </a:rPr>
              <a:t>）的变流器称为</a:t>
            </a:r>
            <a:r>
              <a:rPr lang="en-US" altLang="zh-CN" sz="2742" dirty="0">
                <a:solidFill>
                  <a:srgbClr val="000000"/>
                </a:solidFill>
                <a:latin typeface="Microsoft Yahei" panose="020B0503020204020204" pitchFamily="34" charset="-122"/>
                <a:ea typeface="Microsoft Yahei" panose="020B0503020204020204" pitchFamily="34" charset="-122"/>
              </a:rPr>
              <a:t>(   )</a:t>
            </a:r>
            <a:endParaRPr lang="zh-CN" altLang="en-US" sz="2742"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5" name="文本框 4">
            <a:extLst>
              <a:ext uri="{FF2B5EF4-FFF2-40B4-BE49-F238E27FC236}">
                <a16:creationId xmlns:a16="http://schemas.microsoft.com/office/drawing/2014/main" id="{B2F89965-AE7E-4430-9199-75DA9E4E45D1}"/>
              </a:ext>
            </a:extLst>
          </p:cNvPr>
          <p:cNvSpPr txBox="1"/>
          <p:nvPr>
            <p:custDataLst>
              <p:tags r:id="rId3"/>
            </p:custDataLst>
          </p:nvPr>
        </p:nvSpPr>
        <p:spPr>
          <a:xfrm>
            <a:off x="2571962" y="2938265"/>
            <a:ext cx="9000631" cy="678061"/>
          </a:xfrm>
          <a:prstGeom prst="rect">
            <a:avLst/>
          </a:prstGeom>
          <a:noFill/>
        </p:spPr>
        <p:txBody>
          <a:bodyPr vert="horz" rtlCol="0" anchor="ctr" anchorCtr="0">
            <a:noAutofit/>
          </a:bodyPr>
          <a:lstStyle/>
          <a:p>
            <a:r>
              <a:rPr lang="zh-CN" altLang="en-US" sz="2742"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变压器</a:t>
            </a:r>
          </a:p>
        </p:txBody>
      </p:sp>
      <p:sp>
        <p:nvSpPr>
          <p:cNvPr id="6" name="文本框 5">
            <a:extLst>
              <a:ext uri="{FF2B5EF4-FFF2-40B4-BE49-F238E27FC236}">
                <a16:creationId xmlns:a16="http://schemas.microsoft.com/office/drawing/2014/main" id="{0D1DD1D1-E56B-4A61-9DD3-4A50936B507A}"/>
              </a:ext>
            </a:extLst>
          </p:cNvPr>
          <p:cNvSpPr txBox="1"/>
          <p:nvPr>
            <p:custDataLst>
              <p:tags r:id="rId4"/>
            </p:custDataLst>
          </p:nvPr>
        </p:nvSpPr>
        <p:spPr>
          <a:xfrm>
            <a:off x="2571962" y="3842346"/>
            <a:ext cx="9000631" cy="678061"/>
          </a:xfrm>
          <a:prstGeom prst="rect">
            <a:avLst/>
          </a:prstGeom>
          <a:noFill/>
        </p:spPr>
        <p:txBody>
          <a:bodyPr vert="horz" rtlCol="0" anchor="ctr" anchorCtr="0">
            <a:noAutofit/>
          </a:bodyPr>
          <a:lstStyle/>
          <a:p>
            <a:r>
              <a:rPr lang="zh-CN" altLang="en-US" sz="2742"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整流器</a:t>
            </a:r>
          </a:p>
        </p:txBody>
      </p:sp>
      <p:sp>
        <p:nvSpPr>
          <p:cNvPr id="7" name="文本框 6">
            <a:extLst>
              <a:ext uri="{FF2B5EF4-FFF2-40B4-BE49-F238E27FC236}">
                <a16:creationId xmlns:a16="http://schemas.microsoft.com/office/drawing/2014/main" id="{6A38F9C3-B45A-4C18-A5D6-151F2B7FCCF5}"/>
              </a:ext>
            </a:extLst>
          </p:cNvPr>
          <p:cNvSpPr txBox="1"/>
          <p:nvPr>
            <p:custDataLst>
              <p:tags r:id="rId5"/>
            </p:custDataLst>
          </p:nvPr>
        </p:nvSpPr>
        <p:spPr>
          <a:xfrm>
            <a:off x="2571962" y="4746427"/>
            <a:ext cx="9000631" cy="678061"/>
          </a:xfrm>
          <a:prstGeom prst="rect">
            <a:avLst/>
          </a:prstGeom>
          <a:noFill/>
        </p:spPr>
        <p:txBody>
          <a:bodyPr vert="horz" rtlCol="0" anchor="ctr" anchorCtr="0">
            <a:noAutofit/>
          </a:bodyPr>
          <a:lstStyle/>
          <a:p>
            <a:r>
              <a:rPr lang="zh-CN" altLang="en-US" sz="2742"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逆变器</a:t>
            </a:r>
          </a:p>
        </p:txBody>
      </p:sp>
      <p:sp>
        <p:nvSpPr>
          <p:cNvPr id="8" name="文本框 7">
            <a:extLst>
              <a:ext uri="{FF2B5EF4-FFF2-40B4-BE49-F238E27FC236}">
                <a16:creationId xmlns:a16="http://schemas.microsoft.com/office/drawing/2014/main" id="{616A5FFC-5CE7-494D-9075-0A2E8B36E039}"/>
              </a:ext>
            </a:extLst>
          </p:cNvPr>
          <p:cNvSpPr txBox="1"/>
          <p:nvPr>
            <p:custDataLst>
              <p:tags r:id="rId6"/>
            </p:custDataLst>
          </p:nvPr>
        </p:nvSpPr>
        <p:spPr>
          <a:xfrm>
            <a:off x="2571962" y="5650509"/>
            <a:ext cx="9000631" cy="678061"/>
          </a:xfrm>
          <a:prstGeom prst="rect">
            <a:avLst/>
          </a:prstGeom>
          <a:noFill/>
        </p:spPr>
        <p:txBody>
          <a:bodyPr vert="horz" rtlCol="0" anchor="ctr" anchorCtr="0">
            <a:noAutofit/>
          </a:bodyPr>
          <a:lstStyle/>
          <a:p>
            <a:r>
              <a:rPr lang="zh-CN" altLang="en-US" sz="2742"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斩波器</a:t>
            </a:r>
          </a:p>
        </p:txBody>
      </p:sp>
      <p:sp>
        <p:nvSpPr>
          <p:cNvPr id="9" name="椭圆 8">
            <a:extLst>
              <a:ext uri="{FF2B5EF4-FFF2-40B4-BE49-F238E27FC236}">
                <a16:creationId xmlns:a16="http://schemas.microsoft.com/office/drawing/2014/main" id="{FDA898F4-8C6E-4A6B-B50F-428321626432}"/>
              </a:ext>
            </a:extLst>
          </p:cNvPr>
          <p:cNvSpPr>
            <a:spLocks noChangeAspect="1"/>
          </p:cNvSpPr>
          <p:nvPr>
            <p:custDataLst>
              <p:tags r:id="rId7"/>
            </p:custDataLst>
          </p:nvPr>
        </p:nvSpPr>
        <p:spPr>
          <a:xfrm>
            <a:off x="1657835" y="3006070"/>
            <a:ext cx="542449" cy="542449"/>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87">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zh-CN" altLang="en-US" sz="1687">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0" name="椭圆 9">
            <a:extLst>
              <a:ext uri="{FF2B5EF4-FFF2-40B4-BE49-F238E27FC236}">
                <a16:creationId xmlns:a16="http://schemas.microsoft.com/office/drawing/2014/main" id="{21A8B280-DB78-41C2-BE17-148E28D1F027}"/>
              </a:ext>
            </a:extLst>
          </p:cNvPr>
          <p:cNvSpPr>
            <a:spLocks noChangeAspect="1"/>
          </p:cNvSpPr>
          <p:nvPr>
            <p:custDataLst>
              <p:tags r:id="rId8"/>
            </p:custDataLst>
          </p:nvPr>
        </p:nvSpPr>
        <p:spPr>
          <a:xfrm>
            <a:off x="1657835" y="3910151"/>
            <a:ext cx="542449" cy="542449"/>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87">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zh-CN" altLang="en-US" sz="1687">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椭圆 10">
            <a:extLst>
              <a:ext uri="{FF2B5EF4-FFF2-40B4-BE49-F238E27FC236}">
                <a16:creationId xmlns:a16="http://schemas.microsoft.com/office/drawing/2014/main" id="{B8423ADC-FFAB-49E3-BF28-82543DF346BD}"/>
              </a:ext>
            </a:extLst>
          </p:cNvPr>
          <p:cNvSpPr>
            <a:spLocks noChangeAspect="1"/>
          </p:cNvSpPr>
          <p:nvPr>
            <p:custDataLst>
              <p:tags r:id="rId9"/>
            </p:custDataLst>
          </p:nvPr>
        </p:nvSpPr>
        <p:spPr>
          <a:xfrm>
            <a:off x="1657835" y="4814232"/>
            <a:ext cx="542449" cy="542449"/>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87">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lang="zh-CN" altLang="en-US" sz="1687">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椭圆 11">
            <a:extLst>
              <a:ext uri="{FF2B5EF4-FFF2-40B4-BE49-F238E27FC236}">
                <a16:creationId xmlns:a16="http://schemas.microsoft.com/office/drawing/2014/main" id="{029E45BD-2A9E-4248-AC1C-66841609E852}"/>
              </a:ext>
            </a:extLst>
          </p:cNvPr>
          <p:cNvSpPr>
            <a:spLocks noChangeAspect="1"/>
          </p:cNvSpPr>
          <p:nvPr>
            <p:custDataLst>
              <p:tags r:id="rId10"/>
            </p:custDataLst>
          </p:nvPr>
        </p:nvSpPr>
        <p:spPr>
          <a:xfrm>
            <a:off x="1657835" y="5718314"/>
            <a:ext cx="542449" cy="542449"/>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87">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D</a:t>
            </a:r>
            <a:endParaRPr lang="zh-CN" altLang="en-US" sz="1687">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矩形: 圆角 12">
            <a:extLst>
              <a:ext uri="{FF2B5EF4-FFF2-40B4-BE49-F238E27FC236}">
                <a16:creationId xmlns:a16="http://schemas.microsoft.com/office/drawing/2014/main" id="{88956B28-9EFC-4785-A0A0-95F7B259A07C}"/>
              </a:ext>
            </a:extLst>
          </p:cNvPr>
          <p:cNvSpPr/>
          <p:nvPr>
            <p:custDataLst>
              <p:tags r:id="rId11"/>
            </p:custDataLst>
          </p:nvPr>
        </p:nvSpPr>
        <p:spPr>
          <a:xfrm>
            <a:off x="9402798" y="6554590"/>
            <a:ext cx="1627346" cy="433959"/>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87">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grpSp>
        <p:nvGrpSpPr>
          <p:cNvPr id="18" name="组合 17">
            <a:extLst>
              <a:ext uri="{FF2B5EF4-FFF2-40B4-BE49-F238E27FC236}">
                <a16:creationId xmlns:a16="http://schemas.microsoft.com/office/drawing/2014/main" id="{E1470DDF-7724-4362-952B-3B12C77AE9FB}"/>
              </a:ext>
            </a:extLst>
          </p:cNvPr>
          <p:cNvGrpSpPr/>
          <p:nvPr>
            <p:custDataLst>
              <p:tags r:id="rId12"/>
            </p:custDataLst>
          </p:nvPr>
        </p:nvGrpSpPr>
        <p:grpSpPr>
          <a:xfrm>
            <a:off x="0" y="0"/>
            <a:ext cx="12858044" cy="669690"/>
            <a:chOff x="-335" y="0"/>
            <a:chExt cx="12192000" cy="635000"/>
          </a:xfrm>
        </p:grpSpPr>
        <p:sp>
          <p:nvSpPr>
            <p:cNvPr id="14" name="TitleBackground">
              <a:extLst>
                <a:ext uri="{FF2B5EF4-FFF2-40B4-BE49-F238E27FC236}">
                  <a16:creationId xmlns:a16="http://schemas.microsoft.com/office/drawing/2014/main" id="{953E5249-5B05-4AE2-B2C0-EC385606F83F}"/>
                </a:ext>
              </a:extLst>
            </p:cNvPr>
            <p:cNvSpPr/>
            <p:nvPr>
              <p:custDataLst>
                <p:tags r:id="rId14"/>
              </p:custDataLst>
            </p:nvPr>
          </p:nvSpPr>
          <p:spPr>
            <a:xfrm>
              <a:off x="-335" y="0"/>
              <a:ext cx="12192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ColorBlock">
              <a:extLst>
                <a:ext uri="{FF2B5EF4-FFF2-40B4-BE49-F238E27FC236}">
                  <a16:creationId xmlns:a16="http://schemas.microsoft.com/office/drawing/2014/main" id="{F6A02FAA-1752-4918-BFAA-32297970439E}"/>
                </a:ext>
              </a:extLst>
            </p:cNvPr>
            <p:cNvSpPr/>
            <p:nvPr>
              <p:custDataLst>
                <p:tags r:id="rId15"/>
              </p:custDataLst>
            </p:nvPr>
          </p:nvSpPr>
          <p:spPr>
            <a:xfrm>
              <a:off x="-335"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TypeText">
              <a:extLst>
                <a:ext uri="{FF2B5EF4-FFF2-40B4-BE49-F238E27FC236}">
                  <a16:creationId xmlns:a16="http://schemas.microsoft.com/office/drawing/2014/main" id="{FF87EA39-EC6A-4584-9D7F-F086332355C1}"/>
                </a:ext>
              </a:extLst>
            </p:cNvPr>
            <p:cNvSpPr txBox="1"/>
            <p:nvPr>
              <p:custDataLst>
                <p:tags r:id="rId16"/>
              </p:custDataLst>
            </p:nvPr>
          </p:nvSpPr>
          <p:spPr>
            <a:xfrm>
              <a:off x="240508" y="0"/>
              <a:ext cx="1905000" cy="635000"/>
            </a:xfrm>
            <a:prstGeom prst="rect">
              <a:avLst/>
            </a:prstGeom>
            <a:noFill/>
          </p:spPr>
          <p:txBody>
            <a:bodyPr vert="horz" wrap="none" rtlCol="0" anchor="ctr" anchorCtr="0">
              <a:noAutofit/>
            </a:bodyPr>
            <a:lstStyle/>
            <a:p>
              <a:r>
                <a:rPr lang="zh-CN" altLang="en-US" sz="2742">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p>
          </p:txBody>
        </p:sp>
        <p:sp>
          <p:nvSpPr>
            <p:cNvPr id="17" name="TipText">
              <a:extLst>
                <a:ext uri="{FF2B5EF4-FFF2-40B4-BE49-F238E27FC236}">
                  <a16:creationId xmlns:a16="http://schemas.microsoft.com/office/drawing/2014/main" id="{3185CC7D-04DB-4EC2-856C-6AF132393264}"/>
                </a:ext>
              </a:extLst>
            </p:cNvPr>
            <p:cNvSpPr txBox="1"/>
            <p:nvPr>
              <p:custDataLst>
                <p:tags r:id="rId17"/>
              </p:custDataLst>
            </p:nvPr>
          </p:nvSpPr>
          <p:spPr>
            <a:xfrm>
              <a:off x="1500718" y="103562"/>
              <a:ext cx="2286000" cy="508000"/>
            </a:xfrm>
            <a:prstGeom prst="rect">
              <a:avLst/>
            </a:prstGeom>
            <a:noFill/>
          </p:spPr>
          <p:txBody>
            <a:bodyPr vert="horz" wrap="none" rtlCol="0" anchor="ctr" anchorCtr="0">
              <a:noAutofit/>
            </a:bodyPr>
            <a:lstStyle/>
            <a:p>
              <a:r>
                <a:rPr lang="en-US" altLang="zh-CN" sz="2109">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109">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3" name="图片 2">
            <a:extLst>
              <a:ext uri="{FF2B5EF4-FFF2-40B4-BE49-F238E27FC236}">
                <a16:creationId xmlns:a16="http://schemas.microsoft.com/office/drawing/2014/main" id="{D332A403-16E8-4452-904B-C20EB04E823A}"/>
              </a:ext>
            </a:extLst>
          </p:cNvPr>
          <p:cNvPicPr>
            <a:picLocks/>
          </p:cNvPicPr>
          <p:nvPr>
            <p:custDataLst>
              <p:tags r:id="rId13"/>
            </p:custDataLst>
          </p:nvPr>
        </p:nvPicPr>
        <p:blipFill>
          <a:blip r:embed="rId19">
            <a:extLst>
              <a:ext uri="{28A0092B-C50C-407E-A947-70E740481C1C}">
                <a14:useLocalDpi xmlns:a14="http://schemas.microsoft.com/office/drawing/2010/main" val="0"/>
              </a:ext>
            </a:extLst>
          </a:blip>
          <a:stretch>
            <a:fillRect/>
          </a:stretch>
        </p:blipFill>
        <p:spPr>
          <a:xfrm>
            <a:off x="11309350" y="63500"/>
            <a:ext cx="1422400" cy="508000"/>
          </a:xfrm>
          <a:prstGeom prst="rect">
            <a:avLst/>
          </a:prstGeom>
        </p:spPr>
      </p:pic>
    </p:spTree>
    <p:custDataLst>
      <p:tags r:id="rId1"/>
    </p:custDataLst>
    <p:extLst>
      <p:ext uri="{BB962C8B-B14F-4D97-AF65-F5344CB8AC3E}">
        <p14:creationId xmlns:p14="http://schemas.microsoft.com/office/powerpoint/2010/main" val="2747397514"/>
      </p:ext>
    </p:extLst>
  </p:cSld>
  <p:clrMapOvr>
    <a:masterClrMapping/>
  </p:clrMapOvr>
  <mc:AlternateContent xmlns:mc="http://schemas.openxmlformats.org/markup-compatibility/2006" xmlns:p14="http://schemas.microsoft.com/office/powerpoint/2010/main">
    <mc:Choice Requires="p14">
      <p:transition spd="slow" p14:dur="1600" advClick="0">
        <p14:gallery dir="l"/>
      </p:transition>
    </mc:Choice>
    <mc:Fallback xmlns="">
      <p:transition spd="slow" advClick="0">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平行四边形 14"/>
          <p:cNvSpPr/>
          <p:nvPr/>
        </p:nvSpPr>
        <p:spPr>
          <a:xfrm flipH="1">
            <a:off x="250478" y="-2678"/>
            <a:ext cx="10643964" cy="618124"/>
          </a:xfrm>
          <a:prstGeom prst="parallelogram">
            <a:avLst>
              <a:gd name="adj" fmla="val 104225"/>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6" name="文本框 3"/>
          <p:cNvSpPr txBox="1"/>
          <p:nvPr/>
        </p:nvSpPr>
        <p:spPr>
          <a:xfrm>
            <a:off x="938957" y="52576"/>
            <a:ext cx="7961709" cy="486886"/>
          </a:xfrm>
          <a:prstGeom prst="rect">
            <a:avLst/>
          </a:prstGeom>
          <a:noFill/>
        </p:spPr>
        <p:txBody>
          <a:bodyPr wrap="square" lIns="96433" tIns="48216" rIns="96433" bIns="48216" rtlCol="0">
            <a:spAutoFit/>
          </a:bodyPr>
          <a:lstStyle/>
          <a:p>
            <a:r>
              <a:rPr lang="zh-CN" altLang="en-US" sz="2500" b="1" dirty="0">
                <a:solidFill>
                  <a:schemeClr val="bg1"/>
                </a:solidFill>
                <a:latin typeface="微软雅黑" panose="020B0503020204020204" pitchFamily="34" charset="-122"/>
                <a:ea typeface="微软雅黑" panose="020B0503020204020204" pitchFamily="34" charset="-122"/>
              </a:rPr>
              <a:t>第一节   概念</a:t>
            </a:r>
          </a:p>
        </p:txBody>
      </p:sp>
      <p:sp>
        <p:nvSpPr>
          <p:cNvPr id="17" name="直角三角形 16"/>
          <p:cNvSpPr/>
          <p:nvPr/>
        </p:nvSpPr>
        <p:spPr>
          <a:xfrm>
            <a:off x="-22771" y="1"/>
            <a:ext cx="633561" cy="644057"/>
          </a:xfrm>
          <a:prstGeom prst="rtTriangle">
            <a:avLst/>
          </a:prstGeom>
          <a:solidFill>
            <a:srgbClr val="513D4F"/>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20" name="Picture 3" descr="G:\409835d4e6170db16fe5ea1d69c71340.png"/>
          <p:cNvPicPr>
            <a:picLocks noChangeAspect="1" noChangeArrowheads="1"/>
          </p:cNvPicPr>
          <p:nvPr/>
        </p:nvPicPr>
        <p:blipFill>
          <a:blip r:embed="rId3" cstate="print">
            <a:duotone>
              <a:prstClr val="black"/>
              <a:srgbClr val="864284">
                <a:tint val="45000"/>
                <a:satMod val="400000"/>
              </a:srgbClr>
            </a:duotone>
            <a:extLst>
              <a:ext uri="{28A0092B-C50C-407E-A947-70E740481C1C}">
                <a14:useLocalDpi xmlns:a14="http://schemas.microsoft.com/office/drawing/2010/main" val="0"/>
              </a:ext>
            </a:extLst>
          </a:blip>
          <a:srcRect/>
          <a:stretch>
            <a:fillRect/>
          </a:stretch>
        </p:blipFill>
        <p:spPr bwMode="auto">
          <a:xfrm rot="2286903">
            <a:off x="10932535" y="-72093"/>
            <a:ext cx="901783" cy="916026"/>
          </a:xfrm>
          <a:prstGeom prst="rect">
            <a:avLst/>
          </a:prstGeom>
          <a:noFill/>
          <a:extLst>
            <a:ext uri="{909E8E84-426E-40DD-AFC4-6F175D3DCCD1}">
              <a14:hiddenFill xmlns:a14="http://schemas.microsoft.com/office/drawing/2010/main">
                <a:solidFill>
                  <a:srgbClr val="FFFFFF"/>
                </a:solidFill>
              </a14:hiddenFill>
            </a:ext>
          </a:extLst>
        </p:spPr>
      </p:pic>
      <p:sp>
        <p:nvSpPr>
          <p:cNvPr id="21" name="平行四边形 20"/>
          <p:cNvSpPr/>
          <p:nvPr/>
        </p:nvSpPr>
        <p:spPr>
          <a:xfrm flipH="1">
            <a:off x="94432" y="0"/>
            <a:ext cx="743396" cy="618124"/>
          </a:xfrm>
          <a:prstGeom prst="parallelogram">
            <a:avLst>
              <a:gd name="adj" fmla="val 99241"/>
            </a:avLst>
          </a:prstGeom>
          <a:solidFill>
            <a:srgbClr val="864284"/>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3" name="矩形 22"/>
          <p:cNvSpPr/>
          <p:nvPr/>
        </p:nvSpPr>
        <p:spPr>
          <a:xfrm>
            <a:off x="-10046" y="7075942"/>
            <a:ext cx="12869466" cy="174019"/>
          </a:xfrm>
          <a:prstGeom prst="rect">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6" name="TextBox 17">
            <a:extLst>
              <a:ext uri="{FF2B5EF4-FFF2-40B4-BE49-F238E27FC236}">
                <a16:creationId xmlns:a16="http://schemas.microsoft.com/office/drawing/2014/main" id="{18AC3B41-6BB1-45FA-9FA1-F88CAEEA9CA8}"/>
              </a:ext>
            </a:extLst>
          </p:cNvPr>
          <p:cNvSpPr txBox="1"/>
          <p:nvPr/>
        </p:nvSpPr>
        <p:spPr>
          <a:xfrm>
            <a:off x="1028775" y="1024582"/>
            <a:ext cx="10469102" cy="2521114"/>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square" lIns="96433" tIns="48216" rIns="96433" bIns="48216" rtlCol="0">
            <a:spAutoFit/>
          </a:bodyPr>
          <a:lstStyle/>
          <a:p>
            <a:pPr indent="531719">
              <a:lnSpc>
                <a:spcPct val="150000"/>
              </a:lnSpc>
            </a:pP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功率放大器是由开关器件、电感、电容以及保护电路和驱动电路组成。开关器件性能的优劣在很大程度上决定功率放大器的技术经济指标。</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目前常用的电力电子器件有：晶闸管</a:t>
            </a:r>
            <a:r>
              <a:rPr lang="en-US" altLang="zh-CN"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SCR</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、功率晶体管</a:t>
            </a:r>
            <a:r>
              <a:rPr lang="en-US" altLang="zh-CN"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GTR</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、功率场效应晶体管</a:t>
            </a:r>
            <a:r>
              <a:rPr lang="en-US" altLang="zh-CN"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MOSFET</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、绝缘栅双极晶体管</a:t>
            </a:r>
            <a:r>
              <a:rPr lang="en-US" altLang="zh-CN"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IGBT</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MOS</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栅控晶闸管</a:t>
            </a:r>
            <a:r>
              <a:rPr lang="en-US" altLang="zh-CN"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MCT</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以及智能功率集成电路。</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下面就</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SCR</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GTR</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和</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IGBT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等器件及线路做简单介绍。</a:t>
            </a:r>
            <a:endParaRPr lang="en-US" altLang="zh-CN" sz="2100" dirty="0">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3" name="图片 2">
            <a:extLst>
              <a:ext uri="{FF2B5EF4-FFF2-40B4-BE49-F238E27FC236}">
                <a16:creationId xmlns:a16="http://schemas.microsoft.com/office/drawing/2014/main" id="{8C27461C-D44A-404E-BCA4-5E4B2328741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44799" y="3726380"/>
            <a:ext cx="4392488" cy="2940426"/>
          </a:xfrm>
          <a:prstGeom prst="rect">
            <a:avLst/>
          </a:prstGeom>
          <a:ln>
            <a:noFill/>
          </a:ln>
          <a:effectLst>
            <a:outerShdw blurRad="292100" dist="139700" dir="2700000" algn="tl" rotWithShape="0">
              <a:srgbClr val="333333">
                <a:alpha val="65000"/>
              </a:srgbClr>
            </a:outerShdw>
          </a:effectLst>
        </p:spPr>
      </p:pic>
      <p:pic>
        <p:nvPicPr>
          <p:cNvPr id="5" name="图片 4">
            <a:extLst>
              <a:ext uri="{FF2B5EF4-FFF2-40B4-BE49-F238E27FC236}">
                <a16:creationId xmlns:a16="http://schemas.microsoft.com/office/drawing/2014/main" id="{A2C262CB-E728-494B-B884-CBE696928BF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03752" y="3893342"/>
            <a:ext cx="4965842" cy="269748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021848120"/>
      </p:ext>
    </p:extLst>
  </p:cSld>
  <p:clrMapOvr>
    <a:masterClrMapping/>
  </p:clrMapOvr>
  <mc:AlternateContent xmlns:mc="http://schemas.openxmlformats.org/markup-compatibility/2006" xmlns:p14="http://schemas.microsoft.com/office/powerpoint/2010/main">
    <mc:Choice Requires="p14">
      <p:transition spd="slow" p14:dur="1600" advClick="0">
        <p14:gallery dir="l"/>
      </p:transition>
    </mc:Choice>
    <mc:Fallback xmlns="">
      <p:transition spd="slow" advClick="0">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矩形 6"/>
          <p:cNvSpPr>
            <a:spLocks noChangeArrowheads="1"/>
          </p:cNvSpPr>
          <p:nvPr/>
        </p:nvSpPr>
        <p:spPr bwMode="auto">
          <a:xfrm>
            <a:off x="6529810" y="1895554"/>
            <a:ext cx="6327354" cy="3818174"/>
          </a:xfrm>
          <a:prstGeom prst="rect">
            <a:avLst/>
          </a:prstGeom>
          <a:solidFill>
            <a:srgbClr val="733972"/>
          </a:solidFill>
          <a:ln>
            <a:noFill/>
          </a:ln>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530">
              <a:solidFill>
                <a:srgbClr val="FFFFFF"/>
              </a:solidFill>
            </a:endParaRPr>
          </a:p>
        </p:txBody>
      </p:sp>
      <p:sp>
        <p:nvSpPr>
          <p:cNvPr id="5123" name="矩形 1"/>
          <p:cNvSpPr>
            <a:spLocks noChangeArrowheads="1"/>
          </p:cNvSpPr>
          <p:nvPr/>
        </p:nvSpPr>
        <p:spPr bwMode="auto">
          <a:xfrm>
            <a:off x="1589" y="696"/>
            <a:ext cx="803474" cy="7231261"/>
          </a:xfrm>
          <a:prstGeom prst="rect">
            <a:avLst/>
          </a:prstGeom>
          <a:solidFill>
            <a:srgbClr val="733972"/>
          </a:solidFill>
          <a:ln>
            <a:noFill/>
          </a:ln>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530">
              <a:solidFill>
                <a:srgbClr val="FFFFFF"/>
              </a:solidFill>
            </a:endParaRPr>
          </a:p>
        </p:txBody>
      </p:sp>
      <p:sp>
        <p:nvSpPr>
          <p:cNvPr id="12" name="矩形 1"/>
          <p:cNvSpPr>
            <a:spLocks noChangeArrowheads="1"/>
          </p:cNvSpPr>
          <p:nvPr/>
        </p:nvSpPr>
        <p:spPr bwMode="auto">
          <a:xfrm>
            <a:off x="741445" y="-56696"/>
            <a:ext cx="5812028" cy="7288652"/>
          </a:xfrm>
          <a:prstGeom prst="rect">
            <a:avLst/>
          </a:prstGeom>
          <a:blipFill dpi="0" rotWithShape="1">
            <a:blip r:embed="rId3" cstate="print">
              <a:extLst>
                <a:ext uri="{28A0092B-C50C-407E-A947-70E740481C1C}">
                  <a14:useLocalDpi xmlns:a14="http://schemas.microsoft.com/office/drawing/2010/main" val="0"/>
                </a:ext>
              </a:extLst>
            </a:blip>
            <a:srcRect/>
            <a:stretch>
              <a:fillRect/>
            </a:stretch>
          </a:blipFill>
          <a:ln>
            <a:noFill/>
          </a:ln>
          <a:effectLst>
            <a:outerShdw blurRad="63500" sx="102000" sy="102000" algn="ctr" rotWithShape="0">
              <a:prstClr val="black">
                <a:alpha val="40000"/>
              </a:prstClr>
            </a:outerShdw>
          </a:effec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530">
              <a:solidFill>
                <a:srgbClr val="FFFFFF"/>
              </a:solidFill>
            </a:endParaRPr>
          </a:p>
        </p:txBody>
      </p:sp>
      <p:sp>
        <p:nvSpPr>
          <p:cNvPr id="13" name="TextBox 32"/>
          <p:cNvSpPr txBox="1"/>
          <p:nvPr/>
        </p:nvSpPr>
        <p:spPr>
          <a:xfrm>
            <a:off x="7509353" y="3114388"/>
            <a:ext cx="5328734" cy="784830"/>
          </a:xfrm>
          <a:prstGeom prst="rect">
            <a:avLst/>
          </a:prstGeom>
          <a:noFill/>
        </p:spPr>
        <p:txBody>
          <a:bodyPr wrap="square" rtlCol="0">
            <a:spAutoFit/>
          </a:bodyPr>
          <a:lstStyle/>
          <a:p>
            <a:pPr algn="ctr"/>
            <a:r>
              <a:rPr lang="zh-CN" altLang="en-US" sz="4500" b="1" dirty="0">
                <a:solidFill>
                  <a:schemeClr val="bg1"/>
                </a:solidFill>
                <a:latin typeface="Impact" panose="020B0806030902050204" pitchFamily="34" charset="0"/>
                <a:ea typeface="微软雅黑" panose="020B0503020204020204" pitchFamily="34" charset="-122"/>
              </a:rPr>
              <a:t>步进电动机控制系统</a:t>
            </a:r>
          </a:p>
        </p:txBody>
      </p:sp>
      <p:sp>
        <p:nvSpPr>
          <p:cNvPr id="14" name="TextBox 32"/>
          <p:cNvSpPr txBox="1"/>
          <p:nvPr/>
        </p:nvSpPr>
        <p:spPr>
          <a:xfrm>
            <a:off x="6563590" y="2998971"/>
            <a:ext cx="1927928" cy="1015663"/>
          </a:xfrm>
          <a:prstGeom prst="rect">
            <a:avLst/>
          </a:prstGeom>
          <a:noFill/>
        </p:spPr>
        <p:txBody>
          <a:bodyPr wrap="square" rtlCol="0">
            <a:spAutoFit/>
          </a:bodyPr>
          <a:lstStyle/>
          <a:p>
            <a:r>
              <a:rPr lang="en-US" altLang="zh-CN" sz="6000" dirty="0">
                <a:solidFill>
                  <a:schemeClr val="bg1"/>
                </a:solidFill>
                <a:latin typeface="Impact" panose="020B0806030902050204" pitchFamily="34" charset="0"/>
                <a:ea typeface="微软雅黑" panose="020B0503020204020204" pitchFamily="34" charset="-122"/>
              </a:rPr>
              <a:t>04</a:t>
            </a:r>
            <a:endParaRPr lang="zh-CN" altLang="en-US" sz="6000" dirty="0">
              <a:solidFill>
                <a:schemeClr val="bg1"/>
              </a:solidFill>
              <a:latin typeface="Impact" panose="020B0806030902050204" pitchFamily="34" charset="0"/>
              <a:ea typeface="微软雅黑" panose="020B0503020204020204" pitchFamily="34" charset="-122"/>
              <a:cs typeface="Arial" panose="020B0604020202020204" pitchFamily="34" charset="0"/>
            </a:endParaRPr>
          </a:p>
        </p:txBody>
      </p:sp>
    </p:spTree>
    <p:extLst>
      <p:ext uri="{BB962C8B-B14F-4D97-AF65-F5344CB8AC3E}">
        <p14:creationId xmlns:p14="http://schemas.microsoft.com/office/powerpoint/2010/main" val="3210606368"/>
      </p:ext>
    </p:extLst>
  </p:cSld>
  <p:clrMapOvr>
    <a:masterClrMapping/>
  </p:clrMapOvr>
  <mc:AlternateContent xmlns:mc="http://schemas.openxmlformats.org/markup-compatibility/2006" xmlns:p14="http://schemas.microsoft.com/office/powerpoint/2010/main">
    <mc:Choice Requires="p14">
      <p:transition spd="slow" p14:dur="1600" advClick="0">
        <p14:gallery dir="l"/>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5123"/>
                                        </p:tgtEl>
                                        <p:attrNameLst>
                                          <p:attrName>style.visibility</p:attrName>
                                        </p:attrNameLst>
                                      </p:cBhvr>
                                      <p:to>
                                        <p:strVal val="visible"/>
                                      </p:to>
                                    </p:set>
                                    <p:animEffect transition="in" filter="wipe(down)">
                                      <p:cBhvr>
                                        <p:cTn id="7" dur="500"/>
                                        <p:tgtEl>
                                          <p:spTgt spid="5123"/>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wipe(down)">
                                      <p:cBhvr>
                                        <p:cTn id="11" dur="500"/>
                                        <p:tgtEl>
                                          <p:spTgt spid="12"/>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5122"/>
                                        </p:tgtEl>
                                        <p:attrNameLst>
                                          <p:attrName>style.visibility</p:attrName>
                                        </p:attrNameLst>
                                      </p:cBhvr>
                                      <p:to>
                                        <p:strVal val="visible"/>
                                      </p:to>
                                    </p:set>
                                    <p:animEffect transition="in" filter="wipe(left)">
                                      <p:cBhvr>
                                        <p:cTn id="15" dur="500"/>
                                        <p:tgtEl>
                                          <p:spTgt spid="5122"/>
                                        </p:tgtEl>
                                      </p:cBhvr>
                                    </p:animEffect>
                                  </p:childTnLst>
                                </p:cTn>
                              </p:par>
                            </p:childTnLst>
                          </p:cTn>
                        </p:par>
                        <p:par>
                          <p:cTn id="16" fill="hold">
                            <p:stCondLst>
                              <p:cond delay="1500"/>
                            </p:stCondLst>
                            <p:childTnLst>
                              <p:par>
                                <p:cTn id="17" presetID="2" presetClass="entr" presetSubtype="1" fill="hold" grpId="0" nodeType="after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250" fill="hold"/>
                                        <p:tgtEl>
                                          <p:spTgt spid="14"/>
                                        </p:tgtEl>
                                        <p:attrNameLst>
                                          <p:attrName>ppt_x</p:attrName>
                                        </p:attrNameLst>
                                      </p:cBhvr>
                                      <p:tavLst>
                                        <p:tav tm="0">
                                          <p:val>
                                            <p:strVal val="#ppt_x"/>
                                          </p:val>
                                        </p:tav>
                                        <p:tav tm="100000">
                                          <p:val>
                                            <p:strVal val="#ppt_x"/>
                                          </p:val>
                                        </p:tav>
                                      </p:tavLst>
                                    </p:anim>
                                    <p:anim calcmode="lin" valueType="num">
                                      <p:cBhvr additive="base">
                                        <p:cTn id="20" dur="250" fill="hold"/>
                                        <p:tgtEl>
                                          <p:spTgt spid="14"/>
                                        </p:tgtEl>
                                        <p:attrNameLst>
                                          <p:attrName>ppt_y</p:attrName>
                                        </p:attrNameLst>
                                      </p:cBhvr>
                                      <p:tavLst>
                                        <p:tav tm="0">
                                          <p:val>
                                            <p:strVal val="0-#ppt_h/2"/>
                                          </p:val>
                                        </p:tav>
                                        <p:tav tm="100000">
                                          <p:val>
                                            <p:strVal val="#ppt_y"/>
                                          </p:val>
                                        </p:tav>
                                      </p:tavLst>
                                    </p:anim>
                                  </p:childTnLst>
                                </p:cTn>
                              </p:par>
                            </p:childTnLst>
                          </p:cTn>
                        </p:par>
                        <p:par>
                          <p:cTn id="21" fill="hold">
                            <p:stCondLst>
                              <p:cond delay="2000"/>
                            </p:stCondLst>
                            <p:childTnLst>
                              <p:par>
                                <p:cTn id="22" presetID="26" presetClass="emph" presetSubtype="0" fill="hold" grpId="1" nodeType="afterEffect">
                                  <p:stCondLst>
                                    <p:cond delay="0"/>
                                  </p:stCondLst>
                                  <p:childTnLst>
                                    <p:animEffect transition="out" filter="fade">
                                      <p:cBhvr>
                                        <p:cTn id="23" dur="500" tmFilter="0, 0; .2, .5; .8, .5; 1, 0"/>
                                        <p:tgtEl>
                                          <p:spTgt spid="14"/>
                                        </p:tgtEl>
                                      </p:cBhvr>
                                    </p:animEffect>
                                    <p:animScale>
                                      <p:cBhvr>
                                        <p:cTn id="24" dur="250" autoRev="1" fill="hold"/>
                                        <p:tgtEl>
                                          <p:spTgt spid="14"/>
                                        </p:tgtEl>
                                      </p:cBhvr>
                                      <p:by x="105000" y="105000"/>
                                    </p:animScale>
                                  </p:childTnLst>
                                </p:cTn>
                              </p:par>
                            </p:childTnLst>
                          </p:cTn>
                        </p:par>
                        <p:par>
                          <p:cTn id="25" fill="hold">
                            <p:stCondLst>
                              <p:cond delay="2500"/>
                            </p:stCondLst>
                            <p:childTnLst>
                              <p:par>
                                <p:cTn id="26" presetID="2" presetClass="entr" presetSubtype="1" fill="hold" grpId="0" nodeType="afterEffect">
                                  <p:stCondLst>
                                    <p:cond delay="0"/>
                                  </p:stCondLst>
                                  <p:childTnLst>
                                    <p:set>
                                      <p:cBhvr>
                                        <p:cTn id="27" dur="1" fill="hold">
                                          <p:stCondLst>
                                            <p:cond delay="0"/>
                                          </p:stCondLst>
                                        </p:cTn>
                                        <p:tgtEl>
                                          <p:spTgt spid="13"/>
                                        </p:tgtEl>
                                        <p:attrNameLst>
                                          <p:attrName>style.visibility</p:attrName>
                                        </p:attrNameLst>
                                      </p:cBhvr>
                                      <p:to>
                                        <p:strVal val="visible"/>
                                      </p:to>
                                    </p:set>
                                    <p:anim calcmode="lin" valueType="num">
                                      <p:cBhvr additive="base">
                                        <p:cTn id="28" dur="250" fill="hold"/>
                                        <p:tgtEl>
                                          <p:spTgt spid="13"/>
                                        </p:tgtEl>
                                        <p:attrNameLst>
                                          <p:attrName>ppt_x</p:attrName>
                                        </p:attrNameLst>
                                      </p:cBhvr>
                                      <p:tavLst>
                                        <p:tav tm="0">
                                          <p:val>
                                            <p:strVal val="#ppt_x"/>
                                          </p:val>
                                        </p:tav>
                                        <p:tav tm="100000">
                                          <p:val>
                                            <p:strVal val="#ppt_x"/>
                                          </p:val>
                                        </p:tav>
                                      </p:tavLst>
                                    </p:anim>
                                    <p:anim calcmode="lin" valueType="num">
                                      <p:cBhvr additive="base">
                                        <p:cTn id="29" dur="250" fill="hold"/>
                                        <p:tgtEl>
                                          <p:spTgt spid="1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2" grpId="0" bldLvl="0" animBg="1"/>
      <p:bldP spid="5123" grpId="0" bldLvl="0" animBg="1"/>
      <p:bldP spid="12" grpId="0" animBg="1"/>
      <p:bldP spid="13" grpId="0"/>
      <p:bldP spid="14" grpId="0"/>
      <p:bldP spid="14" grpId="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5">
            <a:extLst>
              <a:ext uri="{FF2B5EF4-FFF2-40B4-BE49-F238E27FC236}">
                <a16:creationId xmlns:a16="http://schemas.microsoft.com/office/drawing/2014/main" id="{19DD1320-C88A-2469-24BB-4F66D89C44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12951" y="87932"/>
            <a:ext cx="7484417" cy="714471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a14:hiddenLine>
            </a:ext>
          </a:extLst>
        </p:spPr>
      </p:pic>
    </p:spTree>
    <p:extLst>
      <p:ext uri="{BB962C8B-B14F-4D97-AF65-F5344CB8AC3E}">
        <p14:creationId xmlns:p14="http://schemas.microsoft.com/office/powerpoint/2010/main" val="458849047"/>
      </p:ext>
    </p:extLst>
  </p:cSld>
  <p:clrMapOvr>
    <a:masterClrMapping/>
  </p:clrMapOvr>
  <mc:AlternateContent xmlns:mc="http://schemas.openxmlformats.org/markup-compatibility/2006" xmlns:p14="http://schemas.microsoft.com/office/powerpoint/2010/main">
    <mc:Choice Requires="p14">
      <p:transition spd="slow" p14:dur="1600" advClick="0">
        <p14:gallery dir="l"/>
      </p:transition>
    </mc:Choice>
    <mc:Fallback xmlns="">
      <p:transition spd="slow" advClick="0">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1274364" y="2032149"/>
            <a:ext cx="10109062" cy="3005862"/>
          </a:xfrm>
          <a:prstGeom prst="rect">
            <a:avLst/>
          </a:prstGeom>
          <a:noFill/>
        </p:spPr>
        <p:style>
          <a:lnRef idx="2">
            <a:schemeClr val="dk1"/>
          </a:lnRef>
          <a:fillRef idx="1">
            <a:schemeClr val="lt1"/>
          </a:fillRef>
          <a:effectRef idx="0">
            <a:schemeClr val="dk1"/>
          </a:effectRef>
          <a:fontRef idx="minor">
            <a:schemeClr val="dk1"/>
          </a:fontRef>
        </p:style>
        <p:txBody>
          <a:bodyPr wrap="square" lIns="96433" tIns="48216" rIns="96433" bIns="48216" rtlCol="0">
            <a:spAutoFit/>
          </a:bodyPr>
          <a:lstStyle/>
          <a:p>
            <a:pPr indent="531719">
              <a:lnSpc>
                <a:spcPct val="150000"/>
              </a:lnSpc>
            </a:pPr>
            <a:r>
              <a:rPr lang="zh-CN" altLang="en-US" sz="21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步进电动机控制系统</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有</a:t>
            </a:r>
            <a:r>
              <a:rPr lang="zh-CN" altLang="en-US"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开环</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和</a:t>
            </a:r>
            <a:r>
              <a:rPr lang="zh-CN" altLang="en-US"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闭环</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两种控制方式。</a:t>
            </a:r>
            <a:endParaRPr lang="en-US" altLang="zh-CN" sz="2100" dirty="0">
              <a:latin typeface="Times New Roman" panose="02020603050405020304" pitchFamily="18" charset="0"/>
              <a:ea typeface="微软雅黑" panose="020B0503020204020204" pitchFamily="34" charset="-122"/>
              <a:cs typeface="Times New Roman" panose="02020603050405020304" pitchFamily="18" charset="0"/>
            </a:endParaRPr>
          </a:p>
          <a:p>
            <a:pPr indent="531719">
              <a:lnSpc>
                <a:spcPct val="150000"/>
              </a:lnSpc>
            </a:pP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由于开环控制系统不使用</a:t>
            </a:r>
            <a:r>
              <a:rPr lang="zh-CN" altLang="en-US" sz="21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位置</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速度</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检测及反馈，没有闭环系统的稳定性问题，因此，具有结构简单、使用</a:t>
            </a:r>
            <a:r>
              <a:rPr lang="zh-CN" altLang="en-US"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维护方便</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可靠性高</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制造成本低</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等</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优点。</a:t>
            </a:r>
            <a:endParaRPr lang="en-US" altLang="zh-CN" sz="2100" dirty="0">
              <a:latin typeface="Times New Roman" panose="02020603050405020304" pitchFamily="18" charset="0"/>
              <a:ea typeface="微软雅黑" panose="020B0503020204020204" pitchFamily="34" charset="-122"/>
              <a:cs typeface="Times New Roman" panose="02020603050405020304" pitchFamily="18" charset="0"/>
            </a:endParaRPr>
          </a:p>
          <a:p>
            <a:pPr indent="531719">
              <a:lnSpc>
                <a:spcPct val="150000"/>
              </a:lnSpc>
            </a:pP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另外，步进电动机是受控于脉冲量，它比由直流电动机或交流电动机组成的开环控制系统精度高，适用于精度要求不太高的机电一体化伺服传动系统。目前，</a:t>
            </a:r>
            <a:r>
              <a:rPr lang="zh-CN" altLang="en-US" sz="21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一般数控机械和普通机床的微机改造中大多数均采用</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开环步进电动机控制系统</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a:t>
            </a:r>
          </a:p>
        </p:txBody>
      </p:sp>
      <p:sp>
        <p:nvSpPr>
          <p:cNvPr id="15" name="平行四边形 14"/>
          <p:cNvSpPr/>
          <p:nvPr/>
        </p:nvSpPr>
        <p:spPr>
          <a:xfrm flipH="1">
            <a:off x="250478" y="-2678"/>
            <a:ext cx="10643964" cy="618124"/>
          </a:xfrm>
          <a:prstGeom prst="parallelogram">
            <a:avLst>
              <a:gd name="adj" fmla="val 104225"/>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6" name="文本框 3"/>
          <p:cNvSpPr txBox="1"/>
          <p:nvPr/>
        </p:nvSpPr>
        <p:spPr>
          <a:xfrm>
            <a:off x="938957" y="52576"/>
            <a:ext cx="7961709" cy="482094"/>
          </a:xfrm>
          <a:prstGeom prst="rect">
            <a:avLst/>
          </a:prstGeom>
          <a:noFill/>
        </p:spPr>
        <p:txBody>
          <a:bodyPr wrap="square" lIns="96433" tIns="48216" rIns="96433" bIns="48216" rtlCol="0">
            <a:spAutoFit/>
          </a:bodyPr>
          <a:lstStyle/>
          <a:p>
            <a:r>
              <a:rPr lang="zh-CN" altLang="en-US" sz="2500" b="1" dirty="0">
                <a:solidFill>
                  <a:schemeClr val="bg1"/>
                </a:solidFill>
                <a:latin typeface="微软雅黑" panose="020B0503020204020204" pitchFamily="34" charset="-122"/>
                <a:ea typeface="微软雅黑" panose="020B0503020204020204" pitchFamily="34" charset="-122"/>
              </a:rPr>
              <a:t>第四节    步进电动机控制系统</a:t>
            </a:r>
          </a:p>
        </p:txBody>
      </p:sp>
      <p:sp>
        <p:nvSpPr>
          <p:cNvPr id="17" name="直角三角形 16"/>
          <p:cNvSpPr/>
          <p:nvPr/>
        </p:nvSpPr>
        <p:spPr>
          <a:xfrm>
            <a:off x="-22771" y="1"/>
            <a:ext cx="633561" cy="644057"/>
          </a:xfrm>
          <a:prstGeom prst="rtTriangle">
            <a:avLst/>
          </a:prstGeom>
          <a:solidFill>
            <a:srgbClr val="513D4F"/>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20" name="Picture 3" descr="G:\409835d4e6170db16fe5ea1d69c71340.png"/>
          <p:cNvPicPr>
            <a:picLocks noChangeAspect="1" noChangeArrowheads="1"/>
          </p:cNvPicPr>
          <p:nvPr/>
        </p:nvPicPr>
        <p:blipFill>
          <a:blip r:embed="rId3" cstate="print">
            <a:duotone>
              <a:prstClr val="black"/>
              <a:srgbClr val="864284">
                <a:tint val="45000"/>
                <a:satMod val="400000"/>
              </a:srgbClr>
            </a:duotone>
            <a:extLst>
              <a:ext uri="{28A0092B-C50C-407E-A947-70E740481C1C}">
                <a14:useLocalDpi xmlns:a14="http://schemas.microsoft.com/office/drawing/2010/main" val="0"/>
              </a:ext>
            </a:extLst>
          </a:blip>
          <a:srcRect/>
          <a:stretch>
            <a:fillRect/>
          </a:stretch>
        </p:blipFill>
        <p:spPr bwMode="auto">
          <a:xfrm rot="2286903">
            <a:off x="10932535" y="-72093"/>
            <a:ext cx="901783" cy="916026"/>
          </a:xfrm>
          <a:prstGeom prst="rect">
            <a:avLst/>
          </a:prstGeom>
          <a:noFill/>
          <a:extLst>
            <a:ext uri="{909E8E84-426E-40DD-AFC4-6F175D3DCCD1}">
              <a14:hiddenFill xmlns:a14="http://schemas.microsoft.com/office/drawing/2010/main">
                <a:solidFill>
                  <a:srgbClr val="FFFFFF"/>
                </a:solidFill>
              </a14:hiddenFill>
            </a:ext>
          </a:extLst>
        </p:spPr>
      </p:pic>
      <p:sp>
        <p:nvSpPr>
          <p:cNvPr id="21" name="平行四边形 20"/>
          <p:cNvSpPr/>
          <p:nvPr/>
        </p:nvSpPr>
        <p:spPr>
          <a:xfrm flipH="1">
            <a:off x="94432" y="0"/>
            <a:ext cx="743396" cy="618124"/>
          </a:xfrm>
          <a:prstGeom prst="parallelogram">
            <a:avLst>
              <a:gd name="adj" fmla="val 99241"/>
            </a:avLst>
          </a:prstGeom>
          <a:solidFill>
            <a:srgbClr val="864284"/>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3" name="矩形 22"/>
          <p:cNvSpPr/>
          <p:nvPr/>
        </p:nvSpPr>
        <p:spPr>
          <a:xfrm>
            <a:off x="-10046" y="7075942"/>
            <a:ext cx="12869466" cy="174019"/>
          </a:xfrm>
          <a:prstGeom prst="rect">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Tree>
    <p:extLst>
      <p:ext uri="{BB962C8B-B14F-4D97-AF65-F5344CB8AC3E}">
        <p14:creationId xmlns:p14="http://schemas.microsoft.com/office/powerpoint/2010/main" val="3742205367"/>
      </p:ext>
    </p:extLst>
  </p:cSld>
  <p:clrMapOvr>
    <a:masterClrMapping/>
  </p:clrMapOvr>
  <mc:AlternateContent xmlns:mc="http://schemas.openxmlformats.org/markup-compatibility/2006" xmlns:p14="http://schemas.microsoft.com/office/powerpoint/2010/main">
    <mc:Choice Requires="p14">
      <p:transition spd="slow" p14:dur="1600" advClick="0">
        <p14:gallery dir="l"/>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barn(inVertical)">
                                      <p:cBhvr>
                                        <p:cTn id="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p:cNvSpPr>
            <a:spLocks noGrp="1"/>
          </p:cNvSpPr>
          <p:nvPr>
            <p:ph type="title"/>
          </p:nvPr>
        </p:nvSpPr>
        <p:spPr>
          <a:xfrm>
            <a:off x="3549055" y="303957"/>
            <a:ext cx="8679180" cy="1205442"/>
          </a:xfrm>
        </p:spPr>
        <p:txBody>
          <a:bodyPr vert="horz" wrap="square" lIns="96435" tIns="48218" rIns="96435" bIns="48218" numCol="1" rtlCol="0" anchor="t" anchorCtr="0" compatLnSpc="1">
            <a:prstTxWarp prst="textNoShape">
              <a:avLst/>
            </a:prstTxWarp>
            <a:normAutofit/>
          </a:bodyPr>
          <a:lstStyle/>
          <a:p>
            <a:pPr algn="l">
              <a:defRPr/>
            </a:pPr>
            <a:r>
              <a:rPr lang="zh-CN" altLang="en-US" sz="3375" dirty="0">
                <a:solidFill>
                  <a:srgbClr val="C00000"/>
                </a:solidFill>
                <a:latin typeface="黑体" charset="0"/>
                <a:ea typeface="黑体" charset="0"/>
                <a:cs typeface="黑体" charset="0"/>
              </a:rPr>
              <a:t>步进电机的工作原理</a:t>
            </a:r>
          </a:p>
        </p:txBody>
      </p:sp>
      <p:sp>
        <p:nvSpPr>
          <p:cNvPr id="29699" name="矩形 4"/>
          <p:cNvSpPr>
            <a:spLocks noChangeArrowheads="1"/>
          </p:cNvSpPr>
          <p:nvPr/>
        </p:nvSpPr>
        <p:spPr bwMode="auto">
          <a:xfrm>
            <a:off x="884759" y="1024037"/>
            <a:ext cx="9116153" cy="20570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pPr>
              <a:lnSpc>
                <a:spcPct val="150000"/>
              </a:lnSpc>
            </a:pPr>
            <a:r>
              <a:rPr lang="en-US" altLang="zh-CN" sz="2953" b="1" dirty="0">
                <a:solidFill>
                  <a:srgbClr val="FFC000"/>
                </a:solidFill>
                <a:latin typeface="Microsoft YaHei" panose="020B0503020204020204" pitchFamily="34" charset="-122"/>
                <a:ea typeface="Microsoft YaHei" panose="020B0503020204020204" pitchFamily="34" charset="-122"/>
              </a:rPr>
              <a:t>1</a:t>
            </a:r>
            <a:r>
              <a:rPr lang="zh-CN" altLang="en-US" sz="2953" b="1" dirty="0">
                <a:solidFill>
                  <a:srgbClr val="FFC000"/>
                </a:solidFill>
                <a:latin typeface="Microsoft YaHei" panose="020B0503020204020204" pitchFamily="34" charset="-122"/>
                <a:ea typeface="Microsoft YaHei" panose="020B0503020204020204" pitchFamily="34" charset="-122"/>
              </a:rPr>
              <a:t>、工作方式</a:t>
            </a:r>
            <a:endParaRPr lang="en-US" altLang="zh-CN" sz="2953" b="1" dirty="0">
              <a:solidFill>
                <a:srgbClr val="FFC000"/>
              </a:solidFill>
              <a:latin typeface="Microsoft YaHei" panose="020B0503020204020204" pitchFamily="34" charset="-122"/>
              <a:ea typeface="Microsoft YaHei" panose="020B0503020204020204" pitchFamily="34" charset="-122"/>
            </a:endParaRPr>
          </a:p>
          <a:p>
            <a:pPr>
              <a:lnSpc>
                <a:spcPct val="150000"/>
              </a:lnSpc>
            </a:pPr>
            <a:r>
              <a:rPr lang="zh-CN" altLang="en-US" sz="2953" dirty="0">
                <a:latin typeface="Microsoft YaHei" panose="020B0503020204020204" pitchFamily="34" charset="-122"/>
                <a:ea typeface="Microsoft YaHei" panose="020B0503020204020204" pitchFamily="34" charset="-122"/>
              </a:rPr>
              <a:t>步进电机的工作方式可分为：三相单三拍、三相单双六拍、三相双三拍等。</a:t>
            </a:r>
          </a:p>
        </p:txBody>
      </p:sp>
      <p:sp>
        <p:nvSpPr>
          <p:cNvPr id="12" name="Text Box 1029"/>
          <p:cNvSpPr txBox="1">
            <a:spLocks noChangeArrowheads="1"/>
          </p:cNvSpPr>
          <p:nvPr/>
        </p:nvSpPr>
        <p:spPr bwMode="auto">
          <a:xfrm>
            <a:off x="1110779" y="3256116"/>
            <a:ext cx="4520406" cy="239180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9050">
                <a:solidFill>
                  <a:srgbClr val="000000"/>
                </a:solidFill>
                <a:miter lim="800000"/>
                <a:headEnd/>
                <a:tailEnd/>
              </a14:hiddenLine>
            </a:ext>
          </a:extLst>
        </p:spPr>
        <p:txBody>
          <a:bodyPr>
            <a:spAutoFit/>
          </a:bodyPr>
          <a:lstStyle>
            <a:lvl1pPr>
              <a:defRPr kumimoji="1" sz="2400">
                <a:solidFill>
                  <a:schemeClr val="tx1"/>
                </a:solidFill>
                <a:latin typeface="Garamond" charset="0"/>
                <a:ea typeface="宋体" charset="0"/>
                <a:cs typeface="宋体" charset="0"/>
              </a:defRPr>
            </a:lvl1pPr>
            <a:lvl2pPr marL="742950" indent="-285750">
              <a:defRPr kumimoji="1" sz="2400">
                <a:solidFill>
                  <a:schemeClr val="tx1"/>
                </a:solidFill>
                <a:latin typeface="Garamond" charset="0"/>
                <a:ea typeface="宋体" charset="0"/>
              </a:defRPr>
            </a:lvl2pPr>
            <a:lvl3pPr marL="1143000" indent="-228600">
              <a:defRPr kumimoji="1" sz="2400">
                <a:solidFill>
                  <a:schemeClr val="tx1"/>
                </a:solidFill>
                <a:latin typeface="Garamond" charset="0"/>
                <a:ea typeface="宋体" charset="0"/>
              </a:defRPr>
            </a:lvl3pPr>
            <a:lvl4pPr marL="1600200" indent="-228600">
              <a:defRPr kumimoji="1" sz="2400">
                <a:solidFill>
                  <a:schemeClr val="tx1"/>
                </a:solidFill>
                <a:latin typeface="Garamond" charset="0"/>
                <a:ea typeface="宋体" charset="0"/>
              </a:defRPr>
            </a:lvl4pPr>
            <a:lvl5pPr marL="2057400" indent="-228600">
              <a:defRPr kumimoji="1" sz="2400">
                <a:solidFill>
                  <a:schemeClr val="tx1"/>
                </a:solidFill>
                <a:latin typeface="Garamond" charset="0"/>
                <a:ea typeface="宋体" charset="0"/>
              </a:defRPr>
            </a:lvl5pPr>
            <a:lvl6pPr marL="2514600" indent="-228600" fontAlgn="base">
              <a:spcBef>
                <a:spcPct val="0"/>
              </a:spcBef>
              <a:spcAft>
                <a:spcPct val="0"/>
              </a:spcAft>
              <a:defRPr kumimoji="1" sz="2400">
                <a:solidFill>
                  <a:schemeClr val="tx1"/>
                </a:solidFill>
                <a:latin typeface="Garamond" charset="0"/>
                <a:ea typeface="宋体" charset="0"/>
              </a:defRPr>
            </a:lvl6pPr>
            <a:lvl7pPr marL="2971800" indent="-228600" fontAlgn="base">
              <a:spcBef>
                <a:spcPct val="0"/>
              </a:spcBef>
              <a:spcAft>
                <a:spcPct val="0"/>
              </a:spcAft>
              <a:defRPr kumimoji="1" sz="2400">
                <a:solidFill>
                  <a:schemeClr val="tx1"/>
                </a:solidFill>
                <a:latin typeface="Garamond" charset="0"/>
                <a:ea typeface="宋体" charset="0"/>
              </a:defRPr>
            </a:lvl7pPr>
            <a:lvl8pPr marL="3429000" indent="-228600" fontAlgn="base">
              <a:spcBef>
                <a:spcPct val="0"/>
              </a:spcBef>
              <a:spcAft>
                <a:spcPct val="0"/>
              </a:spcAft>
              <a:defRPr kumimoji="1" sz="2400">
                <a:solidFill>
                  <a:schemeClr val="tx1"/>
                </a:solidFill>
                <a:latin typeface="Garamond" charset="0"/>
                <a:ea typeface="宋体" charset="0"/>
              </a:defRPr>
            </a:lvl8pPr>
            <a:lvl9pPr marL="3886200" indent="-228600" fontAlgn="base">
              <a:spcBef>
                <a:spcPct val="0"/>
              </a:spcBef>
              <a:spcAft>
                <a:spcPct val="0"/>
              </a:spcAft>
              <a:defRPr kumimoji="1" sz="2400">
                <a:solidFill>
                  <a:schemeClr val="tx1"/>
                </a:solidFill>
                <a:latin typeface="Garamond" charset="0"/>
                <a:ea typeface="宋体" charset="0"/>
              </a:defRPr>
            </a:lvl9pPr>
          </a:lstStyle>
          <a:p>
            <a:pPr eaLnBrk="0" hangingPunct="0">
              <a:lnSpc>
                <a:spcPct val="130000"/>
              </a:lnSpc>
              <a:spcBef>
                <a:spcPct val="50000"/>
              </a:spcBef>
            </a:pPr>
            <a:r>
              <a:rPr lang="zh-CN" altLang="en-US" sz="2953" dirty="0">
                <a:latin typeface="Microsoft YaHei" panose="020B0503020204020204" pitchFamily="34" charset="-122"/>
                <a:ea typeface="Microsoft YaHei" panose="020B0503020204020204" pitchFamily="34" charset="-122"/>
              </a:rPr>
              <a:t>如图所示，电机由转子和定子组成。定子上有</a:t>
            </a:r>
            <a:r>
              <a:rPr lang="en-US" altLang="zh-CN" sz="2953" dirty="0">
                <a:latin typeface="Microsoft YaHei" panose="020B0503020204020204" pitchFamily="34" charset="-122"/>
                <a:ea typeface="Microsoft YaHei" panose="020B0503020204020204" pitchFamily="34" charset="-122"/>
              </a:rPr>
              <a:t>A</a:t>
            </a:r>
            <a:r>
              <a:rPr lang="zh-CN" altLang="en-US" sz="2953" dirty="0">
                <a:latin typeface="Microsoft YaHei" panose="020B0503020204020204" pitchFamily="34" charset="-122"/>
                <a:ea typeface="Microsoft YaHei" panose="020B0503020204020204" pitchFamily="34" charset="-122"/>
              </a:rPr>
              <a:t>、</a:t>
            </a:r>
            <a:r>
              <a:rPr lang="en-US" altLang="zh-CN" sz="2953" dirty="0">
                <a:latin typeface="Microsoft YaHei" panose="020B0503020204020204" pitchFamily="34" charset="-122"/>
                <a:ea typeface="Microsoft YaHei" panose="020B0503020204020204" pitchFamily="34" charset="-122"/>
              </a:rPr>
              <a:t>B</a:t>
            </a:r>
            <a:r>
              <a:rPr lang="zh-CN" altLang="en-US" sz="2953" dirty="0">
                <a:latin typeface="Microsoft YaHei" panose="020B0503020204020204" pitchFamily="34" charset="-122"/>
                <a:ea typeface="Microsoft YaHei" panose="020B0503020204020204" pitchFamily="34" charset="-122"/>
              </a:rPr>
              <a:t>、</a:t>
            </a:r>
            <a:r>
              <a:rPr lang="en-US" altLang="zh-CN" sz="2953" dirty="0">
                <a:latin typeface="Microsoft YaHei" panose="020B0503020204020204" pitchFamily="34" charset="-122"/>
                <a:ea typeface="Microsoft YaHei" panose="020B0503020204020204" pitchFamily="34" charset="-122"/>
              </a:rPr>
              <a:t>C</a:t>
            </a:r>
            <a:r>
              <a:rPr lang="zh-CN" altLang="en-US" sz="2953" dirty="0">
                <a:latin typeface="Microsoft YaHei" panose="020B0503020204020204" pitchFamily="34" charset="-122"/>
                <a:ea typeface="Microsoft YaHei" panose="020B0503020204020204" pitchFamily="34" charset="-122"/>
              </a:rPr>
              <a:t>三对磁极绕组，分别为</a:t>
            </a:r>
            <a:r>
              <a:rPr lang="en-US" altLang="zh-CN" sz="2953" b="1" dirty="0">
                <a:solidFill>
                  <a:srgbClr val="00FF00"/>
                </a:solidFill>
                <a:latin typeface="Microsoft YaHei" panose="020B0503020204020204" pitchFamily="34" charset="-122"/>
                <a:ea typeface="Microsoft YaHei" panose="020B0503020204020204" pitchFamily="34" charset="-122"/>
              </a:rPr>
              <a:t>A</a:t>
            </a:r>
            <a:r>
              <a:rPr lang="zh-CN" altLang="en-US" sz="2953" b="1" dirty="0">
                <a:solidFill>
                  <a:srgbClr val="00FF00"/>
                </a:solidFill>
                <a:latin typeface="Microsoft YaHei" panose="020B0503020204020204" pitchFamily="34" charset="-122"/>
                <a:ea typeface="Microsoft YaHei" panose="020B0503020204020204" pitchFamily="34" charset="-122"/>
              </a:rPr>
              <a:t>相、</a:t>
            </a:r>
            <a:r>
              <a:rPr lang="en-US" altLang="zh-CN" sz="2953" b="1" dirty="0">
                <a:solidFill>
                  <a:srgbClr val="00FF00"/>
                </a:solidFill>
                <a:latin typeface="Microsoft YaHei" panose="020B0503020204020204" pitchFamily="34" charset="-122"/>
                <a:ea typeface="Microsoft YaHei" panose="020B0503020204020204" pitchFamily="34" charset="-122"/>
              </a:rPr>
              <a:t>B</a:t>
            </a:r>
            <a:r>
              <a:rPr lang="zh-CN" altLang="en-US" sz="2953" b="1" dirty="0">
                <a:solidFill>
                  <a:srgbClr val="00FF00"/>
                </a:solidFill>
                <a:latin typeface="Microsoft YaHei" panose="020B0503020204020204" pitchFamily="34" charset="-122"/>
                <a:ea typeface="Microsoft YaHei" panose="020B0503020204020204" pitchFamily="34" charset="-122"/>
              </a:rPr>
              <a:t>相、</a:t>
            </a:r>
            <a:r>
              <a:rPr lang="en-US" altLang="zh-CN" sz="2953" b="1" dirty="0">
                <a:solidFill>
                  <a:srgbClr val="00FF00"/>
                </a:solidFill>
                <a:latin typeface="Microsoft YaHei" panose="020B0503020204020204" pitchFamily="34" charset="-122"/>
                <a:ea typeface="Microsoft YaHei" panose="020B0503020204020204" pitchFamily="34" charset="-122"/>
              </a:rPr>
              <a:t>C</a:t>
            </a:r>
            <a:r>
              <a:rPr lang="zh-CN" altLang="en-US" sz="2953" b="1" dirty="0">
                <a:solidFill>
                  <a:srgbClr val="00FF00"/>
                </a:solidFill>
                <a:latin typeface="Microsoft YaHei" panose="020B0503020204020204" pitchFamily="34" charset="-122"/>
                <a:ea typeface="Microsoft YaHei" panose="020B0503020204020204" pitchFamily="34" charset="-122"/>
              </a:rPr>
              <a:t>相</a:t>
            </a:r>
            <a:r>
              <a:rPr lang="zh-CN" altLang="en-US" sz="2953" dirty="0">
                <a:latin typeface="Microsoft YaHei" panose="020B0503020204020204" pitchFamily="34" charset="-122"/>
                <a:ea typeface="Microsoft YaHei" panose="020B0503020204020204" pitchFamily="34" charset="-122"/>
              </a:rPr>
              <a:t>。</a:t>
            </a:r>
          </a:p>
        </p:txBody>
      </p:sp>
      <p:pic>
        <p:nvPicPr>
          <p:cNvPr id="29701" name="Picture 7"/>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6213351" y="2722451"/>
            <a:ext cx="6150350" cy="417363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9050">
                <a:solidFill>
                  <a:srgbClr val="000000"/>
                </a:solidFill>
                <a:miter lim="800000"/>
                <a:headEnd/>
                <a:tailEnd/>
              </a14:hiddenLine>
            </a:ext>
          </a:extLst>
        </p:spPr>
      </p:pic>
    </p:spTree>
    <p:extLst>
      <p:ext uri="{BB962C8B-B14F-4D97-AF65-F5344CB8AC3E}">
        <p14:creationId xmlns:p14="http://schemas.microsoft.com/office/powerpoint/2010/main" val="672416612"/>
      </p:ext>
    </p:extLst>
  </p:cSld>
  <p:clrMapOvr>
    <a:masterClrMapping/>
  </p:clrMapOvr>
  <mc:AlternateContent xmlns:mc="http://schemas.openxmlformats.org/markup-compatibility/2006" xmlns:p14="http://schemas.microsoft.com/office/powerpoint/2010/main">
    <mc:Choice Requires="p14">
      <p:transition spd="slow" p14:dur="1600" advClick="0">
        <p14:gallery dir="l"/>
      </p:transition>
    </mc:Choice>
    <mc:Fallback xmlns="">
      <p:transition spd="slow" advClick="0">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矩形 7"/>
          <p:cNvSpPr>
            <a:spLocks noChangeArrowheads="1"/>
          </p:cNvSpPr>
          <p:nvPr/>
        </p:nvSpPr>
        <p:spPr bwMode="auto">
          <a:xfrm>
            <a:off x="596727" y="231949"/>
            <a:ext cx="11665296" cy="13088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p>
            <a:pPr>
              <a:lnSpc>
                <a:spcPct val="150000"/>
              </a:lnSpc>
            </a:pPr>
            <a:r>
              <a:rPr kumimoji="1" lang="zh-CN" altLang="en-US" sz="2800" dirty="0">
                <a:latin typeface="Microsoft YaHei" panose="020B0503020204020204" pitchFamily="34" charset="-122"/>
                <a:ea typeface="Microsoft YaHei" panose="020B0503020204020204" pitchFamily="34" charset="-122"/>
              </a:rPr>
              <a:t>如果在定子上的三对绕组中通直流电流，就会产生磁场。</a:t>
            </a:r>
            <a:r>
              <a:rPr lang="zh-CN" altLang="en-US" sz="2800" dirty="0">
                <a:latin typeface="Microsoft YaHei" panose="020B0503020204020204" pitchFamily="34" charset="-122"/>
                <a:ea typeface="Microsoft YaHei" panose="020B0503020204020204" pitchFamily="34" charset="-122"/>
              </a:rPr>
              <a:t>如图所示，定子的六个磁极上有控制绕组，两个相对的磁极组成一相。</a:t>
            </a:r>
          </a:p>
        </p:txBody>
      </p:sp>
      <p:pic>
        <p:nvPicPr>
          <p:cNvPr id="30723" name="Picture 7"/>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2612951" y="1945214"/>
            <a:ext cx="7344815" cy="498443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9050">
                <a:solidFill>
                  <a:srgbClr val="000000"/>
                </a:solidFill>
                <a:miter lim="800000"/>
                <a:headEnd/>
                <a:tailEnd/>
              </a14:hiddenLine>
            </a:ext>
          </a:extLst>
        </p:spPr>
      </p:pic>
    </p:spTree>
    <p:extLst>
      <p:ext uri="{BB962C8B-B14F-4D97-AF65-F5344CB8AC3E}">
        <p14:creationId xmlns:p14="http://schemas.microsoft.com/office/powerpoint/2010/main" val="2421222576"/>
      </p:ext>
    </p:extLst>
  </p:cSld>
  <p:clrMapOvr>
    <a:masterClrMapping/>
  </p:clrMapOvr>
  <mc:AlternateContent xmlns:mc="http://schemas.openxmlformats.org/markup-compatibility/2006" xmlns:p14="http://schemas.microsoft.com/office/powerpoint/2010/main">
    <mc:Choice Requires="p14">
      <p:transition spd="slow" p14:dur="1600" advClick="0">
        <p14:gallery dir="l"/>
      </p:transition>
    </mc:Choice>
    <mc:Fallback xmlns="">
      <p:transition spd="slow" advClick="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矩形 6"/>
          <p:cNvSpPr>
            <a:spLocks noChangeArrowheads="1"/>
          </p:cNvSpPr>
          <p:nvPr/>
        </p:nvSpPr>
        <p:spPr bwMode="auto">
          <a:xfrm>
            <a:off x="6529810" y="1895554"/>
            <a:ext cx="6327354" cy="3818174"/>
          </a:xfrm>
          <a:prstGeom prst="rect">
            <a:avLst/>
          </a:prstGeom>
          <a:solidFill>
            <a:srgbClr val="733972"/>
          </a:solidFill>
          <a:ln>
            <a:noFill/>
          </a:ln>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530">
              <a:solidFill>
                <a:srgbClr val="FFFFFF"/>
              </a:solidFill>
            </a:endParaRPr>
          </a:p>
        </p:txBody>
      </p:sp>
      <p:sp>
        <p:nvSpPr>
          <p:cNvPr id="5123" name="矩形 1"/>
          <p:cNvSpPr>
            <a:spLocks noChangeArrowheads="1"/>
          </p:cNvSpPr>
          <p:nvPr/>
        </p:nvSpPr>
        <p:spPr bwMode="auto">
          <a:xfrm>
            <a:off x="1589" y="696"/>
            <a:ext cx="803474" cy="7231261"/>
          </a:xfrm>
          <a:prstGeom prst="rect">
            <a:avLst/>
          </a:prstGeom>
          <a:solidFill>
            <a:srgbClr val="733972"/>
          </a:solidFill>
          <a:ln>
            <a:noFill/>
          </a:ln>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530">
              <a:solidFill>
                <a:srgbClr val="FFFFFF"/>
              </a:solidFill>
            </a:endParaRPr>
          </a:p>
        </p:txBody>
      </p:sp>
      <p:sp>
        <p:nvSpPr>
          <p:cNvPr id="12" name="矩形 1"/>
          <p:cNvSpPr>
            <a:spLocks noChangeArrowheads="1"/>
          </p:cNvSpPr>
          <p:nvPr/>
        </p:nvSpPr>
        <p:spPr bwMode="auto">
          <a:xfrm>
            <a:off x="741445" y="-56696"/>
            <a:ext cx="5812028" cy="7288652"/>
          </a:xfrm>
          <a:prstGeom prst="rect">
            <a:avLst/>
          </a:prstGeom>
          <a:blipFill dpi="0" rotWithShape="1">
            <a:blip r:embed="rId3" cstate="print">
              <a:extLst>
                <a:ext uri="{28A0092B-C50C-407E-A947-70E740481C1C}">
                  <a14:useLocalDpi xmlns:a14="http://schemas.microsoft.com/office/drawing/2010/main" val="0"/>
                </a:ext>
              </a:extLst>
            </a:blip>
            <a:srcRect/>
            <a:stretch>
              <a:fillRect/>
            </a:stretch>
          </a:blipFill>
          <a:ln>
            <a:noFill/>
          </a:ln>
          <a:effectLst>
            <a:outerShdw blurRad="63500" sx="102000" sy="102000" algn="ctr" rotWithShape="0">
              <a:prstClr val="black">
                <a:alpha val="40000"/>
              </a:prstClr>
            </a:outerShdw>
          </a:effec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530">
              <a:solidFill>
                <a:srgbClr val="FFFFFF"/>
              </a:solidFill>
            </a:endParaRPr>
          </a:p>
        </p:txBody>
      </p:sp>
      <p:sp>
        <p:nvSpPr>
          <p:cNvPr id="13" name="TextBox 32"/>
          <p:cNvSpPr txBox="1"/>
          <p:nvPr/>
        </p:nvSpPr>
        <p:spPr>
          <a:xfrm>
            <a:off x="7005439" y="3114388"/>
            <a:ext cx="6664429" cy="784830"/>
          </a:xfrm>
          <a:prstGeom prst="rect">
            <a:avLst/>
          </a:prstGeom>
          <a:noFill/>
        </p:spPr>
        <p:txBody>
          <a:bodyPr wrap="square" rtlCol="0">
            <a:spAutoFit/>
          </a:bodyPr>
          <a:lstStyle/>
          <a:p>
            <a:pPr algn="ctr"/>
            <a:r>
              <a:rPr lang="zh-CN" altLang="en-US" sz="4500" b="1" dirty="0">
                <a:solidFill>
                  <a:schemeClr val="bg1"/>
                </a:solidFill>
                <a:latin typeface="Impact" panose="020B0806030902050204" pitchFamily="34" charset="0"/>
                <a:ea typeface="微软雅黑" panose="020B0503020204020204" pitchFamily="34" charset="-122"/>
              </a:rPr>
              <a:t>概　　述</a:t>
            </a:r>
          </a:p>
        </p:txBody>
      </p:sp>
      <p:sp>
        <p:nvSpPr>
          <p:cNvPr id="14" name="TextBox 32"/>
          <p:cNvSpPr txBox="1"/>
          <p:nvPr/>
        </p:nvSpPr>
        <p:spPr>
          <a:xfrm>
            <a:off x="6795852" y="2722070"/>
            <a:ext cx="1927928" cy="1569466"/>
          </a:xfrm>
          <a:prstGeom prst="rect">
            <a:avLst/>
          </a:prstGeom>
          <a:noFill/>
        </p:spPr>
        <p:txBody>
          <a:bodyPr wrap="square" rtlCol="0">
            <a:spAutoFit/>
          </a:bodyPr>
          <a:lstStyle/>
          <a:p>
            <a:r>
              <a:rPr lang="en-US" altLang="zh-CN" sz="9600" dirty="0">
                <a:solidFill>
                  <a:schemeClr val="bg1"/>
                </a:solidFill>
                <a:latin typeface="Impact" panose="020B0806030902050204" pitchFamily="34" charset="0"/>
                <a:ea typeface="微软雅黑" panose="020B0503020204020204" pitchFamily="34" charset="-122"/>
              </a:rPr>
              <a:t>01</a:t>
            </a:r>
            <a:endParaRPr lang="zh-CN" altLang="en-US" sz="23900" dirty="0">
              <a:solidFill>
                <a:schemeClr val="bg1"/>
              </a:solidFill>
              <a:latin typeface="Impact" panose="020B0806030902050204" pitchFamily="34" charset="0"/>
              <a:ea typeface="微软雅黑" panose="020B0503020204020204" pitchFamily="34" charset="-122"/>
              <a:cs typeface="Arial" panose="020B0604020202020204" pitchFamily="34" charset="0"/>
            </a:endParaRPr>
          </a:p>
        </p:txBody>
      </p:sp>
    </p:spTree>
    <p:extLst>
      <p:ext uri="{BB962C8B-B14F-4D97-AF65-F5344CB8AC3E}">
        <p14:creationId xmlns:p14="http://schemas.microsoft.com/office/powerpoint/2010/main" val="554015227"/>
      </p:ext>
    </p:extLst>
  </p:cSld>
  <p:clrMapOvr>
    <a:masterClrMapping/>
  </p:clrMapOvr>
  <mc:AlternateContent xmlns:mc="http://schemas.openxmlformats.org/markup-compatibility/2006" xmlns:p14="http://schemas.microsoft.com/office/powerpoint/2010/main">
    <mc:Choice Requires="p14">
      <p:transition spd="slow" p14:dur="1600" advClick="0">
        <p14:gallery dir="l"/>
      </p:transition>
    </mc:Choice>
    <mc:Fallback xmlns="">
      <p:transition spd="slow" advClick="0">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956767" y="159941"/>
            <a:ext cx="9631382" cy="1778174"/>
          </a:xfrm>
        </p:spPr>
        <p:txBody>
          <a:bodyPr>
            <a:normAutofit/>
          </a:bodyPr>
          <a:lstStyle/>
          <a:p>
            <a:pPr>
              <a:lnSpc>
                <a:spcPct val="150000"/>
              </a:lnSpc>
              <a:buFont typeface="Wingdings" charset="0"/>
              <a:buNone/>
              <a:defRPr/>
            </a:pPr>
            <a:r>
              <a:rPr lang="en-US" altLang="zh-CN" b="1" dirty="0">
                <a:solidFill>
                  <a:srgbClr val="FFC000"/>
                </a:solidFill>
                <a:latin typeface="Microsoft YaHei" panose="020B0503020204020204" pitchFamily="34" charset="-122"/>
                <a:ea typeface="Microsoft YaHei" panose="020B0503020204020204" pitchFamily="34" charset="-122"/>
              </a:rPr>
              <a:t>2</a:t>
            </a:r>
            <a:r>
              <a:rPr lang="zh-CN" altLang="en-US" b="1" dirty="0">
                <a:solidFill>
                  <a:srgbClr val="FFC000"/>
                </a:solidFill>
                <a:latin typeface="Microsoft YaHei" panose="020B0503020204020204" pitchFamily="34" charset="-122"/>
                <a:ea typeface="Microsoft YaHei" panose="020B0503020204020204" pitchFamily="34" charset="-122"/>
              </a:rPr>
              <a:t>、三相单三拍</a:t>
            </a:r>
            <a:endParaRPr lang="en-US" altLang="zh-CN" b="1" dirty="0">
              <a:solidFill>
                <a:srgbClr val="FFC000"/>
              </a:solidFill>
              <a:latin typeface="Microsoft YaHei" panose="020B0503020204020204" pitchFamily="34" charset="-122"/>
              <a:ea typeface="Microsoft YaHei" panose="020B0503020204020204" pitchFamily="34" charset="-122"/>
            </a:endParaRPr>
          </a:p>
          <a:p>
            <a:pPr>
              <a:lnSpc>
                <a:spcPct val="150000"/>
              </a:lnSpc>
              <a:buFont typeface="Wingdings" charset="0"/>
              <a:buNone/>
              <a:defRPr/>
            </a:pPr>
            <a:r>
              <a:rPr lang="zh-CN" altLang="en-US" dirty="0">
                <a:latin typeface="Microsoft YaHei" panose="020B0503020204020204" pitchFamily="34" charset="-122"/>
                <a:ea typeface="Microsoft YaHei" panose="020B0503020204020204" pitchFamily="34" charset="-122"/>
              </a:rPr>
              <a:t>三相绕组中的通电顺序为：</a:t>
            </a:r>
            <a:r>
              <a:rPr lang="en-US" altLang="zh-CN" b="1" dirty="0">
                <a:solidFill>
                  <a:srgbClr val="92D050"/>
                </a:solidFill>
                <a:latin typeface="Microsoft YaHei" panose="020B0503020204020204" pitchFamily="34" charset="-122"/>
                <a:ea typeface="Microsoft YaHei" panose="020B0503020204020204" pitchFamily="34" charset="-122"/>
              </a:rPr>
              <a:t>A</a:t>
            </a:r>
            <a:r>
              <a:rPr lang="zh-CN" altLang="en-US" b="1" dirty="0">
                <a:solidFill>
                  <a:srgbClr val="92D050"/>
                </a:solidFill>
                <a:latin typeface="Microsoft YaHei" panose="020B0503020204020204" pitchFamily="34" charset="-122"/>
                <a:ea typeface="Microsoft YaHei" panose="020B0503020204020204" pitchFamily="34" charset="-122"/>
              </a:rPr>
              <a:t>相</a:t>
            </a:r>
            <a:r>
              <a:rPr lang="en-US" altLang="zh-CN" b="1" dirty="0">
                <a:solidFill>
                  <a:srgbClr val="92D050"/>
                </a:solidFill>
                <a:latin typeface="Microsoft YaHei" panose="020B0503020204020204" pitchFamily="34" charset="-122"/>
                <a:ea typeface="Microsoft YaHei" panose="020B0503020204020204" pitchFamily="34" charset="-122"/>
              </a:rPr>
              <a:t>—B</a:t>
            </a:r>
            <a:r>
              <a:rPr lang="zh-CN" altLang="en-US" b="1" dirty="0">
                <a:solidFill>
                  <a:srgbClr val="92D050"/>
                </a:solidFill>
                <a:latin typeface="Microsoft YaHei" panose="020B0503020204020204" pitchFamily="34" charset="-122"/>
                <a:ea typeface="Microsoft YaHei" panose="020B0503020204020204" pitchFamily="34" charset="-122"/>
              </a:rPr>
              <a:t>相</a:t>
            </a:r>
            <a:r>
              <a:rPr lang="en-US" altLang="zh-CN" b="1" dirty="0">
                <a:solidFill>
                  <a:srgbClr val="92D050"/>
                </a:solidFill>
                <a:latin typeface="Microsoft YaHei" panose="020B0503020204020204" pitchFamily="34" charset="-122"/>
                <a:ea typeface="Microsoft YaHei" panose="020B0503020204020204" pitchFamily="34" charset="-122"/>
              </a:rPr>
              <a:t>— C</a:t>
            </a:r>
            <a:r>
              <a:rPr lang="zh-CN" altLang="en-US" b="1" dirty="0">
                <a:solidFill>
                  <a:srgbClr val="92D050"/>
                </a:solidFill>
                <a:latin typeface="Microsoft YaHei" panose="020B0503020204020204" pitchFamily="34" charset="-122"/>
                <a:ea typeface="Microsoft YaHei" panose="020B0503020204020204" pitchFamily="34" charset="-122"/>
              </a:rPr>
              <a:t>相</a:t>
            </a:r>
            <a:r>
              <a:rPr lang="en-US" altLang="zh-CN" b="1" dirty="0">
                <a:solidFill>
                  <a:srgbClr val="92D050"/>
                </a:solidFill>
                <a:latin typeface="Microsoft YaHei" panose="020B0503020204020204" pitchFamily="34" charset="-122"/>
                <a:ea typeface="Microsoft YaHei" panose="020B0503020204020204" pitchFamily="34" charset="-122"/>
              </a:rPr>
              <a:t>—A</a:t>
            </a:r>
            <a:r>
              <a:rPr lang="zh-CN" altLang="en-US" b="1" dirty="0">
                <a:solidFill>
                  <a:srgbClr val="92D050"/>
                </a:solidFill>
                <a:latin typeface="Microsoft YaHei" panose="020B0503020204020204" pitchFamily="34" charset="-122"/>
                <a:ea typeface="Microsoft YaHei" panose="020B0503020204020204" pitchFamily="34" charset="-122"/>
              </a:rPr>
              <a:t>相</a:t>
            </a:r>
            <a:endParaRPr lang="en-US" altLang="zh-CN" b="1" dirty="0">
              <a:solidFill>
                <a:srgbClr val="92D050"/>
              </a:solidFill>
              <a:latin typeface="Microsoft YaHei" panose="020B0503020204020204" pitchFamily="34" charset="-122"/>
              <a:ea typeface="Microsoft YaHei" panose="020B0503020204020204" pitchFamily="34" charset="-122"/>
            </a:endParaRPr>
          </a:p>
        </p:txBody>
      </p:sp>
      <p:sp>
        <p:nvSpPr>
          <p:cNvPr id="5" name="Text Box 33"/>
          <p:cNvSpPr txBox="1">
            <a:spLocks noChangeArrowheads="1"/>
          </p:cNvSpPr>
          <p:nvPr/>
        </p:nvSpPr>
        <p:spPr bwMode="auto">
          <a:xfrm>
            <a:off x="200867" y="2176165"/>
            <a:ext cx="6408711" cy="2601481"/>
          </a:xfrm>
          <a:prstGeom prst="rect">
            <a:avLst/>
          </a:prstGeom>
          <a:noFill/>
          <a:ln>
            <a:noFill/>
          </a:ln>
          <a:extLst>
            <a:ext uri="{91240B29-F687-4f45-9708-019B960494DF}">
              <a14:hiddenLine xmlns="" xmlns:a14="http://schemas.microsoft.com/office/drawing/2010/main" w="19050">
                <a:solidFill>
                  <a:srgbClr val="000000"/>
                </a:solidFill>
                <a:miter lim="800000"/>
                <a:headEnd/>
                <a:tailEnd/>
              </a14:hiddenLine>
            </a:ext>
          </a:extLst>
        </p:spPr>
        <p:txBody>
          <a:bodyPr wrap="square">
            <a:spAutoFit/>
          </a:bodyPr>
          <a:lstStyle>
            <a:lvl1pPr>
              <a:defRPr kumimoji="1" sz="2400">
                <a:solidFill>
                  <a:schemeClr val="tx1"/>
                </a:solidFill>
                <a:latin typeface="Garamond" charset="0"/>
                <a:ea typeface="宋体" charset="0"/>
                <a:cs typeface="宋体" charset="0"/>
              </a:defRPr>
            </a:lvl1pPr>
            <a:lvl2pPr marL="742950" indent="-285750">
              <a:defRPr kumimoji="1" sz="2400">
                <a:solidFill>
                  <a:schemeClr val="tx1"/>
                </a:solidFill>
                <a:latin typeface="Garamond" charset="0"/>
                <a:ea typeface="宋体" charset="0"/>
              </a:defRPr>
            </a:lvl2pPr>
            <a:lvl3pPr marL="1143000" indent="-228600">
              <a:defRPr kumimoji="1" sz="2400">
                <a:solidFill>
                  <a:schemeClr val="tx1"/>
                </a:solidFill>
                <a:latin typeface="Garamond" charset="0"/>
                <a:ea typeface="宋体" charset="0"/>
              </a:defRPr>
            </a:lvl3pPr>
            <a:lvl4pPr marL="1600200" indent="-228600">
              <a:defRPr kumimoji="1" sz="2400">
                <a:solidFill>
                  <a:schemeClr val="tx1"/>
                </a:solidFill>
                <a:latin typeface="Garamond" charset="0"/>
                <a:ea typeface="宋体" charset="0"/>
              </a:defRPr>
            </a:lvl4pPr>
            <a:lvl5pPr marL="2057400" indent="-228600">
              <a:defRPr kumimoji="1" sz="2400">
                <a:solidFill>
                  <a:schemeClr val="tx1"/>
                </a:solidFill>
                <a:latin typeface="Garamond" charset="0"/>
                <a:ea typeface="宋体" charset="0"/>
              </a:defRPr>
            </a:lvl5pPr>
            <a:lvl6pPr marL="2514600" indent="-228600" fontAlgn="base">
              <a:spcBef>
                <a:spcPct val="0"/>
              </a:spcBef>
              <a:spcAft>
                <a:spcPct val="0"/>
              </a:spcAft>
              <a:defRPr kumimoji="1" sz="2400">
                <a:solidFill>
                  <a:schemeClr val="tx1"/>
                </a:solidFill>
                <a:latin typeface="Garamond" charset="0"/>
                <a:ea typeface="宋体" charset="0"/>
              </a:defRPr>
            </a:lvl6pPr>
            <a:lvl7pPr marL="2971800" indent="-228600" fontAlgn="base">
              <a:spcBef>
                <a:spcPct val="0"/>
              </a:spcBef>
              <a:spcAft>
                <a:spcPct val="0"/>
              </a:spcAft>
              <a:defRPr kumimoji="1" sz="2400">
                <a:solidFill>
                  <a:schemeClr val="tx1"/>
                </a:solidFill>
                <a:latin typeface="Garamond" charset="0"/>
                <a:ea typeface="宋体" charset="0"/>
              </a:defRPr>
            </a:lvl7pPr>
            <a:lvl8pPr marL="3429000" indent="-228600" fontAlgn="base">
              <a:spcBef>
                <a:spcPct val="0"/>
              </a:spcBef>
              <a:spcAft>
                <a:spcPct val="0"/>
              </a:spcAft>
              <a:defRPr kumimoji="1" sz="2400">
                <a:solidFill>
                  <a:schemeClr val="tx1"/>
                </a:solidFill>
                <a:latin typeface="Garamond" charset="0"/>
                <a:ea typeface="宋体" charset="0"/>
              </a:defRPr>
            </a:lvl8pPr>
            <a:lvl9pPr marL="3886200" indent="-228600" fontAlgn="base">
              <a:spcBef>
                <a:spcPct val="0"/>
              </a:spcBef>
              <a:spcAft>
                <a:spcPct val="0"/>
              </a:spcAft>
              <a:defRPr kumimoji="1" sz="2400">
                <a:solidFill>
                  <a:schemeClr val="tx1"/>
                </a:solidFill>
                <a:latin typeface="Garamond" charset="0"/>
                <a:ea typeface="宋体" charset="0"/>
              </a:defRPr>
            </a:lvl9pPr>
          </a:lstStyle>
          <a:p>
            <a:pPr algn="just" eaLnBrk="0" hangingPunct="0">
              <a:lnSpc>
                <a:spcPct val="150000"/>
              </a:lnSpc>
              <a:spcBef>
                <a:spcPct val="50000"/>
              </a:spcBef>
              <a:buFont typeface="Wingdings" charset="0"/>
              <a:buChar char="p"/>
            </a:pPr>
            <a:r>
              <a:rPr lang="zh-CN" altLang="en-US" sz="2800" dirty="0">
                <a:solidFill>
                  <a:srgbClr val="FF3300"/>
                </a:solidFill>
                <a:latin typeface="Microsoft YaHei" panose="020B0503020204020204" pitchFamily="34" charset="-122"/>
                <a:ea typeface="Microsoft YaHei" panose="020B0503020204020204" pitchFamily="34" charset="-122"/>
              </a:rPr>
              <a:t>当</a:t>
            </a:r>
            <a:r>
              <a:rPr lang="en-US" altLang="zh-CN" sz="2800" dirty="0">
                <a:solidFill>
                  <a:srgbClr val="FF3300"/>
                </a:solidFill>
                <a:latin typeface="Microsoft YaHei" panose="020B0503020204020204" pitchFamily="34" charset="-122"/>
                <a:ea typeface="Microsoft YaHei" panose="020B0503020204020204" pitchFamily="34" charset="-122"/>
              </a:rPr>
              <a:t>A</a:t>
            </a:r>
            <a:r>
              <a:rPr lang="zh-CN" altLang="en-US" sz="2800" dirty="0">
                <a:solidFill>
                  <a:srgbClr val="FF3300"/>
                </a:solidFill>
                <a:latin typeface="Microsoft YaHei" panose="020B0503020204020204" pitchFamily="34" charset="-122"/>
                <a:ea typeface="Microsoft YaHei" panose="020B0503020204020204" pitchFamily="34" charset="-122"/>
              </a:rPr>
              <a:t>相通电时，</a:t>
            </a:r>
            <a:r>
              <a:rPr lang="en-US" altLang="zh-CN" sz="2800" dirty="0">
                <a:latin typeface="Microsoft YaHei" panose="020B0503020204020204" pitchFamily="34" charset="-122"/>
                <a:ea typeface="Microsoft YaHei" panose="020B0503020204020204" pitchFamily="34" charset="-122"/>
              </a:rPr>
              <a:t>B</a:t>
            </a:r>
            <a:r>
              <a:rPr lang="zh-CN" altLang="en-US" sz="2800" dirty="0">
                <a:latin typeface="Microsoft YaHei" panose="020B0503020204020204" pitchFamily="34" charset="-122"/>
                <a:ea typeface="Microsoft YaHei" panose="020B0503020204020204" pitchFamily="34" charset="-122"/>
              </a:rPr>
              <a:t>相和</a:t>
            </a:r>
            <a:r>
              <a:rPr lang="en-US" altLang="zh-CN" sz="2800" dirty="0">
                <a:latin typeface="Microsoft YaHei" panose="020B0503020204020204" pitchFamily="34" charset="-122"/>
                <a:ea typeface="Microsoft YaHei" panose="020B0503020204020204" pitchFamily="34" charset="-122"/>
              </a:rPr>
              <a:t>C</a:t>
            </a:r>
            <a:r>
              <a:rPr lang="zh-CN" altLang="en-US" sz="2800" dirty="0">
                <a:latin typeface="Microsoft YaHei" panose="020B0503020204020204" pitchFamily="34" charset="-122"/>
                <a:ea typeface="Microsoft YaHei" panose="020B0503020204020204" pitchFamily="34" charset="-122"/>
              </a:rPr>
              <a:t>相不通电，定子绕组的</a:t>
            </a:r>
            <a:r>
              <a:rPr lang="en-US" altLang="zh-CN" sz="2800" dirty="0">
                <a:latin typeface="Microsoft YaHei" panose="020B0503020204020204" pitchFamily="34" charset="-122"/>
                <a:ea typeface="Microsoft YaHei" panose="020B0503020204020204" pitchFamily="34" charset="-122"/>
              </a:rPr>
              <a:t>AA</a:t>
            </a:r>
            <a:r>
              <a:rPr lang="en-US" altLang="zh-CN" sz="2800" baseline="30000" dirty="0">
                <a:latin typeface="Microsoft YaHei" panose="020B0503020204020204" pitchFamily="34" charset="-122"/>
                <a:ea typeface="Microsoft YaHei" panose="020B0503020204020204" pitchFamily="34" charset="-122"/>
              </a:rPr>
              <a:t>‘</a:t>
            </a:r>
            <a:r>
              <a:rPr lang="zh-CN" altLang="en-US" sz="2800" dirty="0">
                <a:latin typeface="Microsoft YaHei" panose="020B0503020204020204" pitchFamily="34" charset="-122"/>
                <a:ea typeface="Microsoft YaHei" panose="020B0503020204020204" pitchFamily="34" charset="-122"/>
              </a:rPr>
              <a:t>轴产生磁通，在磁拉力的作用下，转子</a:t>
            </a:r>
            <a:r>
              <a:rPr lang="en-US" altLang="zh-CN" sz="2800" dirty="0">
                <a:latin typeface="Microsoft YaHei" panose="020B0503020204020204" pitchFamily="34" charset="-122"/>
                <a:ea typeface="Microsoft YaHei" panose="020B0503020204020204" pitchFamily="34" charset="-122"/>
              </a:rPr>
              <a:t>1</a:t>
            </a:r>
            <a:r>
              <a:rPr lang="zh-CN" altLang="en-US" sz="2800" dirty="0">
                <a:latin typeface="Microsoft YaHei" panose="020B0503020204020204" pitchFamily="34" charset="-122"/>
                <a:ea typeface="Microsoft YaHei" panose="020B0503020204020204" pitchFamily="34" charset="-122"/>
              </a:rPr>
              <a:t>、</a:t>
            </a:r>
            <a:r>
              <a:rPr lang="en-US" altLang="zh-CN" sz="2800" dirty="0">
                <a:latin typeface="Microsoft YaHei" panose="020B0503020204020204" pitchFamily="34" charset="-122"/>
                <a:ea typeface="Microsoft YaHei" panose="020B0503020204020204" pitchFamily="34" charset="-122"/>
              </a:rPr>
              <a:t>3</a:t>
            </a:r>
            <a:r>
              <a:rPr lang="zh-CN" altLang="en-US" sz="2800" dirty="0">
                <a:latin typeface="Microsoft YaHei" panose="020B0503020204020204" pitchFamily="34" charset="-122"/>
                <a:ea typeface="Microsoft YaHei" panose="020B0503020204020204" pitchFamily="34" charset="-122"/>
              </a:rPr>
              <a:t>齿与</a:t>
            </a:r>
            <a:r>
              <a:rPr lang="en-US" altLang="zh-CN" sz="2800" dirty="0">
                <a:latin typeface="Microsoft YaHei" panose="020B0503020204020204" pitchFamily="34" charset="-122"/>
                <a:ea typeface="Microsoft YaHei" panose="020B0503020204020204" pitchFamily="34" charset="-122"/>
              </a:rPr>
              <a:t>A</a:t>
            </a:r>
            <a:r>
              <a:rPr lang="zh-CN" altLang="en-US" sz="2800" dirty="0">
                <a:latin typeface="Microsoft YaHei" panose="020B0503020204020204" pitchFamily="34" charset="-122"/>
                <a:ea typeface="Microsoft YaHei" panose="020B0503020204020204" pitchFamily="34" charset="-122"/>
              </a:rPr>
              <a:t>相磁极对齐，</a:t>
            </a:r>
            <a:r>
              <a:rPr lang="en-US" altLang="zh-CN" sz="2800" dirty="0">
                <a:latin typeface="Microsoft YaHei" panose="020B0503020204020204" pitchFamily="34" charset="-122"/>
                <a:ea typeface="Microsoft YaHei" panose="020B0503020204020204" pitchFamily="34" charset="-122"/>
              </a:rPr>
              <a:t>2</a:t>
            </a:r>
            <a:r>
              <a:rPr lang="zh-CN" altLang="en-US" sz="2800" dirty="0">
                <a:latin typeface="Microsoft YaHei" panose="020B0503020204020204" pitchFamily="34" charset="-122"/>
                <a:ea typeface="Microsoft YaHei" panose="020B0503020204020204" pitchFamily="34" charset="-122"/>
              </a:rPr>
              <a:t>、</a:t>
            </a:r>
            <a:r>
              <a:rPr lang="en-US" altLang="zh-CN" sz="2800" dirty="0">
                <a:latin typeface="Microsoft YaHei" panose="020B0503020204020204" pitchFamily="34" charset="-122"/>
                <a:ea typeface="Microsoft YaHei" panose="020B0503020204020204" pitchFamily="34" charset="-122"/>
              </a:rPr>
              <a:t>4</a:t>
            </a:r>
            <a:r>
              <a:rPr lang="zh-CN" altLang="en-US" sz="2800" dirty="0">
                <a:latin typeface="Microsoft YaHei" panose="020B0503020204020204" pitchFamily="34" charset="-122"/>
                <a:ea typeface="Microsoft YaHei" panose="020B0503020204020204" pitchFamily="34" charset="-122"/>
              </a:rPr>
              <a:t>两齿与</a:t>
            </a:r>
            <a:r>
              <a:rPr lang="en-US" altLang="zh-CN" sz="2800" dirty="0">
                <a:latin typeface="Microsoft YaHei" panose="020B0503020204020204" pitchFamily="34" charset="-122"/>
                <a:ea typeface="Microsoft YaHei" panose="020B0503020204020204" pitchFamily="34" charset="-122"/>
              </a:rPr>
              <a:t>B</a:t>
            </a:r>
            <a:r>
              <a:rPr lang="zh-CN" altLang="en-US" sz="2800" dirty="0">
                <a:latin typeface="Microsoft YaHei" panose="020B0503020204020204" pitchFamily="34" charset="-122"/>
                <a:ea typeface="Microsoft YaHei" panose="020B0503020204020204" pitchFamily="34" charset="-122"/>
              </a:rPr>
              <a:t>、</a:t>
            </a:r>
            <a:r>
              <a:rPr lang="en-US" altLang="zh-CN" sz="2800" dirty="0">
                <a:latin typeface="Microsoft YaHei" panose="020B0503020204020204" pitchFamily="34" charset="-122"/>
                <a:ea typeface="Microsoft YaHei" panose="020B0503020204020204" pitchFamily="34" charset="-122"/>
              </a:rPr>
              <a:t>C</a:t>
            </a:r>
            <a:r>
              <a:rPr lang="zh-CN" altLang="en-US" sz="2800" dirty="0">
                <a:latin typeface="Microsoft YaHei" panose="020B0503020204020204" pitchFamily="34" charset="-122"/>
                <a:ea typeface="Microsoft YaHei" panose="020B0503020204020204" pitchFamily="34" charset="-122"/>
              </a:rPr>
              <a:t>两磁极相对错开</a:t>
            </a:r>
            <a:r>
              <a:rPr lang="en-US" altLang="zh-CN" sz="2800" dirty="0">
                <a:latin typeface="Microsoft YaHei" panose="020B0503020204020204" pitchFamily="34" charset="-122"/>
                <a:ea typeface="Microsoft YaHei" panose="020B0503020204020204" pitchFamily="34" charset="-122"/>
              </a:rPr>
              <a:t>30°</a:t>
            </a:r>
            <a:r>
              <a:rPr lang="zh-CN" altLang="en-US" sz="2800" dirty="0">
                <a:latin typeface="Microsoft YaHei" panose="020B0503020204020204" pitchFamily="34" charset="-122"/>
                <a:ea typeface="Microsoft YaHei" panose="020B0503020204020204" pitchFamily="34" charset="-122"/>
              </a:rPr>
              <a:t>。</a:t>
            </a:r>
            <a:endParaRPr lang="en-US" altLang="zh-CN" sz="2800" baseline="30000" dirty="0">
              <a:latin typeface="Microsoft YaHei" panose="020B0503020204020204" pitchFamily="34" charset="-122"/>
              <a:ea typeface="Microsoft YaHei" panose="020B0503020204020204" pitchFamily="34" charset="-122"/>
            </a:endParaRPr>
          </a:p>
        </p:txBody>
      </p:sp>
      <p:pic>
        <p:nvPicPr>
          <p:cNvPr id="31748" name="Picture 3"/>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380703" y="5629747"/>
            <a:ext cx="5761006" cy="5675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9050">
                <a:solidFill>
                  <a:srgbClr val="000000"/>
                </a:solidFill>
                <a:miter lim="800000"/>
                <a:headEnd/>
                <a:tailEnd/>
              </a14:hiddenLine>
            </a:ext>
          </a:extLst>
        </p:spPr>
      </p:pic>
      <p:pic>
        <p:nvPicPr>
          <p:cNvPr id="31749" name="Picture 7"/>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7077447" y="2077920"/>
            <a:ext cx="5170219" cy="499478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9050">
                <a:solidFill>
                  <a:srgbClr val="000000"/>
                </a:solidFill>
                <a:miter lim="800000"/>
                <a:headEnd/>
                <a:tailEnd/>
              </a14:hiddenLine>
            </a:ext>
          </a:extLst>
        </p:spPr>
      </p:pic>
    </p:spTree>
    <p:extLst>
      <p:ext uri="{BB962C8B-B14F-4D97-AF65-F5344CB8AC3E}">
        <p14:creationId xmlns:p14="http://schemas.microsoft.com/office/powerpoint/2010/main" val="4029496614"/>
      </p:ext>
    </p:extLst>
  </p:cSld>
  <p:clrMapOvr>
    <a:masterClrMapping/>
  </p:clrMapOvr>
  <mc:AlternateContent xmlns:mc="http://schemas.openxmlformats.org/markup-compatibility/2006" xmlns:p14="http://schemas.microsoft.com/office/powerpoint/2010/main">
    <mc:Choice Requires="p14">
      <p:transition spd="slow" p14:dur="1600" advClick="0">
        <p14:gallery dir="l"/>
      </p:transition>
    </mc:Choice>
    <mc:Fallback xmlns="">
      <p:transition spd="slow" advClick="0">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1116B7C4-C52E-4FF0-B181-9C997A11D518}"/>
              </a:ext>
            </a:extLst>
          </p:cNvPr>
          <p:cNvSpPr txBox="1"/>
          <p:nvPr>
            <p:custDataLst>
              <p:tags r:id="rId2"/>
            </p:custDataLst>
          </p:nvPr>
        </p:nvSpPr>
        <p:spPr>
          <a:xfrm>
            <a:off x="512665" y="806140"/>
            <a:ext cx="10286436" cy="2260203"/>
          </a:xfrm>
          <a:prstGeom prst="rect">
            <a:avLst/>
          </a:prstGeom>
          <a:noFill/>
        </p:spPr>
        <p:txBody>
          <a:bodyPr vert="horz" wrap="square" rtlCol="0" anchor="ctr" anchorCtr="0">
            <a:noAutofit/>
          </a:bodyPr>
          <a:lstStyle/>
          <a:p>
            <a:pPr>
              <a:lnSpc>
                <a:spcPct val="150000"/>
              </a:lnSpc>
            </a:pPr>
            <a:r>
              <a:rPr lang="zh-CN" altLang="en-US" sz="2400" dirty="0">
                <a:solidFill>
                  <a:srgbClr val="FF3300"/>
                </a:solidFill>
                <a:latin typeface="Microsoft YaHei" panose="020B0503020204020204" pitchFamily="34" charset="-122"/>
                <a:ea typeface="Microsoft YaHei" panose="020B0503020204020204" pitchFamily="34" charset="-122"/>
              </a:rPr>
              <a:t>当</a:t>
            </a:r>
            <a:r>
              <a:rPr lang="en-US" altLang="zh-CN" sz="2400" dirty="0">
                <a:solidFill>
                  <a:srgbClr val="FF3300"/>
                </a:solidFill>
                <a:latin typeface="Microsoft YaHei" panose="020B0503020204020204" pitchFamily="34" charset="-122"/>
                <a:ea typeface="Microsoft YaHei" panose="020B0503020204020204" pitchFamily="34" charset="-122"/>
              </a:rPr>
              <a:t>A</a:t>
            </a:r>
            <a:r>
              <a:rPr lang="zh-CN" altLang="en-US" sz="2400" dirty="0">
                <a:solidFill>
                  <a:srgbClr val="FF3300"/>
                </a:solidFill>
                <a:latin typeface="Microsoft YaHei" panose="020B0503020204020204" pitchFamily="34" charset="-122"/>
                <a:ea typeface="Microsoft YaHei" panose="020B0503020204020204" pitchFamily="34" charset="-122"/>
              </a:rPr>
              <a:t>相断电，</a:t>
            </a:r>
            <a:r>
              <a:rPr lang="en-US" altLang="zh-CN" sz="2400" dirty="0">
                <a:solidFill>
                  <a:srgbClr val="FF3300"/>
                </a:solidFill>
                <a:latin typeface="Microsoft YaHei" panose="020B0503020204020204" pitchFamily="34" charset="-122"/>
                <a:ea typeface="Microsoft YaHei" panose="020B0503020204020204" pitchFamily="34" charset="-122"/>
              </a:rPr>
              <a:t>B</a:t>
            </a:r>
            <a:r>
              <a:rPr lang="zh-CN" altLang="en-US" sz="2400" dirty="0">
                <a:solidFill>
                  <a:srgbClr val="FF3300"/>
                </a:solidFill>
                <a:latin typeface="Microsoft YaHei" panose="020B0503020204020204" pitchFamily="34" charset="-122"/>
                <a:ea typeface="Microsoft YaHei" panose="020B0503020204020204" pitchFamily="34" charset="-122"/>
              </a:rPr>
              <a:t>相通电后</a:t>
            </a:r>
            <a:r>
              <a:rPr lang="zh-CN" altLang="en-US" sz="2531" dirty="0">
                <a:latin typeface="+mn-ea"/>
                <a:ea typeface="Microsoft YaHei" panose="020B0503020204020204" pitchFamily="34" charset="-122"/>
              </a:rPr>
              <a:t>，</a:t>
            </a:r>
            <a:r>
              <a:rPr lang="zh-CN" altLang="en-US" sz="2531" dirty="0">
                <a:latin typeface="+mn-ea"/>
              </a:rPr>
              <a:t>则转子（ ）</a:t>
            </a:r>
            <a:r>
              <a:rPr lang="en-US" altLang="zh-CN" sz="2531" dirty="0">
                <a:latin typeface="+mn-ea"/>
              </a:rPr>
              <a:t>?</a:t>
            </a:r>
            <a:endParaRPr lang="zh-CN" altLang="zh-CN" sz="2531" dirty="0">
              <a:latin typeface="+mn-ea"/>
            </a:endParaRPr>
          </a:p>
        </p:txBody>
      </p:sp>
      <p:sp>
        <p:nvSpPr>
          <p:cNvPr id="5" name="文本框 4">
            <a:extLst>
              <a:ext uri="{FF2B5EF4-FFF2-40B4-BE49-F238E27FC236}">
                <a16:creationId xmlns:a16="http://schemas.microsoft.com/office/drawing/2014/main" id="{D74FC93E-4448-4EE1-AF8E-F584ED68866B}"/>
              </a:ext>
            </a:extLst>
          </p:cNvPr>
          <p:cNvSpPr txBox="1"/>
          <p:nvPr>
            <p:custDataLst>
              <p:tags r:id="rId3"/>
            </p:custDataLst>
          </p:nvPr>
        </p:nvSpPr>
        <p:spPr>
          <a:xfrm>
            <a:off x="2571962" y="2938265"/>
            <a:ext cx="9000631" cy="678061"/>
          </a:xfrm>
          <a:prstGeom prst="rect">
            <a:avLst/>
          </a:prstGeom>
          <a:noFill/>
        </p:spPr>
        <p:txBody>
          <a:bodyPr vert="horz" rtlCol="0" anchor="ctr" anchorCtr="0">
            <a:noAutofit/>
          </a:bodyPr>
          <a:lstStyle/>
          <a:p>
            <a:r>
              <a:rPr lang="zh-CN" altLang="en-US" sz="2531" dirty="0">
                <a:latin typeface="Times New Roman" panose="02020603050405020304" pitchFamily="18" charset="0"/>
                <a:cs typeface="Times New Roman" panose="02020603050405020304" pitchFamily="18" charset="0"/>
              </a:rPr>
              <a:t>逆时针转过</a:t>
            </a:r>
            <a:r>
              <a:rPr lang="en-US" altLang="zh-CN" sz="2531" dirty="0">
                <a:latin typeface="Times New Roman" panose="02020603050405020304" pitchFamily="18" charset="0"/>
                <a:cs typeface="Times New Roman" panose="02020603050405020304" pitchFamily="18" charset="0"/>
              </a:rPr>
              <a:t>30</a:t>
            </a:r>
            <a:r>
              <a:rPr lang="en-US" altLang="zh-CN" sz="2400" baseline="30000" dirty="0">
                <a:latin typeface="Microsoft YaHei" panose="020B0503020204020204" pitchFamily="34" charset="-122"/>
                <a:ea typeface="Microsoft YaHei" panose="020B0503020204020204" pitchFamily="34" charset="-122"/>
              </a:rPr>
              <a:t> ° </a:t>
            </a:r>
            <a:endParaRPr lang="zh-CN" altLang="en-US" sz="2531"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6" name="文本框 5">
            <a:extLst>
              <a:ext uri="{FF2B5EF4-FFF2-40B4-BE49-F238E27FC236}">
                <a16:creationId xmlns:a16="http://schemas.microsoft.com/office/drawing/2014/main" id="{B7F4C039-D4E3-4815-A21B-B3762A9B91E4}"/>
              </a:ext>
            </a:extLst>
          </p:cNvPr>
          <p:cNvSpPr txBox="1"/>
          <p:nvPr>
            <p:custDataLst>
              <p:tags r:id="rId4"/>
            </p:custDataLst>
          </p:nvPr>
        </p:nvSpPr>
        <p:spPr>
          <a:xfrm>
            <a:off x="2571962" y="3842346"/>
            <a:ext cx="9000631" cy="678061"/>
          </a:xfrm>
          <a:prstGeom prst="rect">
            <a:avLst/>
          </a:prstGeom>
          <a:noFill/>
        </p:spPr>
        <p:txBody>
          <a:bodyPr vert="horz" rtlCol="0" anchor="ctr" anchorCtr="0">
            <a:noAutofit/>
          </a:bodyPr>
          <a:lstStyle/>
          <a:p>
            <a:r>
              <a:rPr lang="zh-CN" altLang="en-US" sz="2531" dirty="0">
                <a:latin typeface="Times New Roman" panose="02020603050405020304" pitchFamily="18" charset="0"/>
                <a:cs typeface="Times New Roman" panose="02020603050405020304" pitchFamily="18" charset="0"/>
              </a:rPr>
              <a:t>顺时针转过</a:t>
            </a:r>
            <a:r>
              <a:rPr lang="en-US" altLang="zh-CN" sz="2531" dirty="0">
                <a:latin typeface="Times New Roman" panose="02020603050405020304" pitchFamily="18" charset="0"/>
                <a:cs typeface="Times New Roman" panose="02020603050405020304" pitchFamily="18" charset="0"/>
              </a:rPr>
              <a:t>30</a:t>
            </a:r>
            <a:r>
              <a:rPr lang="en-US" altLang="zh-CN" sz="2400" baseline="30000" dirty="0">
                <a:latin typeface="Microsoft YaHei" panose="020B0503020204020204" pitchFamily="34" charset="-122"/>
                <a:ea typeface="Microsoft YaHei" panose="020B0503020204020204" pitchFamily="34" charset="-122"/>
              </a:rPr>
              <a:t> °</a:t>
            </a:r>
            <a:endParaRPr lang="zh-CN" altLang="en-US" sz="2531"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7" name="文本框 6">
            <a:extLst>
              <a:ext uri="{FF2B5EF4-FFF2-40B4-BE49-F238E27FC236}">
                <a16:creationId xmlns:a16="http://schemas.microsoft.com/office/drawing/2014/main" id="{0E2E40F3-E1E5-448D-8A4C-130D7F648D0C}"/>
              </a:ext>
            </a:extLst>
          </p:cNvPr>
          <p:cNvSpPr txBox="1"/>
          <p:nvPr>
            <p:custDataLst>
              <p:tags r:id="rId5"/>
            </p:custDataLst>
          </p:nvPr>
        </p:nvSpPr>
        <p:spPr>
          <a:xfrm>
            <a:off x="2571962" y="4746427"/>
            <a:ext cx="9000631" cy="678061"/>
          </a:xfrm>
          <a:prstGeom prst="rect">
            <a:avLst/>
          </a:prstGeom>
          <a:noFill/>
        </p:spPr>
        <p:txBody>
          <a:bodyPr vert="horz" rtlCol="0" anchor="ctr" anchorCtr="0">
            <a:noAutofit/>
          </a:bodyPr>
          <a:lstStyle/>
          <a:p>
            <a:r>
              <a:rPr lang="zh-CN" altLang="en-US" sz="2531" dirty="0">
                <a:latin typeface="Times New Roman" panose="02020603050405020304" pitchFamily="18" charset="0"/>
                <a:cs typeface="Times New Roman" panose="02020603050405020304" pitchFamily="18" charset="0"/>
              </a:rPr>
              <a:t>逆时针转过</a:t>
            </a:r>
            <a:r>
              <a:rPr lang="en-US" altLang="zh-CN" sz="2531" dirty="0">
                <a:latin typeface="Times New Roman" panose="02020603050405020304" pitchFamily="18" charset="0"/>
                <a:cs typeface="Times New Roman" panose="02020603050405020304" pitchFamily="18" charset="0"/>
              </a:rPr>
              <a:t>15</a:t>
            </a:r>
            <a:r>
              <a:rPr lang="en-US" altLang="zh-CN" sz="2400" baseline="30000" dirty="0">
                <a:latin typeface="Microsoft YaHei" panose="020B0503020204020204" pitchFamily="34" charset="-122"/>
                <a:ea typeface="Microsoft YaHei" panose="020B0503020204020204" pitchFamily="34" charset="-122"/>
              </a:rPr>
              <a:t> ° </a:t>
            </a:r>
            <a:endParaRPr lang="zh-CN" altLang="en-US" sz="2531"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8" name="文本框 7">
            <a:extLst>
              <a:ext uri="{FF2B5EF4-FFF2-40B4-BE49-F238E27FC236}">
                <a16:creationId xmlns:a16="http://schemas.microsoft.com/office/drawing/2014/main" id="{2FC6312A-64F7-4ADF-A08A-53A79AB26537}"/>
              </a:ext>
            </a:extLst>
          </p:cNvPr>
          <p:cNvSpPr txBox="1"/>
          <p:nvPr>
            <p:custDataLst>
              <p:tags r:id="rId6"/>
            </p:custDataLst>
          </p:nvPr>
        </p:nvSpPr>
        <p:spPr>
          <a:xfrm>
            <a:off x="2571962" y="5650509"/>
            <a:ext cx="9000631" cy="678061"/>
          </a:xfrm>
          <a:prstGeom prst="rect">
            <a:avLst/>
          </a:prstGeom>
          <a:noFill/>
        </p:spPr>
        <p:txBody>
          <a:bodyPr vert="horz" rtlCol="0" anchor="ctr" anchorCtr="0">
            <a:noAutofit/>
          </a:bodyPr>
          <a:lstStyle/>
          <a:p>
            <a:r>
              <a:rPr lang="zh-CN" altLang="en-US" sz="2531" dirty="0">
                <a:latin typeface="Times New Roman" panose="02020603050405020304" pitchFamily="18" charset="0"/>
                <a:cs typeface="Times New Roman" panose="02020603050405020304" pitchFamily="18" charset="0"/>
              </a:rPr>
              <a:t>顺时针转过</a:t>
            </a:r>
            <a:r>
              <a:rPr lang="en-US" altLang="zh-CN" sz="2531" dirty="0">
                <a:latin typeface="Times New Roman" panose="02020603050405020304" pitchFamily="18" charset="0"/>
                <a:cs typeface="Times New Roman" panose="02020603050405020304" pitchFamily="18" charset="0"/>
              </a:rPr>
              <a:t>15</a:t>
            </a:r>
            <a:r>
              <a:rPr lang="en-US" altLang="zh-CN" sz="2400" baseline="30000" dirty="0">
                <a:latin typeface="Microsoft YaHei" panose="020B0503020204020204" pitchFamily="34" charset="-122"/>
                <a:ea typeface="Microsoft YaHei" panose="020B0503020204020204" pitchFamily="34" charset="-122"/>
              </a:rPr>
              <a:t> °</a:t>
            </a:r>
            <a:endParaRPr lang="zh-CN" altLang="en-US" sz="2531"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9" name="椭圆 8">
            <a:extLst>
              <a:ext uri="{FF2B5EF4-FFF2-40B4-BE49-F238E27FC236}">
                <a16:creationId xmlns:a16="http://schemas.microsoft.com/office/drawing/2014/main" id="{678815C0-2212-446A-8493-2831784BA32C}"/>
              </a:ext>
            </a:extLst>
          </p:cNvPr>
          <p:cNvSpPr>
            <a:spLocks noChangeAspect="1"/>
          </p:cNvSpPr>
          <p:nvPr>
            <p:custDataLst>
              <p:tags r:id="rId7"/>
            </p:custDataLst>
          </p:nvPr>
        </p:nvSpPr>
        <p:spPr>
          <a:xfrm>
            <a:off x="1657835" y="3006070"/>
            <a:ext cx="542449" cy="542449"/>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87">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zh-CN" altLang="en-US" sz="1687">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0" name="椭圆 9">
            <a:extLst>
              <a:ext uri="{FF2B5EF4-FFF2-40B4-BE49-F238E27FC236}">
                <a16:creationId xmlns:a16="http://schemas.microsoft.com/office/drawing/2014/main" id="{82E57636-D663-43AF-A8FB-F3F0C2AF5DE5}"/>
              </a:ext>
            </a:extLst>
          </p:cNvPr>
          <p:cNvSpPr>
            <a:spLocks noChangeAspect="1"/>
          </p:cNvSpPr>
          <p:nvPr>
            <p:custDataLst>
              <p:tags r:id="rId8"/>
            </p:custDataLst>
          </p:nvPr>
        </p:nvSpPr>
        <p:spPr>
          <a:xfrm>
            <a:off x="1657835" y="3910151"/>
            <a:ext cx="542449" cy="542449"/>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87">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zh-CN" altLang="en-US" sz="1687">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椭圆 10">
            <a:extLst>
              <a:ext uri="{FF2B5EF4-FFF2-40B4-BE49-F238E27FC236}">
                <a16:creationId xmlns:a16="http://schemas.microsoft.com/office/drawing/2014/main" id="{FD6E354B-0AC0-4FC5-AE29-DF453949DBD5}"/>
              </a:ext>
            </a:extLst>
          </p:cNvPr>
          <p:cNvSpPr>
            <a:spLocks noChangeAspect="1"/>
          </p:cNvSpPr>
          <p:nvPr>
            <p:custDataLst>
              <p:tags r:id="rId9"/>
            </p:custDataLst>
          </p:nvPr>
        </p:nvSpPr>
        <p:spPr>
          <a:xfrm>
            <a:off x="1657835" y="4814232"/>
            <a:ext cx="542449" cy="542449"/>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87">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lang="zh-CN" altLang="en-US" sz="1687">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椭圆 11">
            <a:extLst>
              <a:ext uri="{FF2B5EF4-FFF2-40B4-BE49-F238E27FC236}">
                <a16:creationId xmlns:a16="http://schemas.microsoft.com/office/drawing/2014/main" id="{F5D5A9B2-5F5C-493C-AD88-3384EFBBE8E1}"/>
              </a:ext>
            </a:extLst>
          </p:cNvPr>
          <p:cNvSpPr>
            <a:spLocks noChangeAspect="1"/>
          </p:cNvSpPr>
          <p:nvPr>
            <p:custDataLst>
              <p:tags r:id="rId10"/>
            </p:custDataLst>
          </p:nvPr>
        </p:nvSpPr>
        <p:spPr>
          <a:xfrm>
            <a:off x="1657835" y="5718314"/>
            <a:ext cx="542449" cy="542449"/>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87">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D</a:t>
            </a:r>
            <a:endParaRPr lang="zh-CN" altLang="en-US" sz="1687">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矩形: 圆角 12">
            <a:extLst>
              <a:ext uri="{FF2B5EF4-FFF2-40B4-BE49-F238E27FC236}">
                <a16:creationId xmlns:a16="http://schemas.microsoft.com/office/drawing/2014/main" id="{4F5FD232-C204-4335-946F-DE542BDE477C}"/>
              </a:ext>
            </a:extLst>
          </p:cNvPr>
          <p:cNvSpPr/>
          <p:nvPr>
            <p:custDataLst>
              <p:tags r:id="rId11"/>
            </p:custDataLst>
          </p:nvPr>
        </p:nvSpPr>
        <p:spPr>
          <a:xfrm>
            <a:off x="9402798" y="6554590"/>
            <a:ext cx="1627346" cy="433959"/>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87">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grpSp>
        <p:nvGrpSpPr>
          <p:cNvPr id="18" name="组合 17">
            <a:extLst>
              <a:ext uri="{FF2B5EF4-FFF2-40B4-BE49-F238E27FC236}">
                <a16:creationId xmlns:a16="http://schemas.microsoft.com/office/drawing/2014/main" id="{9FEDDDE9-D60F-4BC9-B579-540C410BF7A5}"/>
              </a:ext>
            </a:extLst>
          </p:cNvPr>
          <p:cNvGrpSpPr/>
          <p:nvPr>
            <p:custDataLst>
              <p:tags r:id="rId12"/>
            </p:custDataLst>
          </p:nvPr>
        </p:nvGrpSpPr>
        <p:grpSpPr>
          <a:xfrm>
            <a:off x="0" y="0"/>
            <a:ext cx="12858044" cy="669690"/>
            <a:chOff x="-335" y="0"/>
            <a:chExt cx="12192000" cy="635000"/>
          </a:xfrm>
        </p:grpSpPr>
        <p:sp>
          <p:nvSpPr>
            <p:cNvPr id="14" name="TitleBackground">
              <a:extLst>
                <a:ext uri="{FF2B5EF4-FFF2-40B4-BE49-F238E27FC236}">
                  <a16:creationId xmlns:a16="http://schemas.microsoft.com/office/drawing/2014/main" id="{A3A9B120-580C-4031-8F30-1D1D70BE7FA6}"/>
                </a:ext>
              </a:extLst>
            </p:cNvPr>
            <p:cNvSpPr/>
            <p:nvPr>
              <p:custDataLst>
                <p:tags r:id="rId14"/>
              </p:custDataLst>
            </p:nvPr>
          </p:nvSpPr>
          <p:spPr>
            <a:xfrm>
              <a:off x="-335" y="0"/>
              <a:ext cx="12192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ColorBlock">
              <a:extLst>
                <a:ext uri="{FF2B5EF4-FFF2-40B4-BE49-F238E27FC236}">
                  <a16:creationId xmlns:a16="http://schemas.microsoft.com/office/drawing/2014/main" id="{811A8D71-64C8-4619-B26F-B35D3ED8B133}"/>
                </a:ext>
              </a:extLst>
            </p:cNvPr>
            <p:cNvSpPr/>
            <p:nvPr>
              <p:custDataLst>
                <p:tags r:id="rId15"/>
              </p:custDataLst>
            </p:nvPr>
          </p:nvSpPr>
          <p:spPr>
            <a:xfrm>
              <a:off x="-335"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TypeText">
              <a:extLst>
                <a:ext uri="{FF2B5EF4-FFF2-40B4-BE49-F238E27FC236}">
                  <a16:creationId xmlns:a16="http://schemas.microsoft.com/office/drawing/2014/main" id="{259F0273-917D-4261-BAD2-AB402EDEEF76}"/>
                </a:ext>
              </a:extLst>
            </p:cNvPr>
            <p:cNvSpPr txBox="1"/>
            <p:nvPr>
              <p:custDataLst>
                <p:tags r:id="rId16"/>
              </p:custDataLst>
            </p:nvPr>
          </p:nvSpPr>
          <p:spPr>
            <a:xfrm>
              <a:off x="240508" y="0"/>
              <a:ext cx="1905000" cy="635000"/>
            </a:xfrm>
            <a:prstGeom prst="rect">
              <a:avLst/>
            </a:prstGeom>
            <a:noFill/>
          </p:spPr>
          <p:txBody>
            <a:bodyPr vert="horz" wrap="none" rtlCol="0" anchor="ctr" anchorCtr="0">
              <a:noAutofit/>
            </a:bodyPr>
            <a:lstStyle/>
            <a:p>
              <a:r>
                <a:rPr lang="zh-CN" altLang="en-US" sz="2742">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p>
          </p:txBody>
        </p:sp>
        <p:sp>
          <p:nvSpPr>
            <p:cNvPr id="17" name="TipText">
              <a:extLst>
                <a:ext uri="{FF2B5EF4-FFF2-40B4-BE49-F238E27FC236}">
                  <a16:creationId xmlns:a16="http://schemas.microsoft.com/office/drawing/2014/main" id="{DD312113-119A-4C41-8CA6-3376D087E066}"/>
                </a:ext>
              </a:extLst>
            </p:cNvPr>
            <p:cNvSpPr txBox="1"/>
            <p:nvPr>
              <p:custDataLst>
                <p:tags r:id="rId17"/>
              </p:custDataLst>
            </p:nvPr>
          </p:nvSpPr>
          <p:spPr>
            <a:xfrm>
              <a:off x="1500718" y="103562"/>
              <a:ext cx="2286000" cy="508000"/>
            </a:xfrm>
            <a:prstGeom prst="rect">
              <a:avLst/>
            </a:prstGeom>
            <a:noFill/>
          </p:spPr>
          <p:txBody>
            <a:bodyPr vert="horz" wrap="none" rtlCol="0" anchor="ctr" anchorCtr="0">
              <a:noAutofit/>
            </a:bodyPr>
            <a:lstStyle/>
            <a:p>
              <a:r>
                <a:rPr lang="en-US" altLang="zh-CN" sz="2109">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109">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19" name="Picture 7">
            <a:extLst>
              <a:ext uri="{FF2B5EF4-FFF2-40B4-BE49-F238E27FC236}">
                <a16:creationId xmlns:a16="http://schemas.microsoft.com/office/drawing/2014/main" id="{3458A851-A100-97A3-2805-BB3D282BABD0}"/>
              </a:ext>
            </a:extLst>
          </p:cNvPr>
          <p:cNvPicPr>
            <a:picLocks noChangeAspect="1" noChangeArrowheads="1"/>
          </p:cNvPicPr>
          <p:nvPr/>
        </p:nvPicPr>
        <p:blipFill>
          <a:blip r:embed="rId19" cstate="email">
            <a:extLst>
              <a:ext uri="{28A0092B-C50C-407E-A947-70E740481C1C}">
                <a14:useLocalDpi xmlns:a14="http://schemas.microsoft.com/office/drawing/2010/main" val="0"/>
              </a:ext>
            </a:extLst>
          </a:blip>
          <a:srcRect/>
          <a:stretch>
            <a:fillRect/>
          </a:stretch>
        </p:blipFill>
        <p:spPr bwMode="auto">
          <a:xfrm>
            <a:off x="5565279" y="2417925"/>
            <a:ext cx="5906857" cy="400858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9050">
                <a:solidFill>
                  <a:srgbClr val="000000"/>
                </a:solidFill>
                <a:miter lim="800000"/>
                <a:headEnd/>
                <a:tailEnd/>
              </a14:hiddenLine>
            </a:ext>
          </a:extLst>
        </p:spPr>
      </p:pic>
      <p:pic>
        <p:nvPicPr>
          <p:cNvPr id="3" name="图片 2">
            <a:extLst>
              <a:ext uri="{FF2B5EF4-FFF2-40B4-BE49-F238E27FC236}">
                <a16:creationId xmlns:a16="http://schemas.microsoft.com/office/drawing/2014/main" id="{D3EDA9B9-0411-449A-B030-59A2E6044D2D}"/>
              </a:ext>
            </a:extLst>
          </p:cNvPr>
          <p:cNvPicPr>
            <a:picLocks/>
          </p:cNvPicPr>
          <p:nvPr>
            <p:custDataLst>
              <p:tags r:id="rId13"/>
            </p:custDataLst>
          </p:nvPr>
        </p:nvPicPr>
        <p:blipFill>
          <a:blip r:embed="rId20">
            <a:extLst>
              <a:ext uri="{28A0092B-C50C-407E-A947-70E740481C1C}">
                <a14:useLocalDpi xmlns:a14="http://schemas.microsoft.com/office/drawing/2010/main" val="0"/>
              </a:ext>
            </a:extLst>
          </a:blip>
          <a:stretch>
            <a:fillRect/>
          </a:stretch>
        </p:blipFill>
        <p:spPr>
          <a:xfrm>
            <a:off x="11309350" y="63500"/>
            <a:ext cx="1422400" cy="508000"/>
          </a:xfrm>
          <a:prstGeom prst="rect">
            <a:avLst/>
          </a:prstGeom>
        </p:spPr>
      </p:pic>
    </p:spTree>
    <p:custDataLst>
      <p:tags r:id="rId1"/>
    </p:custDataLst>
    <p:extLst>
      <p:ext uri="{BB962C8B-B14F-4D97-AF65-F5344CB8AC3E}">
        <p14:creationId xmlns:p14="http://schemas.microsoft.com/office/powerpoint/2010/main" val="1224248923"/>
      </p:ext>
    </p:extLst>
  </p:cSld>
  <p:clrMapOvr>
    <a:masterClrMapping/>
  </p:clrMapOvr>
  <mc:AlternateContent xmlns:mc="http://schemas.openxmlformats.org/markup-compatibility/2006" xmlns:p14="http://schemas.microsoft.com/office/powerpoint/2010/main">
    <mc:Choice Requires="p14">
      <p:transition spd="slow" p14:dur="1600" advClick="0">
        <p14:gallery dir="l"/>
      </p:transition>
    </mc:Choice>
    <mc:Fallback xmlns="">
      <p:transition spd="slow" advClick="0">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3966AD91-C24B-4943-807A-DEC717055051}"/>
              </a:ext>
            </a:extLst>
          </p:cNvPr>
          <p:cNvSpPr txBox="1"/>
          <p:nvPr>
            <p:custDataLst>
              <p:tags r:id="rId2"/>
            </p:custDataLst>
          </p:nvPr>
        </p:nvSpPr>
        <p:spPr>
          <a:xfrm>
            <a:off x="412212" y="591989"/>
            <a:ext cx="12034326" cy="2260203"/>
          </a:xfrm>
          <a:prstGeom prst="rect">
            <a:avLst/>
          </a:prstGeom>
          <a:noFill/>
        </p:spPr>
        <p:txBody>
          <a:bodyPr vert="horz" wrap="square" rtlCol="0" anchor="ctr" anchorCtr="0">
            <a:noAutofit/>
          </a:bodyPr>
          <a:lstStyle/>
          <a:p>
            <a:pPr>
              <a:lnSpc>
                <a:spcPct val="150000"/>
              </a:lnSpc>
            </a:pPr>
            <a:r>
              <a:rPr lang="zh-CN" altLang="en-US" sz="2400" dirty="0">
                <a:solidFill>
                  <a:srgbClr val="FF3300"/>
                </a:solidFill>
                <a:latin typeface="Microsoft YaHei" panose="020B0503020204020204" pitchFamily="34" charset="-122"/>
                <a:ea typeface="Microsoft YaHei" panose="020B0503020204020204" pitchFamily="34" charset="-122"/>
              </a:rPr>
              <a:t>当</a:t>
            </a:r>
            <a:r>
              <a:rPr lang="en-US" altLang="zh-CN" sz="2400" dirty="0">
                <a:solidFill>
                  <a:srgbClr val="FF3300"/>
                </a:solidFill>
                <a:latin typeface="Microsoft YaHei" panose="020B0503020204020204" pitchFamily="34" charset="-122"/>
                <a:ea typeface="Microsoft YaHei" panose="020B0503020204020204" pitchFamily="34" charset="-122"/>
              </a:rPr>
              <a:t>A</a:t>
            </a:r>
            <a:r>
              <a:rPr lang="zh-CN" altLang="en-US" sz="2400" dirty="0">
                <a:solidFill>
                  <a:srgbClr val="FF3300"/>
                </a:solidFill>
                <a:latin typeface="Microsoft YaHei" panose="020B0503020204020204" pitchFamily="34" charset="-122"/>
                <a:ea typeface="Microsoft YaHei" panose="020B0503020204020204" pitchFamily="34" charset="-122"/>
              </a:rPr>
              <a:t>相断电，</a:t>
            </a:r>
            <a:r>
              <a:rPr lang="en-US" altLang="zh-CN" sz="2400" dirty="0">
                <a:solidFill>
                  <a:srgbClr val="FF3300"/>
                </a:solidFill>
                <a:latin typeface="Microsoft YaHei" panose="020B0503020204020204" pitchFamily="34" charset="-122"/>
                <a:ea typeface="Microsoft YaHei" panose="020B0503020204020204" pitchFamily="34" charset="-122"/>
              </a:rPr>
              <a:t>C</a:t>
            </a:r>
            <a:r>
              <a:rPr lang="zh-CN" altLang="en-US" sz="2400" dirty="0">
                <a:solidFill>
                  <a:srgbClr val="FF3300"/>
                </a:solidFill>
                <a:latin typeface="Microsoft YaHei" panose="020B0503020204020204" pitchFamily="34" charset="-122"/>
                <a:ea typeface="Microsoft YaHei" panose="020B0503020204020204" pitchFamily="34" charset="-122"/>
              </a:rPr>
              <a:t>相通电后</a:t>
            </a:r>
            <a:r>
              <a:rPr lang="zh-CN" altLang="en-US" sz="2400" dirty="0">
                <a:latin typeface="+mn-ea"/>
                <a:ea typeface="Microsoft YaHei" panose="020B0503020204020204" pitchFamily="34" charset="-122"/>
              </a:rPr>
              <a:t>，</a:t>
            </a:r>
            <a:r>
              <a:rPr lang="zh-CN" altLang="en-US" sz="2400" dirty="0">
                <a:latin typeface="+mn-ea"/>
              </a:rPr>
              <a:t>则转子（ ）</a:t>
            </a:r>
            <a:r>
              <a:rPr lang="en-US" altLang="zh-CN" sz="2400" dirty="0">
                <a:latin typeface="+mn-ea"/>
              </a:rPr>
              <a:t>?</a:t>
            </a:r>
            <a:endParaRPr lang="zh-CN" altLang="zh-CN" sz="2400" dirty="0">
              <a:latin typeface="+mn-ea"/>
            </a:endParaRPr>
          </a:p>
        </p:txBody>
      </p:sp>
      <p:sp>
        <p:nvSpPr>
          <p:cNvPr id="5" name="文本框 4">
            <a:extLst>
              <a:ext uri="{FF2B5EF4-FFF2-40B4-BE49-F238E27FC236}">
                <a16:creationId xmlns:a16="http://schemas.microsoft.com/office/drawing/2014/main" id="{C2E24E0F-B382-4FB2-8184-6F6B131ADFAA}"/>
              </a:ext>
            </a:extLst>
          </p:cNvPr>
          <p:cNvSpPr txBox="1"/>
          <p:nvPr>
            <p:custDataLst>
              <p:tags r:id="rId3"/>
            </p:custDataLst>
          </p:nvPr>
        </p:nvSpPr>
        <p:spPr>
          <a:xfrm>
            <a:off x="2571962" y="2282059"/>
            <a:ext cx="9000631" cy="678061"/>
          </a:xfrm>
          <a:prstGeom prst="rect">
            <a:avLst/>
          </a:prstGeom>
          <a:noFill/>
        </p:spPr>
        <p:txBody>
          <a:bodyPr vert="horz" rtlCol="0" anchor="ctr" anchorCtr="0">
            <a:noAutofit/>
          </a:bodyPr>
          <a:lstStyle/>
          <a:p>
            <a:r>
              <a:rPr lang="zh-CN" altLang="en-US" sz="2400" dirty="0">
                <a:latin typeface="Times New Roman" panose="02020603050405020304" pitchFamily="18" charset="0"/>
                <a:cs typeface="Times New Roman" panose="02020603050405020304" pitchFamily="18" charset="0"/>
              </a:rPr>
              <a:t>逆时针转过</a:t>
            </a:r>
            <a:r>
              <a:rPr lang="en-US" altLang="zh-CN" sz="2400" dirty="0">
                <a:latin typeface="Times New Roman" panose="02020603050405020304" pitchFamily="18" charset="0"/>
                <a:cs typeface="Times New Roman" panose="02020603050405020304" pitchFamily="18" charset="0"/>
              </a:rPr>
              <a:t>30</a:t>
            </a:r>
            <a:r>
              <a:rPr lang="en-US" altLang="zh-CN" sz="2400" baseline="30000" dirty="0">
                <a:latin typeface="Microsoft YaHei" panose="020B0503020204020204" pitchFamily="34" charset="-122"/>
                <a:ea typeface="Microsoft YaHei" panose="020B0503020204020204" pitchFamily="34" charset="-122"/>
              </a:rPr>
              <a:t> ° </a:t>
            </a:r>
            <a:endParaRPr lang="zh-CN" altLang="en-US" sz="24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6" name="文本框 5">
            <a:extLst>
              <a:ext uri="{FF2B5EF4-FFF2-40B4-BE49-F238E27FC236}">
                <a16:creationId xmlns:a16="http://schemas.microsoft.com/office/drawing/2014/main" id="{F2539976-CD98-4246-967E-5884F039BC21}"/>
              </a:ext>
            </a:extLst>
          </p:cNvPr>
          <p:cNvSpPr txBox="1"/>
          <p:nvPr>
            <p:custDataLst>
              <p:tags r:id="rId4"/>
            </p:custDataLst>
          </p:nvPr>
        </p:nvSpPr>
        <p:spPr>
          <a:xfrm>
            <a:off x="2571962" y="3186140"/>
            <a:ext cx="9000631" cy="678061"/>
          </a:xfrm>
          <a:prstGeom prst="rect">
            <a:avLst/>
          </a:prstGeom>
          <a:noFill/>
        </p:spPr>
        <p:txBody>
          <a:bodyPr vert="horz" rtlCol="0" anchor="ctr" anchorCtr="0">
            <a:noAutofit/>
          </a:bodyPr>
          <a:lstStyle/>
          <a:p>
            <a:r>
              <a:rPr lang="zh-CN" altLang="en-US" sz="2400" dirty="0">
                <a:latin typeface="Times New Roman" panose="02020603050405020304" pitchFamily="18" charset="0"/>
                <a:cs typeface="Times New Roman" panose="02020603050405020304" pitchFamily="18" charset="0"/>
              </a:rPr>
              <a:t>顺时针转过</a:t>
            </a:r>
            <a:r>
              <a:rPr lang="en-US" altLang="zh-CN" sz="2400" dirty="0">
                <a:latin typeface="Times New Roman" panose="02020603050405020304" pitchFamily="18" charset="0"/>
                <a:cs typeface="Times New Roman" panose="02020603050405020304" pitchFamily="18" charset="0"/>
              </a:rPr>
              <a:t>30</a:t>
            </a:r>
            <a:r>
              <a:rPr lang="en-US" altLang="zh-CN" sz="2400" baseline="30000" dirty="0">
                <a:latin typeface="Microsoft YaHei" panose="020B0503020204020204" pitchFamily="34" charset="-122"/>
                <a:ea typeface="Microsoft YaHei" panose="020B0503020204020204" pitchFamily="34" charset="-122"/>
              </a:rPr>
              <a:t> °</a:t>
            </a:r>
            <a:endParaRPr lang="zh-CN" altLang="en-US" sz="24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7" name="文本框 6">
            <a:extLst>
              <a:ext uri="{FF2B5EF4-FFF2-40B4-BE49-F238E27FC236}">
                <a16:creationId xmlns:a16="http://schemas.microsoft.com/office/drawing/2014/main" id="{1A3E4540-48EA-46B0-8CB9-36CBD06FB55F}"/>
              </a:ext>
            </a:extLst>
          </p:cNvPr>
          <p:cNvSpPr txBox="1"/>
          <p:nvPr>
            <p:custDataLst>
              <p:tags r:id="rId5"/>
            </p:custDataLst>
          </p:nvPr>
        </p:nvSpPr>
        <p:spPr>
          <a:xfrm>
            <a:off x="2571962" y="4090221"/>
            <a:ext cx="9000631" cy="678061"/>
          </a:xfrm>
          <a:prstGeom prst="rect">
            <a:avLst/>
          </a:prstGeom>
          <a:noFill/>
        </p:spPr>
        <p:txBody>
          <a:bodyPr vert="horz" rtlCol="0" anchor="ctr" anchorCtr="0">
            <a:noAutofit/>
          </a:bodyPr>
          <a:lstStyle/>
          <a:p>
            <a:r>
              <a:rPr lang="zh-CN" altLang="en-US" sz="2400" dirty="0">
                <a:latin typeface="Times New Roman" panose="02020603050405020304" pitchFamily="18" charset="0"/>
                <a:cs typeface="Times New Roman" panose="02020603050405020304" pitchFamily="18" charset="0"/>
              </a:rPr>
              <a:t>逆时针转过</a:t>
            </a:r>
            <a:r>
              <a:rPr lang="en-US" altLang="zh-CN" sz="2400" dirty="0">
                <a:latin typeface="Times New Roman" panose="02020603050405020304" pitchFamily="18" charset="0"/>
                <a:cs typeface="Times New Roman" panose="02020603050405020304" pitchFamily="18" charset="0"/>
              </a:rPr>
              <a:t>15</a:t>
            </a:r>
            <a:r>
              <a:rPr lang="en-US" altLang="zh-CN" sz="2400" baseline="30000" dirty="0">
                <a:latin typeface="Microsoft YaHei" panose="020B0503020204020204" pitchFamily="34" charset="-122"/>
                <a:ea typeface="Microsoft YaHei" panose="020B0503020204020204" pitchFamily="34" charset="-122"/>
              </a:rPr>
              <a:t> ° </a:t>
            </a:r>
            <a:endParaRPr lang="zh-CN" altLang="en-US" sz="24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8" name="文本框 7">
            <a:extLst>
              <a:ext uri="{FF2B5EF4-FFF2-40B4-BE49-F238E27FC236}">
                <a16:creationId xmlns:a16="http://schemas.microsoft.com/office/drawing/2014/main" id="{DA8B19C0-1A29-4109-AE4C-79A3C2347284}"/>
              </a:ext>
            </a:extLst>
          </p:cNvPr>
          <p:cNvSpPr txBox="1"/>
          <p:nvPr>
            <p:custDataLst>
              <p:tags r:id="rId6"/>
            </p:custDataLst>
          </p:nvPr>
        </p:nvSpPr>
        <p:spPr>
          <a:xfrm>
            <a:off x="2571962" y="4994303"/>
            <a:ext cx="9000631" cy="678061"/>
          </a:xfrm>
          <a:prstGeom prst="rect">
            <a:avLst/>
          </a:prstGeom>
          <a:noFill/>
        </p:spPr>
        <p:txBody>
          <a:bodyPr vert="horz" rtlCol="0" anchor="ctr" anchorCtr="0">
            <a:noAutofit/>
          </a:bodyPr>
          <a:lstStyle/>
          <a:p>
            <a:r>
              <a:rPr lang="zh-CN" altLang="en-US" sz="2400" dirty="0">
                <a:latin typeface="Times New Roman" panose="02020603050405020304" pitchFamily="18" charset="0"/>
                <a:cs typeface="Times New Roman" panose="02020603050405020304" pitchFamily="18" charset="0"/>
              </a:rPr>
              <a:t>顺时针转过</a:t>
            </a:r>
            <a:r>
              <a:rPr lang="en-US" altLang="zh-CN" sz="2400" dirty="0">
                <a:latin typeface="Times New Roman" panose="02020603050405020304" pitchFamily="18" charset="0"/>
                <a:cs typeface="Times New Roman" panose="02020603050405020304" pitchFamily="18" charset="0"/>
              </a:rPr>
              <a:t>15</a:t>
            </a:r>
            <a:r>
              <a:rPr lang="en-US" altLang="zh-CN" sz="2400" baseline="30000" dirty="0">
                <a:latin typeface="Microsoft YaHei" panose="020B0503020204020204" pitchFamily="34" charset="-122"/>
                <a:ea typeface="Microsoft YaHei" panose="020B0503020204020204" pitchFamily="34" charset="-122"/>
              </a:rPr>
              <a:t> °</a:t>
            </a:r>
            <a:endParaRPr lang="zh-CN" altLang="en-US" sz="24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9" name="椭圆 8">
            <a:extLst>
              <a:ext uri="{FF2B5EF4-FFF2-40B4-BE49-F238E27FC236}">
                <a16:creationId xmlns:a16="http://schemas.microsoft.com/office/drawing/2014/main" id="{848F3416-9392-4293-97A1-3B97B71A6264}"/>
              </a:ext>
            </a:extLst>
          </p:cNvPr>
          <p:cNvSpPr>
            <a:spLocks noChangeAspect="1"/>
          </p:cNvSpPr>
          <p:nvPr>
            <p:custDataLst>
              <p:tags r:id="rId7"/>
            </p:custDataLst>
          </p:nvPr>
        </p:nvSpPr>
        <p:spPr>
          <a:xfrm>
            <a:off x="1657835" y="2349864"/>
            <a:ext cx="542449" cy="542449"/>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87">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zh-CN" altLang="en-US" sz="1687">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0" name="椭圆 9">
            <a:extLst>
              <a:ext uri="{FF2B5EF4-FFF2-40B4-BE49-F238E27FC236}">
                <a16:creationId xmlns:a16="http://schemas.microsoft.com/office/drawing/2014/main" id="{936E2695-17B4-445A-A562-C4A0C88133A5}"/>
              </a:ext>
            </a:extLst>
          </p:cNvPr>
          <p:cNvSpPr>
            <a:spLocks noChangeAspect="1"/>
          </p:cNvSpPr>
          <p:nvPr>
            <p:custDataLst>
              <p:tags r:id="rId8"/>
            </p:custDataLst>
          </p:nvPr>
        </p:nvSpPr>
        <p:spPr>
          <a:xfrm>
            <a:off x="1657835" y="3253945"/>
            <a:ext cx="542449" cy="542449"/>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87">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zh-CN" altLang="en-US" sz="1687">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椭圆 10">
            <a:extLst>
              <a:ext uri="{FF2B5EF4-FFF2-40B4-BE49-F238E27FC236}">
                <a16:creationId xmlns:a16="http://schemas.microsoft.com/office/drawing/2014/main" id="{423BF4A2-A0D7-4EE9-9581-88D8429C3584}"/>
              </a:ext>
            </a:extLst>
          </p:cNvPr>
          <p:cNvSpPr>
            <a:spLocks noChangeAspect="1"/>
          </p:cNvSpPr>
          <p:nvPr>
            <p:custDataLst>
              <p:tags r:id="rId9"/>
            </p:custDataLst>
          </p:nvPr>
        </p:nvSpPr>
        <p:spPr>
          <a:xfrm>
            <a:off x="1657835" y="4158026"/>
            <a:ext cx="542449" cy="542449"/>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87">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lang="zh-CN" altLang="en-US" sz="1687">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椭圆 11">
            <a:extLst>
              <a:ext uri="{FF2B5EF4-FFF2-40B4-BE49-F238E27FC236}">
                <a16:creationId xmlns:a16="http://schemas.microsoft.com/office/drawing/2014/main" id="{EB1ABC18-BD0E-4C11-97B5-4BA2E36AFDF6}"/>
              </a:ext>
            </a:extLst>
          </p:cNvPr>
          <p:cNvSpPr>
            <a:spLocks noChangeAspect="1"/>
          </p:cNvSpPr>
          <p:nvPr>
            <p:custDataLst>
              <p:tags r:id="rId10"/>
            </p:custDataLst>
          </p:nvPr>
        </p:nvSpPr>
        <p:spPr>
          <a:xfrm>
            <a:off x="1657835" y="5062108"/>
            <a:ext cx="542449" cy="542449"/>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87">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D</a:t>
            </a:r>
            <a:endParaRPr lang="zh-CN" altLang="en-US" sz="1687">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矩形: 圆角 12">
            <a:extLst>
              <a:ext uri="{FF2B5EF4-FFF2-40B4-BE49-F238E27FC236}">
                <a16:creationId xmlns:a16="http://schemas.microsoft.com/office/drawing/2014/main" id="{3E3FBF56-45D5-407A-9539-20ABF4F85D51}"/>
              </a:ext>
            </a:extLst>
          </p:cNvPr>
          <p:cNvSpPr/>
          <p:nvPr>
            <p:custDataLst>
              <p:tags r:id="rId11"/>
            </p:custDataLst>
          </p:nvPr>
        </p:nvSpPr>
        <p:spPr>
          <a:xfrm>
            <a:off x="9402798" y="6554590"/>
            <a:ext cx="1627346" cy="433959"/>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87">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sp>
        <p:nvSpPr>
          <p:cNvPr id="20" name="矩形 19">
            <a:extLst>
              <a:ext uri="{FF2B5EF4-FFF2-40B4-BE49-F238E27FC236}">
                <a16:creationId xmlns:a16="http://schemas.microsoft.com/office/drawing/2014/main" id="{ABCC51A4-9E15-4DE8-AB21-F930108BBEB3}"/>
              </a:ext>
            </a:extLst>
          </p:cNvPr>
          <p:cNvSpPr/>
          <p:nvPr>
            <p:custDataLst>
              <p:tags r:id="rId12"/>
            </p:custDataLst>
          </p:nvPr>
        </p:nvSpPr>
        <p:spPr>
          <a:xfrm>
            <a:off x="13260564" y="0"/>
            <a:ext cx="4050284" cy="7232650"/>
          </a:xfrm>
          <a:prstGeom prst="rect">
            <a:avLst/>
          </a:prstGeom>
          <a:solidFill>
            <a:srgbClr val="FFFFFF"/>
          </a:solidFill>
          <a:ln w="12700" cmpd="sng">
            <a:solidFill>
              <a:srgbClr val="9B9B9B"/>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a:solidFill>
                <a:srgbClr val="FFFFFF"/>
              </a:solidFill>
            </a:endParaRPr>
          </a:p>
        </p:txBody>
      </p:sp>
      <p:sp>
        <p:nvSpPr>
          <p:cNvPr id="25" name="文本框 24">
            <a:extLst>
              <a:ext uri="{FF2B5EF4-FFF2-40B4-BE49-F238E27FC236}">
                <a16:creationId xmlns:a16="http://schemas.microsoft.com/office/drawing/2014/main" id="{72DC1CA5-A487-4968-97F2-80FFF01B257A}"/>
              </a:ext>
            </a:extLst>
          </p:cNvPr>
          <p:cNvSpPr txBox="1"/>
          <p:nvPr>
            <p:custDataLst>
              <p:tags r:id="rId13"/>
            </p:custDataLst>
          </p:nvPr>
        </p:nvSpPr>
        <p:spPr>
          <a:xfrm>
            <a:off x="13354320" y="6674944"/>
            <a:ext cx="3862771" cy="481927"/>
          </a:xfrm>
          <a:prstGeom prst="rect">
            <a:avLst/>
          </a:prstGeom>
          <a:solidFill>
            <a:srgbClr val="FBFAEF"/>
          </a:solidFill>
          <a:ln w="12700">
            <a:noFill/>
          </a:ln>
          <a:extLst>
            <a:ext uri="{91240B29-F687-4F45-9708-019B960494DF}">
              <a14:hiddenLine xmlns:a14="http://schemas.microsoft.com/office/drawing/2010/main" w="12700">
                <a:solidFill>
                  <a:srgbClr val="FFFFFF"/>
                </a:solidFill>
              </a14:hiddenLine>
            </a:ext>
          </a:extLst>
        </p:spPr>
        <p:txBody>
          <a:bodyPr vert="horz" rtlCol="0" anchor="ctr">
            <a:spAutoFit/>
          </a:bodyPr>
          <a:lstStyle/>
          <a:p>
            <a:r>
              <a:rPr lang="zh-CN" altLang="en-US" sz="1266">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可为此题添加文本、图片、公式等解析，且需将内容全部放在本区域内。正常使用需</a:t>
            </a:r>
            <a:r>
              <a:rPr lang="en-US" altLang="zh-CN" sz="1266">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3.0</a:t>
            </a:r>
            <a:r>
              <a:rPr lang="zh-CN" altLang="en-US" sz="1266">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以上版本</a:t>
            </a:r>
          </a:p>
        </p:txBody>
      </p:sp>
      <p:sp>
        <p:nvSpPr>
          <p:cNvPr id="26" name="文本框 25">
            <a:extLst>
              <a:ext uri="{FF2B5EF4-FFF2-40B4-BE49-F238E27FC236}">
                <a16:creationId xmlns:a16="http://schemas.microsoft.com/office/drawing/2014/main" id="{DC3B8C61-FB21-4200-935C-84885C6229DF}"/>
              </a:ext>
            </a:extLst>
          </p:cNvPr>
          <p:cNvSpPr txBox="1"/>
          <p:nvPr>
            <p:custDataLst>
              <p:tags r:id="rId14"/>
            </p:custDataLst>
          </p:nvPr>
        </p:nvSpPr>
        <p:spPr>
          <a:xfrm>
            <a:off x="13528440" y="1339380"/>
            <a:ext cx="3514532" cy="1715213"/>
          </a:xfrm>
          <a:prstGeom prst="rect">
            <a:avLst/>
          </a:prstGeom>
          <a:noFill/>
        </p:spPr>
        <p:txBody>
          <a:bodyPr vert="horz" rtlCol="0" anchor="t" anchorCtr="0">
            <a:spAutoFit/>
          </a:bodyPr>
          <a:lstStyle/>
          <a:p>
            <a:r>
              <a:rPr lang="en-US" altLang="zh-CN" sz="2109">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E1/E2=(Ua1-Ua0)/(Ua2-Ua0)=n1/n2</a:t>
            </a:r>
          </a:p>
          <a:p>
            <a:r>
              <a:rPr lang="en-US" altLang="zh-CN" sz="2109">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(50-4)/(Ua2-4)=1500/3000</a:t>
            </a:r>
          </a:p>
          <a:p>
            <a:r>
              <a:rPr lang="en-US" altLang="zh-CN" sz="2109">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Ua2=96 v</a:t>
            </a:r>
            <a:endParaRPr lang="zh-CN" altLang="en-US" sz="2109">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nvGrpSpPr>
          <p:cNvPr id="18" name="组合 17">
            <a:extLst>
              <a:ext uri="{FF2B5EF4-FFF2-40B4-BE49-F238E27FC236}">
                <a16:creationId xmlns:a16="http://schemas.microsoft.com/office/drawing/2014/main" id="{59600B9F-C835-4F8B-B095-D4975E0399A2}"/>
              </a:ext>
            </a:extLst>
          </p:cNvPr>
          <p:cNvGrpSpPr/>
          <p:nvPr>
            <p:custDataLst>
              <p:tags r:id="rId15"/>
            </p:custDataLst>
          </p:nvPr>
        </p:nvGrpSpPr>
        <p:grpSpPr>
          <a:xfrm>
            <a:off x="0" y="0"/>
            <a:ext cx="12858044" cy="669690"/>
            <a:chOff x="-335" y="0"/>
            <a:chExt cx="12192000" cy="635000"/>
          </a:xfrm>
        </p:grpSpPr>
        <p:sp>
          <p:nvSpPr>
            <p:cNvPr id="14" name="TitleBackground">
              <a:extLst>
                <a:ext uri="{FF2B5EF4-FFF2-40B4-BE49-F238E27FC236}">
                  <a16:creationId xmlns:a16="http://schemas.microsoft.com/office/drawing/2014/main" id="{1ABFB9CF-AA9D-48BF-9349-0A3805A53390}"/>
                </a:ext>
              </a:extLst>
            </p:cNvPr>
            <p:cNvSpPr/>
            <p:nvPr>
              <p:custDataLst>
                <p:tags r:id="rId21"/>
              </p:custDataLst>
            </p:nvPr>
          </p:nvSpPr>
          <p:spPr>
            <a:xfrm>
              <a:off x="-335" y="0"/>
              <a:ext cx="12192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ColorBlock">
              <a:extLst>
                <a:ext uri="{FF2B5EF4-FFF2-40B4-BE49-F238E27FC236}">
                  <a16:creationId xmlns:a16="http://schemas.microsoft.com/office/drawing/2014/main" id="{D33D50ED-5DBF-46AE-86D4-82FF46E901A0}"/>
                </a:ext>
              </a:extLst>
            </p:cNvPr>
            <p:cNvSpPr/>
            <p:nvPr>
              <p:custDataLst>
                <p:tags r:id="rId22"/>
              </p:custDataLst>
            </p:nvPr>
          </p:nvSpPr>
          <p:spPr>
            <a:xfrm>
              <a:off x="-335"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TypeText">
              <a:extLst>
                <a:ext uri="{FF2B5EF4-FFF2-40B4-BE49-F238E27FC236}">
                  <a16:creationId xmlns:a16="http://schemas.microsoft.com/office/drawing/2014/main" id="{087A10C0-B026-4974-ABAB-B4E2FB91A057}"/>
                </a:ext>
              </a:extLst>
            </p:cNvPr>
            <p:cNvSpPr txBox="1"/>
            <p:nvPr>
              <p:custDataLst>
                <p:tags r:id="rId23"/>
              </p:custDataLst>
            </p:nvPr>
          </p:nvSpPr>
          <p:spPr>
            <a:xfrm>
              <a:off x="240508" y="0"/>
              <a:ext cx="1905000" cy="635000"/>
            </a:xfrm>
            <a:prstGeom prst="rect">
              <a:avLst/>
            </a:prstGeom>
            <a:noFill/>
          </p:spPr>
          <p:txBody>
            <a:bodyPr vert="horz" wrap="none" rtlCol="0" anchor="ctr" anchorCtr="0">
              <a:noAutofit/>
            </a:bodyPr>
            <a:lstStyle/>
            <a:p>
              <a:r>
                <a:rPr lang="zh-CN" altLang="en-US" sz="2742">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p>
          </p:txBody>
        </p:sp>
        <p:sp>
          <p:nvSpPr>
            <p:cNvPr id="17" name="TipText">
              <a:extLst>
                <a:ext uri="{FF2B5EF4-FFF2-40B4-BE49-F238E27FC236}">
                  <a16:creationId xmlns:a16="http://schemas.microsoft.com/office/drawing/2014/main" id="{8136677C-43E4-4D89-9CFD-62BFDAA6AFEF}"/>
                </a:ext>
              </a:extLst>
            </p:cNvPr>
            <p:cNvSpPr txBox="1"/>
            <p:nvPr>
              <p:custDataLst>
                <p:tags r:id="rId24"/>
              </p:custDataLst>
            </p:nvPr>
          </p:nvSpPr>
          <p:spPr>
            <a:xfrm>
              <a:off x="1500718" y="103562"/>
              <a:ext cx="2286000" cy="508000"/>
            </a:xfrm>
            <a:prstGeom prst="rect">
              <a:avLst/>
            </a:prstGeom>
            <a:noFill/>
          </p:spPr>
          <p:txBody>
            <a:bodyPr vert="horz" wrap="none" rtlCol="0" anchor="ctr" anchorCtr="0">
              <a:noAutofit/>
            </a:bodyPr>
            <a:lstStyle/>
            <a:p>
              <a:r>
                <a:rPr lang="en-US" altLang="zh-CN" sz="2109">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109">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grpSp>
        <p:nvGrpSpPr>
          <p:cNvPr id="24" name="组合 23">
            <a:extLst>
              <a:ext uri="{FF2B5EF4-FFF2-40B4-BE49-F238E27FC236}">
                <a16:creationId xmlns:a16="http://schemas.microsoft.com/office/drawing/2014/main" id="{F436043E-9D78-441C-9EA1-25C8ACCD2CC1}"/>
              </a:ext>
            </a:extLst>
          </p:cNvPr>
          <p:cNvGrpSpPr/>
          <p:nvPr>
            <p:custDataLst>
              <p:tags r:id="rId16"/>
            </p:custDataLst>
          </p:nvPr>
        </p:nvGrpSpPr>
        <p:grpSpPr>
          <a:xfrm>
            <a:off x="13273958" y="0"/>
            <a:ext cx="4023496" cy="683084"/>
            <a:chOff x="12585700" y="0"/>
            <a:chExt cx="3815080" cy="647700"/>
          </a:xfrm>
        </p:grpSpPr>
        <p:sp>
          <p:nvSpPr>
            <p:cNvPr id="21" name="RemarkBack">
              <a:extLst>
                <a:ext uri="{FF2B5EF4-FFF2-40B4-BE49-F238E27FC236}">
                  <a16:creationId xmlns:a16="http://schemas.microsoft.com/office/drawing/2014/main" id="{CBE0188C-9E4C-4DFE-B971-9162A54B672E}"/>
                </a:ext>
              </a:extLst>
            </p:cNvPr>
            <p:cNvSpPr/>
            <p:nvPr>
              <p:custDataLst>
                <p:tags r:id="rId18"/>
              </p:custDataLst>
            </p:nvPr>
          </p:nvSpPr>
          <p:spPr>
            <a:xfrm>
              <a:off x="12585700" y="12700"/>
              <a:ext cx="381508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RemarkBlock">
              <a:extLst>
                <a:ext uri="{FF2B5EF4-FFF2-40B4-BE49-F238E27FC236}">
                  <a16:creationId xmlns:a16="http://schemas.microsoft.com/office/drawing/2014/main" id="{83B99E7A-562B-4419-934C-8D93B6D34805}"/>
                </a:ext>
              </a:extLst>
            </p:cNvPr>
            <p:cNvSpPr/>
            <p:nvPr>
              <p:custDataLst>
                <p:tags r:id="rId19"/>
              </p:custDataLst>
            </p:nvPr>
          </p:nvSpPr>
          <p:spPr>
            <a:xfrm>
              <a:off x="12585700" y="1270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RemarkTitleText">
              <a:extLst>
                <a:ext uri="{FF2B5EF4-FFF2-40B4-BE49-F238E27FC236}">
                  <a16:creationId xmlns:a16="http://schemas.microsoft.com/office/drawing/2014/main" id="{4FDAE306-548A-458E-A9A6-BBD372394B46}"/>
                </a:ext>
              </a:extLst>
            </p:cNvPr>
            <p:cNvSpPr txBox="1"/>
            <p:nvPr>
              <p:custDataLst>
                <p:tags r:id="rId20"/>
              </p:custDataLst>
            </p:nvPr>
          </p:nvSpPr>
          <p:spPr>
            <a:xfrm>
              <a:off x="12827000" y="0"/>
              <a:ext cx="1905000" cy="635000"/>
            </a:xfrm>
            <a:prstGeom prst="rect">
              <a:avLst/>
            </a:prstGeom>
            <a:noFill/>
          </p:spPr>
          <p:txBody>
            <a:bodyPr vert="horz" wrap="none" rtlCol="0" anchor="ctr" anchorCtr="0">
              <a:noAutofit/>
            </a:bodyPr>
            <a:lstStyle/>
            <a:p>
              <a:r>
                <a:rPr lang="zh-CN" altLang="en-US">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答案解析</a:t>
              </a:r>
            </a:p>
          </p:txBody>
        </p:sp>
      </p:grpSp>
      <p:pic>
        <p:nvPicPr>
          <p:cNvPr id="19" name="Picture 7">
            <a:extLst>
              <a:ext uri="{FF2B5EF4-FFF2-40B4-BE49-F238E27FC236}">
                <a16:creationId xmlns:a16="http://schemas.microsoft.com/office/drawing/2014/main" id="{A3C00BA1-3A56-3896-9B07-19861A32799E}"/>
              </a:ext>
            </a:extLst>
          </p:cNvPr>
          <p:cNvPicPr>
            <a:picLocks noChangeAspect="1" noChangeArrowheads="1"/>
          </p:cNvPicPr>
          <p:nvPr/>
        </p:nvPicPr>
        <p:blipFill>
          <a:blip r:embed="rId26" cstate="email">
            <a:extLst>
              <a:ext uri="{28A0092B-C50C-407E-A947-70E740481C1C}">
                <a14:useLocalDpi xmlns:a14="http://schemas.microsoft.com/office/drawing/2010/main" val="0"/>
              </a:ext>
            </a:extLst>
          </a:blip>
          <a:srcRect/>
          <a:stretch>
            <a:fillRect/>
          </a:stretch>
        </p:blipFill>
        <p:spPr bwMode="auto">
          <a:xfrm>
            <a:off x="5493271" y="2105715"/>
            <a:ext cx="5905644" cy="40077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9050">
                <a:solidFill>
                  <a:srgbClr val="000000"/>
                </a:solidFill>
                <a:miter lim="800000"/>
                <a:headEnd/>
                <a:tailEnd/>
              </a14:hiddenLine>
            </a:ext>
          </a:extLst>
        </p:spPr>
      </p:pic>
      <p:pic>
        <p:nvPicPr>
          <p:cNvPr id="3" name="图片 2">
            <a:extLst>
              <a:ext uri="{FF2B5EF4-FFF2-40B4-BE49-F238E27FC236}">
                <a16:creationId xmlns:a16="http://schemas.microsoft.com/office/drawing/2014/main" id="{C90DDAC1-8C06-4DBF-A724-7036B4B8652E}"/>
              </a:ext>
            </a:extLst>
          </p:cNvPr>
          <p:cNvPicPr>
            <a:picLocks/>
          </p:cNvPicPr>
          <p:nvPr>
            <p:custDataLst>
              <p:tags r:id="rId17"/>
            </p:custDataLst>
          </p:nvPr>
        </p:nvPicPr>
        <p:blipFill>
          <a:blip r:embed="rId27">
            <a:extLst>
              <a:ext uri="{28A0092B-C50C-407E-A947-70E740481C1C}">
                <a14:useLocalDpi xmlns:a14="http://schemas.microsoft.com/office/drawing/2010/main" val="0"/>
              </a:ext>
            </a:extLst>
          </a:blip>
          <a:stretch>
            <a:fillRect/>
          </a:stretch>
        </p:blipFill>
        <p:spPr>
          <a:xfrm>
            <a:off x="11309350" y="63500"/>
            <a:ext cx="1422400" cy="508000"/>
          </a:xfrm>
          <a:prstGeom prst="rect">
            <a:avLst/>
          </a:prstGeom>
        </p:spPr>
      </p:pic>
    </p:spTree>
    <p:custDataLst>
      <p:tags r:id="rId1"/>
    </p:custDataLst>
    <p:extLst>
      <p:ext uri="{BB962C8B-B14F-4D97-AF65-F5344CB8AC3E}">
        <p14:creationId xmlns:p14="http://schemas.microsoft.com/office/powerpoint/2010/main" val="1453292747"/>
      </p:ext>
    </p:extLst>
  </p:cSld>
  <p:clrMapOvr>
    <a:masterClrMapping/>
  </p:clrMapOvr>
  <mc:AlternateContent xmlns:mc="http://schemas.openxmlformats.org/markup-compatibility/2006" xmlns:p14="http://schemas.microsoft.com/office/powerpoint/2010/main">
    <mc:Choice Requires="p14">
      <p:transition spd="slow" p14:dur="1600" advClick="0">
        <p14:gallery dir="l"/>
      </p:transition>
    </mc:Choice>
    <mc:Fallback xmlns="">
      <p:transition spd="slow" advClick="0">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924067A7-0EE4-4BC3-B247-2059C8B804B7}"/>
              </a:ext>
            </a:extLst>
          </p:cNvPr>
          <p:cNvSpPr txBox="1"/>
          <p:nvPr>
            <p:custDataLst>
              <p:tags r:id="rId2"/>
            </p:custDataLst>
          </p:nvPr>
        </p:nvSpPr>
        <p:spPr>
          <a:xfrm>
            <a:off x="342734" y="1031322"/>
            <a:ext cx="12523200" cy="2260203"/>
          </a:xfrm>
          <a:prstGeom prst="rect">
            <a:avLst/>
          </a:prstGeom>
          <a:noFill/>
        </p:spPr>
        <p:txBody>
          <a:bodyPr vert="horz" wrap="square" rtlCol="0" anchor="ctr" anchorCtr="0">
            <a:noAutofit/>
          </a:bodyPr>
          <a:lstStyle/>
          <a:p>
            <a:pPr>
              <a:lnSpc>
                <a:spcPct val="150000"/>
              </a:lnSpc>
            </a:pPr>
            <a:r>
              <a:rPr lang="zh-CN" altLang="en-US" sz="2400" dirty="0">
                <a:solidFill>
                  <a:srgbClr val="FF3300"/>
                </a:solidFill>
                <a:latin typeface="Microsoft YaHei" panose="020B0503020204020204" pitchFamily="34" charset="-122"/>
                <a:ea typeface="Microsoft YaHei" panose="020B0503020204020204" pitchFamily="34" charset="-122"/>
              </a:rPr>
              <a:t>当</a:t>
            </a:r>
            <a:r>
              <a:rPr lang="en-US" altLang="zh-CN" sz="2400" dirty="0">
                <a:solidFill>
                  <a:srgbClr val="FF3300"/>
                </a:solidFill>
                <a:latin typeface="Microsoft YaHei" panose="020B0503020204020204" pitchFamily="34" charset="-122"/>
                <a:ea typeface="Microsoft YaHei" panose="020B0503020204020204" pitchFamily="34" charset="-122"/>
              </a:rPr>
              <a:t>A</a:t>
            </a:r>
            <a:r>
              <a:rPr lang="zh-CN" altLang="en-US" sz="2400" dirty="0">
                <a:solidFill>
                  <a:srgbClr val="FF3300"/>
                </a:solidFill>
                <a:latin typeface="Microsoft YaHei" panose="020B0503020204020204" pitchFamily="34" charset="-122"/>
                <a:ea typeface="Microsoft YaHei" panose="020B0503020204020204" pitchFamily="34" charset="-122"/>
              </a:rPr>
              <a:t>相继续通电，同时</a:t>
            </a:r>
            <a:r>
              <a:rPr lang="en-US" altLang="zh-CN" sz="2400" dirty="0">
                <a:solidFill>
                  <a:srgbClr val="FF3300"/>
                </a:solidFill>
                <a:latin typeface="Microsoft YaHei" panose="020B0503020204020204" pitchFamily="34" charset="-122"/>
                <a:ea typeface="Microsoft YaHei" panose="020B0503020204020204" pitchFamily="34" charset="-122"/>
              </a:rPr>
              <a:t>B</a:t>
            </a:r>
            <a:r>
              <a:rPr lang="zh-CN" altLang="en-US" sz="2400" dirty="0">
                <a:solidFill>
                  <a:srgbClr val="FF3300"/>
                </a:solidFill>
                <a:latin typeface="Microsoft YaHei" panose="020B0503020204020204" pitchFamily="34" charset="-122"/>
                <a:ea typeface="Microsoft YaHei" panose="020B0503020204020204" pitchFamily="34" charset="-122"/>
              </a:rPr>
              <a:t>相通电后</a:t>
            </a:r>
            <a:r>
              <a:rPr lang="zh-CN" altLang="en-US" sz="2400" dirty="0">
                <a:latin typeface="Microsoft YaHei" panose="020B0503020204020204" pitchFamily="34" charset="-122"/>
                <a:ea typeface="Microsoft YaHei" panose="020B0503020204020204" pitchFamily="34" charset="-122"/>
              </a:rPr>
              <a:t>，则转子（ ）</a:t>
            </a:r>
            <a:r>
              <a:rPr lang="en-US" altLang="zh-CN" sz="2400" dirty="0">
                <a:latin typeface="Microsoft YaHei" panose="020B0503020204020204" pitchFamily="34" charset="-122"/>
                <a:ea typeface="Microsoft YaHei" panose="020B0503020204020204" pitchFamily="34" charset="-122"/>
              </a:rPr>
              <a:t>?</a:t>
            </a:r>
            <a:endParaRPr lang="zh-CN" altLang="zh-CN" sz="2400" dirty="0">
              <a:latin typeface="Microsoft YaHei" panose="020B0503020204020204" pitchFamily="34" charset="-122"/>
              <a:ea typeface="Microsoft YaHei" panose="020B0503020204020204" pitchFamily="34" charset="-122"/>
            </a:endParaRPr>
          </a:p>
        </p:txBody>
      </p:sp>
      <p:sp>
        <p:nvSpPr>
          <p:cNvPr id="5" name="文本框 4">
            <a:extLst>
              <a:ext uri="{FF2B5EF4-FFF2-40B4-BE49-F238E27FC236}">
                <a16:creationId xmlns:a16="http://schemas.microsoft.com/office/drawing/2014/main" id="{62EDBEDC-5B01-43B4-A0C4-E6AEF9922BD1}"/>
              </a:ext>
            </a:extLst>
          </p:cNvPr>
          <p:cNvSpPr txBox="1"/>
          <p:nvPr>
            <p:custDataLst>
              <p:tags r:id="rId3"/>
            </p:custDataLst>
          </p:nvPr>
        </p:nvSpPr>
        <p:spPr>
          <a:xfrm>
            <a:off x="2571962" y="2938265"/>
            <a:ext cx="9000631" cy="678061"/>
          </a:xfrm>
          <a:prstGeom prst="rect">
            <a:avLst/>
          </a:prstGeom>
          <a:noFill/>
        </p:spPr>
        <p:txBody>
          <a:bodyPr vert="horz" rtlCol="0" anchor="ctr" anchorCtr="0">
            <a:noAutofit/>
          </a:bodyPr>
          <a:lstStyle/>
          <a:p>
            <a:r>
              <a:rPr lang="zh-CN" altLang="en-US" sz="2400" dirty="0">
                <a:latin typeface="Times New Roman" panose="02020603050405020304" pitchFamily="18" charset="0"/>
                <a:cs typeface="Times New Roman" panose="02020603050405020304" pitchFamily="18" charset="0"/>
              </a:rPr>
              <a:t>逆时针转过</a:t>
            </a:r>
            <a:r>
              <a:rPr lang="en-US" altLang="zh-CN" sz="2400" dirty="0">
                <a:latin typeface="Times New Roman" panose="02020603050405020304" pitchFamily="18" charset="0"/>
                <a:cs typeface="Times New Roman" panose="02020603050405020304" pitchFamily="18" charset="0"/>
              </a:rPr>
              <a:t>30</a:t>
            </a:r>
            <a:r>
              <a:rPr lang="en-US" altLang="zh-CN" sz="2400" baseline="30000" dirty="0">
                <a:latin typeface="Microsoft YaHei" panose="020B0503020204020204" pitchFamily="34" charset="-122"/>
                <a:ea typeface="Microsoft YaHei" panose="020B0503020204020204" pitchFamily="34" charset="-122"/>
              </a:rPr>
              <a:t> ° </a:t>
            </a:r>
            <a:endParaRPr lang="zh-CN" altLang="en-US" sz="24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6" name="文本框 5">
            <a:extLst>
              <a:ext uri="{FF2B5EF4-FFF2-40B4-BE49-F238E27FC236}">
                <a16:creationId xmlns:a16="http://schemas.microsoft.com/office/drawing/2014/main" id="{591C6535-F8B3-4031-BD7F-101932156046}"/>
              </a:ext>
            </a:extLst>
          </p:cNvPr>
          <p:cNvSpPr txBox="1"/>
          <p:nvPr>
            <p:custDataLst>
              <p:tags r:id="rId4"/>
            </p:custDataLst>
          </p:nvPr>
        </p:nvSpPr>
        <p:spPr>
          <a:xfrm>
            <a:off x="2571962" y="3842346"/>
            <a:ext cx="9000631" cy="678061"/>
          </a:xfrm>
          <a:prstGeom prst="rect">
            <a:avLst/>
          </a:prstGeom>
          <a:noFill/>
        </p:spPr>
        <p:txBody>
          <a:bodyPr vert="horz" rtlCol="0" anchor="ctr" anchorCtr="0">
            <a:noAutofit/>
          </a:bodyPr>
          <a:lstStyle/>
          <a:p>
            <a:r>
              <a:rPr lang="zh-CN" altLang="en-US" sz="2400" dirty="0">
                <a:latin typeface="Times New Roman" panose="02020603050405020304" pitchFamily="18" charset="0"/>
                <a:cs typeface="Times New Roman" panose="02020603050405020304" pitchFamily="18" charset="0"/>
              </a:rPr>
              <a:t>顺时针转过</a:t>
            </a:r>
            <a:r>
              <a:rPr lang="en-US" altLang="zh-CN" sz="2400" dirty="0">
                <a:latin typeface="Times New Roman" panose="02020603050405020304" pitchFamily="18" charset="0"/>
                <a:cs typeface="Times New Roman" panose="02020603050405020304" pitchFamily="18" charset="0"/>
              </a:rPr>
              <a:t>30</a:t>
            </a:r>
            <a:r>
              <a:rPr lang="en-US" altLang="zh-CN" sz="2400" baseline="30000" dirty="0">
                <a:latin typeface="Microsoft YaHei" panose="020B0503020204020204" pitchFamily="34" charset="-122"/>
                <a:ea typeface="Microsoft YaHei" panose="020B0503020204020204" pitchFamily="34" charset="-122"/>
              </a:rPr>
              <a:t> °</a:t>
            </a:r>
            <a:endParaRPr lang="zh-CN" altLang="en-US" sz="24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7" name="文本框 6">
            <a:extLst>
              <a:ext uri="{FF2B5EF4-FFF2-40B4-BE49-F238E27FC236}">
                <a16:creationId xmlns:a16="http://schemas.microsoft.com/office/drawing/2014/main" id="{62B5B0A7-2FEA-4819-A156-A37061A60FD4}"/>
              </a:ext>
            </a:extLst>
          </p:cNvPr>
          <p:cNvSpPr txBox="1"/>
          <p:nvPr>
            <p:custDataLst>
              <p:tags r:id="rId5"/>
            </p:custDataLst>
          </p:nvPr>
        </p:nvSpPr>
        <p:spPr>
          <a:xfrm>
            <a:off x="2571962" y="4746427"/>
            <a:ext cx="9000631" cy="678061"/>
          </a:xfrm>
          <a:prstGeom prst="rect">
            <a:avLst/>
          </a:prstGeom>
          <a:noFill/>
        </p:spPr>
        <p:txBody>
          <a:bodyPr vert="horz" rtlCol="0" anchor="ctr" anchorCtr="0">
            <a:noAutofit/>
          </a:bodyPr>
          <a:lstStyle/>
          <a:p>
            <a:r>
              <a:rPr lang="zh-CN" altLang="en-US" sz="2400" dirty="0">
                <a:latin typeface="Times New Roman" panose="02020603050405020304" pitchFamily="18" charset="0"/>
                <a:cs typeface="Times New Roman" panose="02020603050405020304" pitchFamily="18" charset="0"/>
              </a:rPr>
              <a:t>顺时针转过</a:t>
            </a:r>
            <a:r>
              <a:rPr lang="en-US" altLang="zh-CN" sz="2400" dirty="0">
                <a:latin typeface="Times New Roman" panose="02020603050405020304" pitchFamily="18" charset="0"/>
                <a:cs typeface="Times New Roman" panose="02020603050405020304" pitchFamily="18" charset="0"/>
              </a:rPr>
              <a:t>15</a:t>
            </a:r>
            <a:r>
              <a:rPr lang="en-US" altLang="zh-CN" sz="2400" baseline="30000" dirty="0">
                <a:latin typeface="Microsoft YaHei" panose="020B0503020204020204" pitchFamily="34" charset="-122"/>
                <a:ea typeface="Microsoft YaHei" panose="020B0503020204020204" pitchFamily="34" charset="-122"/>
              </a:rPr>
              <a:t> </a:t>
            </a:r>
            <a:r>
              <a:rPr lang="en-US" altLang="zh-CN" sz="2800" baseline="30000" dirty="0">
                <a:latin typeface="Microsoft YaHei" panose="020B0503020204020204" pitchFamily="34" charset="-122"/>
                <a:ea typeface="Microsoft YaHei" panose="020B0503020204020204" pitchFamily="34" charset="-122"/>
              </a:rPr>
              <a:t>° </a:t>
            </a:r>
            <a:endParaRPr lang="zh-CN" altLang="en-US" sz="28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8" name="文本框 7">
            <a:extLst>
              <a:ext uri="{FF2B5EF4-FFF2-40B4-BE49-F238E27FC236}">
                <a16:creationId xmlns:a16="http://schemas.microsoft.com/office/drawing/2014/main" id="{0B0211A8-72FA-4BA7-8EF9-583DBAA3CD48}"/>
              </a:ext>
            </a:extLst>
          </p:cNvPr>
          <p:cNvSpPr txBox="1"/>
          <p:nvPr>
            <p:custDataLst>
              <p:tags r:id="rId6"/>
            </p:custDataLst>
          </p:nvPr>
        </p:nvSpPr>
        <p:spPr>
          <a:xfrm>
            <a:off x="2571962" y="5650509"/>
            <a:ext cx="9000631" cy="678061"/>
          </a:xfrm>
          <a:prstGeom prst="rect">
            <a:avLst/>
          </a:prstGeom>
          <a:noFill/>
        </p:spPr>
        <p:txBody>
          <a:bodyPr vert="horz" rtlCol="0" anchor="ctr" anchorCtr="0">
            <a:noAutofit/>
          </a:bodyPr>
          <a:lstStyle/>
          <a:p>
            <a:r>
              <a:rPr lang="zh-CN" altLang="en-US" sz="2400" dirty="0">
                <a:latin typeface="Times New Roman" panose="02020603050405020304" pitchFamily="18" charset="0"/>
                <a:cs typeface="Times New Roman" panose="02020603050405020304" pitchFamily="18" charset="0"/>
              </a:rPr>
              <a:t>逆时针转过</a:t>
            </a:r>
            <a:r>
              <a:rPr lang="en-US" altLang="zh-CN" sz="2400" dirty="0">
                <a:latin typeface="Times New Roman" panose="02020603050405020304" pitchFamily="18" charset="0"/>
                <a:cs typeface="Times New Roman" panose="02020603050405020304" pitchFamily="18" charset="0"/>
              </a:rPr>
              <a:t>15</a:t>
            </a:r>
            <a:r>
              <a:rPr lang="en-US" altLang="zh-CN" sz="2400" baseline="30000" dirty="0">
                <a:latin typeface="Microsoft YaHei" panose="020B0503020204020204" pitchFamily="34" charset="-122"/>
                <a:ea typeface="Microsoft YaHei" panose="020B0503020204020204" pitchFamily="34" charset="-122"/>
              </a:rPr>
              <a:t> °</a:t>
            </a:r>
            <a:endParaRPr lang="zh-CN" altLang="en-US" sz="24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9" name="椭圆 8">
            <a:extLst>
              <a:ext uri="{FF2B5EF4-FFF2-40B4-BE49-F238E27FC236}">
                <a16:creationId xmlns:a16="http://schemas.microsoft.com/office/drawing/2014/main" id="{E8A31BD9-CDAB-41FA-9D49-82FDC0A0B917}"/>
              </a:ext>
            </a:extLst>
          </p:cNvPr>
          <p:cNvSpPr>
            <a:spLocks noChangeAspect="1"/>
          </p:cNvSpPr>
          <p:nvPr>
            <p:custDataLst>
              <p:tags r:id="rId7"/>
            </p:custDataLst>
          </p:nvPr>
        </p:nvSpPr>
        <p:spPr>
          <a:xfrm>
            <a:off x="1657835" y="3006070"/>
            <a:ext cx="542449" cy="542449"/>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87">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zh-CN" altLang="en-US" sz="1687">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0" name="椭圆 9">
            <a:extLst>
              <a:ext uri="{FF2B5EF4-FFF2-40B4-BE49-F238E27FC236}">
                <a16:creationId xmlns:a16="http://schemas.microsoft.com/office/drawing/2014/main" id="{EA5A16F8-BA87-4EF1-9ABF-BA38461361E7}"/>
              </a:ext>
            </a:extLst>
          </p:cNvPr>
          <p:cNvSpPr>
            <a:spLocks noChangeAspect="1"/>
          </p:cNvSpPr>
          <p:nvPr>
            <p:custDataLst>
              <p:tags r:id="rId8"/>
            </p:custDataLst>
          </p:nvPr>
        </p:nvSpPr>
        <p:spPr>
          <a:xfrm>
            <a:off x="1657835" y="3910151"/>
            <a:ext cx="542449" cy="542449"/>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87">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zh-CN" altLang="en-US" sz="1687">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椭圆 10">
            <a:extLst>
              <a:ext uri="{FF2B5EF4-FFF2-40B4-BE49-F238E27FC236}">
                <a16:creationId xmlns:a16="http://schemas.microsoft.com/office/drawing/2014/main" id="{52903757-867C-46AA-BBE6-3B699990C3AB}"/>
              </a:ext>
            </a:extLst>
          </p:cNvPr>
          <p:cNvSpPr>
            <a:spLocks noChangeAspect="1"/>
          </p:cNvSpPr>
          <p:nvPr>
            <p:custDataLst>
              <p:tags r:id="rId9"/>
            </p:custDataLst>
          </p:nvPr>
        </p:nvSpPr>
        <p:spPr>
          <a:xfrm>
            <a:off x="1657835" y="4814232"/>
            <a:ext cx="542449" cy="542449"/>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87">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lang="zh-CN" altLang="en-US" sz="1687">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椭圆 11">
            <a:extLst>
              <a:ext uri="{FF2B5EF4-FFF2-40B4-BE49-F238E27FC236}">
                <a16:creationId xmlns:a16="http://schemas.microsoft.com/office/drawing/2014/main" id="{EA1500DC-0AFB-4B57-895F-0FA0153D0547}"/>
              </a:ext>
            </a:extLst>
          </p:cNvPr>
          <p:cNvSpPr>
            <a:spLocks noChangeAspect="1"/>
          </p:cNvSpPr>
          <p:nvPr>
            <p:custDataLst>
              <p:tags r:id="rId10"/>
            </p:custDataLst>
          </p:nvPr>
        </p:nvSpPr>
        <p:spPr>
          <a:xfrm>
            <a:off x="1657835" y="5718314"/>
            <a:ext cx="542449" cy="542449"/>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87">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D</a:t>
            </a:r>
            <a:endParaRPr lang="zh-CN" altLang="en-US" sz="1687">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矩形: 圆角 12">
            <a:extLst>
              <a:ext uri="{FF2B5EF4-FFF2-40B4-BE49-F238E27FC236}">
                <a16:creationId xmlns:a16="http://schemas.microsoft.com/office/drawing/2014/main" id="{724B80E4-FA74-4110-A496-8408D57A9693}"/>
              </a:ext>
            </a:extLst>
          </p:cNvPr>
          <p:cNvSpPr/>
          <p:nvPr>
            <p:custDataLst>
              <p:tags r:id="rId11"/>
            </p:custDataLst>
          </p:nvPr>
        </p:nvSpPr>
        <p:spPr>
          <a:xfrm>
            <a:off x="9402798" y="6554590"/>
            <a:ext cx="1627346" cy="433959"/>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87">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sp>
        <p:nvSpPr>
          <p:cNvPr id="20" name="矩形 19">
            <a:extLst>
              <a:ext uri="{FF2B5EF4-FFF2-40B4-BE49-F238E27FC236}">
                <a16:creationId xmlns:a16="http://schemas.microsoft.com/office/drawing/2014/main" id="{32AA7974-19D0-4A7A-A3BF-FD8734002505}"/>
              </a:ext>
            </a:extLst>
          </p:cNvPr>
          <p:cNvSpPr/>
          <p:nvPr>
            <p:custDataLst>
              <p:tags r:id="rId12"/>
            </p:custDataLst>
          </p:nvPr>
        </p:nvSpPr>
        <p:spPr>
          <a:xfrm>
            <a:off x="13260564" y="0"/>
            <a:ext cx="4050284" cy="7232650"/>
          </a:xfrm>
          <a:prstGeom prst="rect">
            <a:avLst/>
          </a:prstGeom>
          <a:solidFill>
            <a:srgbClr val="FFFFFF"/>
          </a:solidFill>
          <a:ln w="12700" cmpd="sng">
            <a:solidFill>
              <a:srgbClr val="9B9B9B"/>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a:solidFill>
                <a:srgbClr val="FFFFFF"/>
              </a:solidFill>
            </a:endParaRPr>
          </a:p>
        </p:txBody>
      </p:sp>
      <p:sp>
        <p:nvSpPr>
          <p:cNvPr id="25" name="文本框 24">
            <a:extLst>
              <a:ext uri="{FF2B5EF4-FFF2-40B4-BE49-F238E27FC236}">
                <a16:creationId xmlns:a16="http://schemas.microsoft.com/office/drawing/2014/main" id="{651CB87E-F940-4A5F-BC03-86927E5B6D8F}"/>
              </a:ext>
            </a:extLst>
          </p:cNvPr>
          <p:cNvSpPr txBox="1"/>
          <p:nvPr>
            <p:custDataLst>
              <p:tags r:id="rId13"/>
            </p:custDataLst>
          </p:nvPr>
        </p:nvSpPr>
        <p:spPr>
          <a:xfrm>
            <a:off x="13354320" y="6674944"/>
            <a:ext cx="3862771" cy="481927"/>
          </a:xfrm>
          <a:prstGeom prst="rect">
            <a:avLst/>
          </a:prstGeom>
          <a:solidFill>
            <a:srgbClr val="FBFAEF"/>
          </a:solidFill>
          <a:ln w="12700">
            <a:noFill/>
          </a:ln>
          <a:extLst>
            <a:ext uri="{91240B29-F687-4F45-9708-019B960494DF}">
              <a14:hiddenLine xmlns:a14="http://schemas.microsoft.com/office/drawing/2010/main" w="12700">
                <a:solidFill>
                  <a:srgbClr val="FFFFFF"/>
                </a:solidFill>
              </a14:hiddenLine>
            </a:ext>
          </a:extLst>
        </p:spPr>
        <p:txBody>
          <a:bodyPr vert="horz" rtlCol="0" anchor="ctr">
            <a:spAutoFit/>
          </a:bodyPr>
          <a:lstStyle/>
          <a:p>
            <a:r>
              <a:rPr lang="zh-CN" altLang="en-US" sz="1266">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可为此题添加文本、图片、公式等解析，且需将内容全部放在本区域内。正常使用需</a:t>
            </a:r>
            <a:r>
              <a:rPr lang="en-US" altLang="zh-CN" sz="1266">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3.0</a:t>
            </a:r>
            <a:r>
              <a:rPr lang="zh-CN" altLang="en-US" sz="1266">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以上版本</a:t>
            </a:r>
          </a:p>
        </p:txBody>
      </p:sp>
      <p:sp>
        <p:nvSpPr>
          <p:cNvPr id="26" name="文本框 25">
            <a:extLst>
              <a:ext uri="{FF2B5EF4-FFF2-40B4-BE49-F238E27FC236}">
                <a16:creationId xmlns:a16="http://schemas.microsoft.com/office/drawing/2014/main" id="{8E9A3632-D784-481D-8C4C-BA1D7E4D2C29}"/>
              </a:ext>
            </a:extLst>
          </p:cNvPr>
          <p:cNvSpPr txBox="1"/>
          <p:nvPr>
            <p:custDataLst>
              <p:tags r:id="rId14"/>
            </p:custDataLst>
          </p:nvPr>
        </p:nvSpPr>
        <p:spPr>
          <a:xfrm>
            <a:off x="13528440" y="1339380"/>
            <a:ext cx="3514532" cy="1390637"/>
          </a:xfrm>
          <a:prstGeom prst="rect">
            <a:avLst/>
          </a:prstGeom>
          <a:noFill/>
        </p:spPr>
        <p:txBody>
          <a:bodyPr vert="horz" rtlCol="0" anchor="t" anchorCtr="0">
            <a:spAutoFit/>
          </a:bodyPr>
          <a:lstStyle/>
          <a:p>
            <a:r>
              <a:rPr lang="zh-CN" altLang="en-US" sz="2109">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丝杆脉冲当量即步进电机发出一个脉冲时丝杆移动的位移，因此有：</a:t>
            </a:r>
            <a:r>
              <a:rPr lang="en-US" altLang="zh-CN" sz="2109">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δ=t*360°/</a:t>
            </a:r>
            <a:r>
              <a:rPr lang="zh-CN" altLang="en-US" sz="2109">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t>
            </a:r>
            <a:r>
              <a:rPr lang="en-US" altLang="zh-CN" sz="2109">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i*10*100*360°</a:t>
            </a:r>
            <a:r>
              <a:rPr lang="zh-CN" altLang="en-US" sz="2109">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t>
            </a:r>
            <a:r>
              <a:rPr lang="en-US" altLang="zh-CN" sz="2109">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=0.001</a:t>
            </a:r>
            <a:endParaRPr lang="zh-CN" altLang="en-US" sz="2109">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nvGrpSpPr>
          <p:cNvPr id="18" name="组合 17">
            <a:extLst>
              <a:ext uri="{FF2B5EF4-FFF2-40B4-BE49-F238E27FC236}">
                <a16:creationId xmlns:a16="http://schemas.microsoft.com/office/drawing/2014/main" id="{3B54214E-40AE-4CD9-9235-6D563F3B4740}"/>
              </a:ext>
            </a:extLst>
          </p:cNvPr>
          <p:cNvGrpSpPr/>
          <p:nvPr>
            <p:custDataLst>
              <p:tags r:id="rId15"/>
            </p:custDataLst>
          </p:nvPr>
        </p:nvGrpSpPr>
        <p:grpSpPr>
          <a:xfrm>
            <a:off x="0" y="0"/>
            <a:ext cx="12858044" cy="669690"/>
            <a:chOff x="-335" y="0"/>
            <a:chExt cx="12192000" cy="635000"/>
          </a:xfrm>
        </p:grpSpPr>
        <p:sp>
          <p:nvSpPr>
            <p:cNvPr id="14" name="TitleBackground">
              <a:extLst>
                <a:ext uri="{FF2B5EF4-FFF2-40B4-BE49-F238E27FC236}">
                  <a16:creationId xmlns:a16="http://schemas.microsoft.com/office/drawing/2014/main" id="{FDB41702-8413-4FA9-9D6B-476B5E9E549D}"/>
                </a:ext>
              </a:extLst>
            </p:cNvPr>
            <p:cNvSpPr/>
            <p:nvPr>
              <p:custDataLst>
                <p:tags r:id="rId21"/>
              </p:custDataLst>
            </p:nvPr>
          </p:nvSpPr>
          <p:spPr>
            <a:xfrm>
              <a:off x="-335" y="0"/>
              <a:ext cx="12192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ColorBlock">
              <a:extLst>
                <a:ext uri="{FF2B5EF4-FFF2-40B4-BE49-F238E27FC236}">
                  <a16:creationId xmlns:a16="http://schemas.microsoft.com/office/drawing/2014/main" id="{72EE4ADE-F639-41E1-BF7B-3277BDC5B7CD}"/>
                </a:ext>
              </a:extLst>
            </p:cNvPr>
            <p:cNvSpPr/>
            <p:nvPr>
              <p:custDataLst>
                <p:tags r:id="rId22"/>
              </p:custDataLst>
            </p:nvPr>
          </p:nvSpPr>
          <p:spPr>
            <a:xfrm>
              <a:off x="-335"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TypeText">
              <a:extLst>
                <a:ext uri="{FF2B5EF4-FFF2-40B4-BE49-F238E27FC236}">
                  <a16:creationId xmlns:a16="http://schemas.microsoft.com/office/drawing/2014/main" id="{9F60EDBB-47ED-471D-8579-29B70102DD7C}"/>
                </a:ext>
              </a:extLst>
            </p:cNvPr>
            <p:cNvSpPr txBox="1"/>
            <p:nvPr>
              <p:custDataLst>
                <p:tags r:id="rId23"/>
              </p:custDataLst>
            </p:nvPr>
          </p:nvSpPr>
          <p:spPr>
            <a:xfrm>
              <a:off x="240508" y="0"/>
              <a:ext cx="1905000" cy="635000"/>
            </a:xfrm>
            <a:prstGeom prst="rect">
              <a:avLst/>
            </a:prstGeom>
            <a:noFill/>
          </p:spPr>
          <p:txBody>
            <a:bodyPr vert="horz" wrap="none" rtlCol="0" anchor="ctr" anchorCtr="0">
              <a:noAutofit/>
            </a:bodyPr>
            <a:lstStyle/>
            <a:p>
              <a:r>
                <a:rPr lang="zh-CN" altLang="en-US" sz="2742">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p>
          </p:txBody>
        </p:sp>
        <p:sp>
          <p:nvSpPr>
            <p:cNvPr id="17" name="TipText">
              <a:extLst>
                <a:ext uri="{FF2B5EF4-FFF2-40B4-BE49-F238E27FC236}">
                  <a16:creationId xmlns:a16="http://schemas.microsoft.com/office/drawing/2014/main" id="{0F82A7CA-1C72-416A-A7E1-C071E4F39B73}"/>
                </a:ext>
              </a:extLst>
            </p:cNvPr>
            <p:cNvSpPr txBox="1"/>
            <p:nvPr>
              <p:custDataLst>
                <p:tags r:id="rId24"/>
              </p:custDataLst>
            </p:nvPr>
          </p:nvSpPr>
          <p:spPr>
            <a:xfrm>
              <a:off x="1500718" y="103562"/>
              <a:ext cx="2286000" cy="508000"/>
            </a:xfrm>
            <a:prstGeom prst="rect">
              <a:avLst/>
            </a:prstGeom>
            <a:noFill/>
          </p:spPr>
          <p:txBody>
            <a:bodyPr vert="horz" wrap="none" rtlCol="0" anchor="ctr" anchorCtr="0">
              <a:noAutofit/>
            </a:bodyPr>
            <a:lstStyle/>
            <a:p>
              <a:r>
                <a:rPr lang="en-US" altLang="zh-CN" sz="2109">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109">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grpSp>
        <p:nvGrpSpPr>
          <p:cNvPr id="24" name="组合 23">
            <a:extLst>
              <a:ext uri="{FF2B5EF4-FFF2-40B4-BE49-F238E27FC236}">
                <a16:creationId xmlns:a16="http://schemas.microsoft.com/office/drawing/2014/main" id="{2A23AED5-0122-4EAE-8C5C-570C4BC419E5}"/>
              </a:ext>
            </a:extLst>
          </p:cNvPr>
          <p:cNvGrpSpPr/>
          <p:nvPr>
            <p:custDataLst>
              <p:tags r:id="rId16"/>
            </p:custDataLst>
          </p:nvPr>
        </p:nvGrpSpPr>
        <p:grpSpPr>
          <a:xfrm>
            <a:off x="13273958" y="0"/>
            <a:ext cx="4023496" cy="683084"/>
            <a:chOff x="12585700" y="0"/>
            <a:chExt cx="3815080" cy="647700"/>
          </a:xfrm>
        </p:grpSpPr>
        <p:sp>
          <p:nvSpPr>
            <p:cNvPr id="21" name="RemarkBack">
              <a:extLst>
                <a:ext uri="{FF2B5EF4-FFF2-40B4-BE49-F238E27FC236}">
                  <a16:creationId xmlns:a16="http://schemas.microsoft.com/office/drawing/2014/main" id="{F4E2E80A-0DBF-4BF6-8F00-876586E43842}"/>
                </a:ext>
              </a:extLst>
            </p:cNvPr>
            <p:cNvSpPr/>
            <p:nvPr>
              <p:custDataLst>
                <p:tags r:id="rId18"/>
              </p:custDataLst>
            </p:nvPr>
          </p:nvSpPr>
          <p:spPr>
            <a:xfrm>
              <a:off x="12585700" y="12700"/>
              <a:ext cx="381508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RemarkBlock">
              <a:extLst>
                <a:ext uri="{FF2B5EF4-FFF2-40B4-BE49-F238E27FC236}">
                  <a16:creationId xmlns:a16="http://schemas.microsoft.com/office/drawing/2014/main" id="{6C93D394-869D-4312-88FA-38FADCEF3F27}"/>
                </a:ext>
              </a:extLst>
            </p:cNvPr>
            <p:cNvSpPr/>
            <p:nvPr>
              <p:custDataLst>
                <p:tags r:id="rId19"/>
              </p:custDataLst>
            </p:nvPr>
          </p:nvSpPr>
          <p:spPr>
            <a:xfrm>
              <a:off x="12585700" y="1270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RemarkTitleText">
              <a:extLst>
                <a:ext uri="{FF2B5EF4-FFF2-40B4-BE49-F238E27FC236}">
                  <a16:creationId xmlns:a16="http://schemas.microsoft.com/office/drawing/2014/main" id="{FE4CE9BF-6849-40EF-AD56-47E539A2DEEC}"/>
                </a:ext>
              </a:extLst>
            </p:cNvPr>
            <p:cNvSpPr txBox="1"/>
            <p:nvPr>
              <p:custDataLst>
                <p:tags r:id="rId20"/>
              </p:custDataLst>
            </p:nvPr>
          </p:nvSpPr>
          <p:spPr>
            <a:xfrm>
              <a:off x="12827000" y="0"/>
              <a:ext cx="1905000" cy="635000"/>
            </a:xfrm>
            <a:prstGeom prst="rect">
              <a:avLst/>
            </a:prstGeom>
            <a:noFill/>
          </p:spPr>
          <p:txBody>
            <a:bodyPr vert="horz" wrap="none" rtlCol="0" anchor="ctr" anchorCtr="0">
              <a:noAutofit/>
            </a:bodyPr>
            <a:lstStyle/>
            <a:p>
              <a:r>
                <a:rPr lang="zh-CN" altLang="en-US">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答案解析</a:t>
              </a:r>
            </a:p>
          </p:txBody>
        </p:sp>
      </p:grpSp>
      <p:pic>
        <p:nvPicPr>
          <p:cNvPr id="19" name="Picture 7">
            <a:extLst>
              <a:ext uri="{FF2B5EF4-FFF2-40B4-BE49-F238E27FC236}">
                <a16:creationId xmlns:a16="http://schemas.microsoft.com/office/drawing/2014/main" id="{B1BF8B3C-D264-ACD3-2D41-96EC14B22624}"/>
              </a:ext>
            </a:extLst>
          </p:cNvPr>
          <p:cNvPicPr>
            <a:picLocks noChangeAspect="1" noChangeArrowheads="1"/>
          </p:cNvPicPr>
          <p:nvPr/>
        </p:nvPicPr>
        <p:blipFill>
          <a:blip r:embed="rId26" cstate="email">
            <a:extLst>
              <a:ext uri="{28A0092B-C50C-407E-A947-70E740481C1C}">
                <a14:useLocalDpi xmlns:a14="http://schemas.microsoft.com/office/drawing/2010/main" val="0"/>
              </a:ext>
            </a:extLst>
          </a:blip>
          <a:srcRect/>
          <a:stretch>
            <a:fillRect/>
          </a:stretch>
        </p:blipFill>
        <p:spPr bwMode="auto">
          <a:xfrm>
            <a:off x="5828170" y="2453522"/>
            <a:ext cx="5412884" cy="367335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9050">
                <a:solidFill>
                  <a:srgbClr val="000000"/>
                </a:solidFill>
                <a:miter lim="800000"/>
                <a:headEnd/>
                <a:tailEnd/>
              </a14:hiddenLine>
            </a:ext>
          </a:extLst>
        </p:spPr>
      </p:pic>
      <p:pic>
        <p:nvPicPr>
          <p:cNvPr id="3" name="图片 2">
            <a:extLst>
              <a:ext uri="{FF2B5EF4-FFF2-40B4-BE49-F238E27FC236}">
                <a16:creationId xmlns:a16="http://schemas.microsoft.com/office/drawing/2014/main" id="{E048EC52-1B89-49D8-AA9A-D2C1E575213F}"/>
              </a:ext>
            </a:extLst>
          </p:cNvPr>
          <p:cNvPicPr>
            <a:picLocks/>
          </p:cNvPicPr>
          <p:nvPr>
            <p:custDataLst>
              <p:tags r:id="rId17"/>
            </p:custDataLst>
          </p:nvPr>
        </p:nvPicPr>
        <p:blipFill>
          <a:blip r:embed="rId27">
            <a:extLst>
              <a:ext uri="{28A0092B-C50C-407E-A947-70E740481C1C}">
                <a14:useLocalDpi xmlns:a14="http://schemas.microsoft.com/office/drawing/2010/main" val="0"/>
              </a:ext>
            </a:extLst>
          </a:blip>
          <a:stretch>
            <a:fillRect/>
          </a:stretch>
        </p:blipFill>
        <p:spPr>
          <a:xfrm>
            <a:off x="11309350" y="63500"/>
            <a:ext cx="1422400" cy="508000"/>
          </a:xfrm>
          <a:prstGeom prst="rect">
            <a:avLst/>
          </a:prstGeom>
        </p:spPr>
      </p:pic>
    </p:spTree>
    <p:custDataLst>
      <p:tags r:id="rId1"/>
    </p:custDataLst>
    <p:extLst>
      <p:ext uri="{BB962C8B-B14F-4D97-AF65-F5344CB8AC3E}">
        <p14:creationId xmlns:p14="http://schemas.microsoft.com/office/powerpoint/2010/main" val="4129939849"/>
      </p:ext>
    </p:extLst>
  </p:cSld>
  <p:clrMapOvr>
    <a:masterClrMapping/>
  </p:clrMapOvr>
  <mc:AlternateContent xmlns:mc="http://schemas.openxmlformats.org/markup-compatibility/2006" xmlns:p14="http://schemas.microsoft.com/office/powerpoint/2010/main">
    <mc:Choice Requires="p14">
      <p:transition spd="slow" p14:dur="1600" advClick="0">
        <p14:gallery dir="l"/>
      </p:transition>
    </mc:Choice>
    <mc:Fallback xmlns="">
      <p:transition spd="slow" advClick="0">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B74F5F9E-BC4F-4DDC-9100-E89D005183AA}"/>
              </a:ext>
            </a:extLst>
          </p:cNvPr>
          <p:cNvSpPr txBox="1"/>
          <p:nvPr>
            <p:custDataLst>
              <p:tags r:id="rId2"/>
            </p:custDataLst>
          </p:nvPr>
        </p:nvSpPr>
        <p:spPr>
          <a:xfrm>
            <a:off x="8428505" y="1078937"/>
            <a:ext cx="3294662" cy="2260203"/>
          </a:xfrm>
          <a:prstGeom prst="rect">
            <a:avLst/>
          </a:prstGeom>
          <a:noFill/>
        </p:spPr>
        <p:txBody>
          <a:bodyPr vert="horz" wrap="square" rtlCol="0" anchor="ctr" anchorCtr="0">
            <a:noAutofit/>
          </a:bodyPr>
          <a:lstStyle/>
          <a:p>
            <a:r>
              <a:rPr lang="zh-CN" altLang="en-US" sz="2800" dirty="0">
                <a:latin typeface="Times New Roman" panose="02020603050405020304" pitchFamily="18" charset="0"/>
                <a:ea typeface="Microsoft YaHei" panose="020B0503020204020204" pitchFamily="34" charset="-122"/>
                <a:cs typeface="Times New Roman" panose="02020603050405020304" pitchFamily="18" charset="0"/>
                <a:sym typeface="Microsoft Yahei" panose="020B0503020204020204" pitchFamily="34" charset="-122"/>
              </a:rPr>
              <a:t>齿轮</a:t>
            </a:r>
            <a:r>
              <a:rPr lang="en-US" altLang="zh-CN" sz="2800" dirty="0">
                <a:latin typeface="Times New Roman" panose="02020603050405020304" pitchFamily="18" charset="0"/>
                <a:ea typeface="Microsoft YaHei" panose="020B0503020204020204" pitchFamily="34" charset="-122"/>
                <a:cs typeface="Times New Roman" panose="02020603050405020304" pitchFamily="18" charset="0"/>
                <a:sym typeface="Microsoft Yahei" panose="020B0503020204020204" pitchFamily="34" charset="-122"/>
              </a:rPr>
              <a:t>2</a:t>
            </a:r>
            <a:r>
              <a:rPr lang="zh-CN" altLang="en-US" sz="2800" dirty="0">
                <a:latin typeface="Times New Roman" panose="02020603050405020304" pitchFamily="18" charset="0"/>
                <a:ea typeface="Microsoft YaHei" panose="020B0503020204020204" pitchFamily="34" charset="-122"/>
                <a:cs typeface="Times New Roman" panose="02020603050405020304" pitchFamily="18" charset="0"/>
                <a:sym typeface="Microsoft Yahei" panose="020B0503020204020204" pitchFamily="34" charset="-122"/>
              </a:rPr>
              <a:t>的齿数</a:t>
            </a:r>
            <a:r>
              <a:rPr lang="en-US" altLang="zh-CN" sz="2800" dirty="0">
                <a:latin typeface="Times New Roman" panose="02020603050405020304" pitchFamily="18" charset="0"/>
                <a:ea typeface="Microsoft YaHei" panose="020B0503020204020204" pitchFamily="34" charset="-122"/>
                <a:cs typeface="Times New Roman" panose="02020603050405020304" pitchFamily="18" charset="0"/>
                <a:sym typeface="Microsoft Yahei" panose="020B0503020204020204" pitchFamily="34" charset="-122"/>
              </a:rPr>
              <a:t>z</a:t>
            </a:r>
            <a:r>
              <a:rPr lang="en-US" altLang="zh-CN" sz="2800" baseline="-25000" dirty="0">
                <a:latin typeface="Times New Roman" panose="02020603050405020304" pitchFamily="18" charset="0"/>
                <a:ea typeface="Microsoft YaHei" panose="020B0503020204020204" pitchFamily="34" charset="-122"/>
                <a:cs typeface="Times New Roman" panose="02020603050405020304" pitchFamily="18" charset="0"/>
                <a:sym typeface="Microsoft Yahei" panose="020B0503020204020204" pitchFamily="34" charset="-122"/>
              </a:rPr>
              <a:t>2</a:t>
            </a:r>
            <a:r>
              <a:rPr lang="zh-CN" altLang="en-US" sz="2800" dirty="0">
                <a:latin typeface="Times New Roman" panose="02020603050405020304" pitchFamily="18" charset="0"/>
                <a:ea typeface="Microsoft YaHei" panose="020B0503020204020204" pitchFamily="34" charset="-122"/>
                <a:cs typeface="Times New Roman" panose="02020603050405020304" pitchFamily="18" charset="0"/>
                <a:sym typeface="Microsoft Yahei" panose="020B0503020204020204" pitchFamily="34" charset="-122"/>
              </a:rPr>
              <a:t>为：</a:t>
            </a:r>
          </a:p>
        </p:txBody>
      </p:sp>
      <p:sp>
        <p:nvSpPr>
          <p:cNvPr id="8" name="文本框 7">
            <a:extLst>
              <a:ext uri="{FF2B5EF4-FFF2-40B4-BE49-F238E27FC236}">
                <a16:creationId xmlns:a16="http://schemas.microsoft.com/office/drawing/2014/main" id="{518799C5-89A0-4FD1-8072-E7661C0AD0F6}"/>
              </a:ext>
            </a:extLst>
          </p:cNvPr>
          <p:cNvSpPr txBox="1"/>
          <p:nvPr>
            <p:custDataLst>
              <p:tags r:id="rId3"/>
            </p:custDataLst>
          </p:nvPr>
        </p:nvSpPr>
        <p:spPr>
          <a:xfrm>
            <a:off x="9483513" y="2632273"/>
            <a:ext cx="6750473" cy="678061"/>
          </a:xfrm>
          <a:prstGeom prst="rect">
            <a:avLst/>
          </a:prstGeom>
          <a:noFill/>
        </p:spPr>
        <p:txBody>
          <a:bodyPr vert="horz" rtlCol="0" anchor="ctr" anchorCtr="0">
            <a:noAutofit/>
          </a:bodyPr>
          <a:lstStyle/>
          <a:p>
            <a:r>
              <a:rPr lang="en-US" altLang="zh-CN" sz="2742" dirty="0">
                <a:latin typeface="Microsoft Yahei" panose="020B0503020204020204" pitchFamily="34" charset="-122"/>
                <a:ea typeface="Microsoft Yahei" panose="020B0503020204020204" pitchFamily="34" charset="-122"/>
                <a:sym typeface="Microsoft Yahei" panose="020B0503020204020204" pitchFamily="34" charset="-122"/>
              </a:rPr>
              <a:t>70</a:t>
            </a:r>
            <a:endParaRPr lang="zh-CN" altLang="en-US" sz="2742" dirty="0">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9" name="文本框 8">
            <a:extLst>
              <a:ext uri="{FF2B5EF4-FFF2-40B4-BE49-F238E27FC236}">
                <a16:creationId xmlns:a16="http://schemas.microsoft.com/office/drawing/2014/main" id="{CBDBD38E-9CCF-4CAC-B9B4-681722F2BE64}"/>
              </a:ext>
            </a:extLst>
          </p:cNvPr>
          <p:cNvSpPr txBox="1"/>
          <p:nvPr>
            <p:custDataLst>
              <p:tags r:id="rId4"/>
            </p:custDataLst>
          </p:nvPr>
        </p:nvSpPr>
        <p:spPr>
          <a:xfrm>
            <a:off x="9483513" y="3536354"/>
            <a:ext cx="6750473" cy="678061"/>
          </a:xfrm>
          <a:prstGeom prst="rect">
            <a:avLst/>
          </a:prstGeom>
          <a:noFill/>
        </p:spPr>
        <p:txBody>
          <a:bodyPr vert="horz" rtlCol="0" anchor="ctr" anchorCtr="0">
            <a:noAutofit/>
          </a:bodyPr>
          <a:lstStyle/>
          <a:p>
            <a:r>
              <a:rPr lang="en-US" altLang="zh-CN" sz="2742" dirty="0">
                <a:latin typeface="Microsoft Yahei" panose="020B0503020204020204" pitchFamily="34" charset="-122"/>
                <a:ea typeface="Microsoft Yahei" panose="020B0503020204020204" pitchFamily="34" charset="-122"/>
                <a:sym typeface="Microsoft Yahei" panose="020B0503020204020204" pitchFamily="34" charset="-122"/>
              </a:rPr>
              <a:t>100</a:t>
            </a:r>
            <a:endParaRPr lang="zh-CN" altLang="en-US" sz="2742" dirty="0">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0" name="文本框 9">
            <a:extLst>
              <a:ext uri="{FF2B5EF4-FFF2-40B4-BE49-F238E27FC236}">
                <a16:creationId xmlns:a16="http://schemas.microsoft.com/office/drawing/2014/main" id="{39B69D41-1CCB-411E-8251-A7AB660382A4}"/>
              </a:ext>
            </a:extLst>
          </p:cNvPr>
          <p:cNvSpPr txBox="1"/>
          <p:nvPr>
            <p:custDataLst>
              <p:tags r:id="rId5"/>
            </p:custDataLst>
          </p:nvPr>
        </p:nvSpPr>
        <p:spPr>
          <a:xfrm>
            <a:off x="9453923" y="4440435"/>
            <a:ext cx="6750473" cy="678061"/>
          </a:xfrm>
          <a:prstGeom prst="rect">
            <a:avLst/>
          </a:prstGeom>
          <a:noFill/>
        </p:spPr>
        <p:txBody>
          <a:bodyPr vert="horz" rtlCol="0" anchor="ctr" anchorCtr="0">
            <a:noAutofit/>
          </a:bodyPr>
          <a:lstStyle/>
          <a:p>
            <a:r>
              <a:rPr lang="en-US" altLang="zh-CN" sz="2742" dirty="0">
                <a:latin typeface="Microsoft Yahei" panose="020B0503020204020204" pitchFamily="34" charset="-122"/>
                <a:ea typeface="Microsoft Yahei" panose="020B0503020204020204" pitchFamily="34" charset="-122"/>
                <a:sym typeface="Microsoft Yahei" panose="020B0503020204020204" pitchFamily="34" charset="-122"/>
              </a:rPr>
              <a:t>150</a:t>
            </a:r>
          </a:p>
        </p:txBody>
      </p:sp>
      <p:sp>
        <p:nvSpPr>
          <p:cNvPr id="11" name="文本框 10">
            <a:extLst>
              <a:ext uri="{FF2B5EF4-FFF2-40B4-BE49-F238E27FC236}">
                <a16:creationId xmlns:a16="http://schemas.microsoft.com/office/drawing/2014/main" id="{8958DAB1-648C-47AC-84F7-AE891A2DF890}"/>
              </a:ext>
            </a:extLst>
          </p:cNvPr>
          <p:cNvSpPr txBox="1"/>
          <p:nvPr>
            <p:custDataLst>
              <p:tags r:id="rId6"/>
            </p:custDataLst>
          </p:nvPr>
        </p:nvSpPr>
        <p:spPr>
          <a:xfrm>
            <a:off x="9483513" y="5344517"/>
            <a:ext cx="6750473" cy="678061"/>
          </a:xfrm>
          <a:prstGeom prst="rect">
            <a:avLst/>
          </a:prstGeom>
          <a:noFill/>
        </p:spPr>
        <p:txBody>
          <a:bodyPr vert="horz" rtlCol="0" anchor="ctr" anchorCtr="0">
            <a:noAutofit/>
          </a:bodyPr>
          <a:lstStyle/>
          <a:p>
            <a:r>
              <a:rPr lang="en-US" altLang="zh-CN" sz="2742" dirty="0">
                <a:latin typeface="Microsoft Yahei" panose="020B0503020204020204" pitchFamily="34" charset="-122"/>
                <a:ea typeface="Microsoft Yahei" panose="020B0503020204020204" pitchFamily="34" charset="-122"/>
                <a:sym typeface="Microsoft Yahei" panose="020B0503020204020204" pitchFamily="34" charset="-122"/>
              </a:rPr>
              <a:t>200</a:t>
            </a:r>
          </a:p>
        </p:txBody>
      </p:sp>
      <p:sp>
        <p:nvSpPr>
          <p:cNvPr id="12" name="椭圆 11">
            <a:extLst>
              <a:ext uri="{FF2B5EF4-FFF2-40B4-BE49-F238E27FC236}">
                <a16:creationId xmlns:a16="http://schemas.microsoft.com/office/drawing/2014/main" id="{6E6F8814-C8DD-4095-90BC-0DE401EA67F6}"/>
              </a:ext>
            </a:extLst>
          </p:cNvPr>
          <p:cNvSpPr>
            <a:spLocks noChangeAspect="1"/>
          </p:cNvSpPr>
          <p:nvPr>
            <p:custDataLst>
              <p:tags r:id="rId7"/>
            </p:custDataLst>
          </p:nvPr>
        </p:nvSpPr>
        <p:spPr bwMode="auto">
          <a:xfrm>
            <a:off x="8730112" y="2700078"/>
            <a:ext cx="542449" cy="542449"/>
          </a:xfrm>
          <a:prstGeom prst="ellipse">
            <a:avLst/>
          </a:prstGeom>
          <a:solidFill>
            <a:srgbClr val="808080">
              <a:alpha val="50000"/>
            </a:srgbClr>
          </a:solidFill>
          <a:ln w="12700" cap="flat" cmpd="sng" algn="ctr">
            <a:solidFill>
              <a:srgbClr val="000000"/>
            </a:solidFill>
            <a:prstDash val="solid"/>
            <a:round/>
            <a:headEnd type="none" w="med" len="med"/>
            <a:tailEnd type="none" w="med" len="med"/>
          </a:ln>
          <a:effectLst/>
        </p:spPr>
        <p:txBody>
          <a:bodyPr vert="horz" wrap="square" lIns="96435" tIns="48218" rIns="96435" bIns="48218" numCol="1" rtlCol="0" anchor="ctr" anchorCtr="1" compatLnSpc="1">
            <a:prstTxWarp prst="textNoShape">
              <a:avLst/>
            </a:prstTxWarp>
            <a:noAutofit/>
          </a:bodyPr>
          <a:lstStyle/>
          <a:p>
            <a:pPr defTabSz="964326"/>
            <a:r>
              <a:rPr lang="en-US" altLang="zh-CN" sz="1687">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zh-CN" altLang="en-US" sz="1687">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椭圆 12">
            <a:extLst>
              <a:ext uri="{FF2B5EF4-FFF2-40B4-BE49-F238E27FC236}">
                <a16:creationId xmlns:a16="http://schemas.microsoft.com/office/drawing/2014/main" id="{815F97B7-FCC3-4610-9DB4-34D7740B9D2E}"/>
              </a:ext>
            </a:extLst>
          </p:cNvPr>
          <p:cNvSpPr>
            <a:spLocks noChangeAspect="1"/>
          </p:cNvSpPr>
          <p:nvPr>
            <p:custDataLst>
              <p:tags r:id="rId8"/>
            </p:custDataLst>
          </p:nvPr>
        </p:nvSpPr>
        <p:spPr bwMode="auto">
          <a:xfrm>
            <a:off x="8730112" y="3604159"/>
            <a:ext cx="542449" cy="542449"/>
          </a:xfrm>
          <a:prstGeom prst="ellipse">
            <a:avLst/>
          </a:prstGeom>
          <a:solidFill>
            <a:srgbClr val="00FF00">
              <a:alpha val="50000"/>
            </a:srgbClr>
          </a:solidFill>
          <a:ln w="25400" cap="flat" cmpd="sng" algn="ctr">
            <a:solidFill>
              <a:srgbClr val="000000"/>
            </a:solidFill>
            <a:prstDash val="solid"/>
            <a:round/>
            <a:headEnd type="none" w="med" len="med"/>
            <a:tailEnd type="none" w="med" len="med"/>
          </a:ln>
          <a:effectLst/>
        </p:spPr>
        <p:txBody>
          <a:bodyPr vert="horz" wrap="square" lIns="96435" tIns="48218" rIns="96435" bIns="48218" numCol="1" rtlCol="0" anchor="ctr" anchorCtr="1" compatLnSpc="1">
            <a:prstTxWarp prst="textNoShape">
              <a:avLst/>
            </a:prstTxWarp>
            <a:noAutofit/>
          </a:bodyPr>
          <a:lstStyle/>
          <a:p>
            <a:pPr defTabSz="964326"/>
            <a:r>
              <a:rPr lang="en-US" altLang="zh-CN" sz="1687">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zh-CN" altLang="en-US" sz="1687">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4" name="椭圆 13">
            <a:extLst>
              <a:ext uri="{FF2B5EF4-FFF2-40B4-BE49-F238E27FC236}">
                <a16:creationId xmlns:a16="http://schemas.microsoft.com/office/drawing/2014/main" id="{85059523-8A32-427B-99E4-C9BABEF44E0C}"/>
              </a:ext>
            </a:extLst>
          </p:cNvPr>
          <p:cNvSpPr>
            <a:spLocks noChangeAspect="1"/>
          </p:cNvSpPr>
          <p:nvPr>
            <p:custDataLst>
              <p:tags r:id="rId9"/>
            </p:custDataLst>
          </p:nvPr>
        </p:nvSpPr>
        <p:spPr bwMode="auto">
          <a:xfrm>
            <a:off x="8730112" y="4508240"/>
            <a:ext cx="542449" cy="542449"/>
          </a:xfrm>
          <a:prstGeom prst="ellipse">
            <a:avLst/>
          </a:prstGeom>
          <a:solidFill>
            <a:srgbClr val="808080">
              <a:alpha val="50000"/>
            </a:srgbClr>
          </a:solidFill>
          <a:ln w="12700" cap="flat" cmpd="sng" algn="ctr">
            <a:solidFill>
              <a:srgbClr val="000000"/>
            </a:solidFill>
            <a:prstDash val="solid"/>
            <a:round/>
            <a:headEnd type="none" w="med" len="med"/>
            <a:tailEnd type="none" w="med" len="med"/>
          </a:ln>
          <a:effectLst/>
        </p:spPr>
        <p:txBody>
          <a:bodyPr vert="horz" wrap="square" lIns="96435" tIns="48218" rIns="96435" bIns="48218" numCol="1" rtlCol="0" anchor="ctr" anchorCtr="1" compatLnSpc="1">
            <a:prstTxWarp prst="textNoShape">
              <a:avLst/>
            </a:prstTxWarp>
            <a:noAutofit/>
          </a:bodyPr>
          <a:lstStyle/>
          <a:p>
            <a:pPr defTabSz="964326"/>
            <a:r>
              <a:rPr lang="en-US" altLang="zh-CN" sz="1687">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lang="zh-CN" altLang="en-US" sz="1687">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5" name="椭圆 14">
            <a:extLst>
              <a:ext uri="{FF2B5EF4-FFF2-40B4-BE49-F238E27FC236}">
                <a16:creationId xmlns:a16="http://schemas.microsoft.com/office/drawing/2014/main" id="{4BA8E99B-99F1-48AC-B1C3-9BCCE20B9A06}"/>
              </a:ext>
            </a:extLst>
          </p:cNvPr>
          <p:cNvSpPr>
            <a:spLocks noChangeAspect="1"/>
          </p:cNvSpPr>
          <p:nvPr>
            <p:custDataLst>
              <p:tags r:id="rId10"/>
            </p:custDataLst>
          </p:nvPr>
        </p:nvSpPr>
        <p:spPr bwMode="auto">
          <a:xfrm>
            <a:off x="8730112" y="5412322"/>
            <a:ext cx="542449" cy="542449"/>
          </a:xfrm>
          <a:prstGeom prst="ellipse">
            <a:avLst/>
          </a:prstGeom>
          <a:solidFill>
            <a:srgbClr val="808080">
              <a:alpha val="50000"/>
            </a:srgbClr>
          </a:solidFill>
          <a:ln w="12700" cap="flat" cmpd="sng" algn="ctr">
            <a:solidFill>
              <a:srgbClr val="000000"/>
            </a:solidFill>
            <a:prstDash val="solid"/>
            <a:round/>
            <a:headEnd type="none" w="med" len="med"/>
            <a:tailEnd type="none" w="med" len="med"/>
          </a:ln>
          <a:effectLst/>
        </p:spPr>
        <p:txBody>
          <a:bodyPr vert="horz" wrap="square" lIns="96435" tIns="48218" rIns="96435" bIns="48218" numCol="1" rtlCol="0" anchor="ctr" anchorCtr="1" compatLnSpc="1">
            <a:prstTxWarp prst="textNoShape">
              <a:avLst/>
            </a:prstTxWarp>
            <a:noAutofit/>
          </a:bodyPr>
          <a:lstStyle/>
          <a:p>
            <a:pPr defTabSz="964326"/>
            <a:r>
              <a:rPr lang="en-US" altLang="zh-CN" sz="1687">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D</a:t>
            </a:r>
            <a:endParaRPr lang="zh-CN" altLang="en-US" sz="1687">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6" name="矩形: 圆角 15">
            <a:extLst>
              <a:ext uri="{FF2B5EF4-FFF2-40B4-BE49-F238E27FC236}">
                <a16:creationId xmlns:a16="http://schemas.microsoft.com/office/drawing/2014/main" id="{1922A5E4-2697-4267-A722-AFFFA578E76B}"/>
              </a:ext>
            </a:extLst>
          </p:cNvPr>
          <p:cNvSpPr/>
          <p:nvPr>
            <p:custDataLst>
              <p:tags r:id="rId11"/>
            </p:custDataLst>
          </p:nvPr>
        </p:nvSpPr>
        <p:spPr bwMode="auto">
          <a:xfrm>
            <a:off x="8739805" y="6502112"/>
            <a:ext cx="1627346" cy="433959"/>
          </a:xfrm>
          <a:prstGeom prst="roundRect">
            <a:avLst/>
          </a:prstGeom>
          <a:solidFill>
            <a:srgbClr val="808080">
              <a:alpha val="50000"/>
            </a:srgbClr>
          </a:solidFill>
          <a:ln w="38100" cap="flat" cmpd="sng" algn="ctr">
            <a:solidFill>
              <a:srgbClr val="000000"/>
            </a:solidFill>
            <a:prstDash val="solid"/>
            <a:round/>
            <a:headEnd type="none" w="med" len="med"/>
            <a:tailEnd type="none" w="med" len="med"/>
          </a:ln>
          <a:effectLst/>
        </p:spPr>
        <p:txBody>
          <a:bodyPr vert="horz" wrap="square" lIns="96435" tIns="48218" rIns="96435" bIns="48218" numCol="1" rtlCol="0" anchor="ctr" anchorCtr="1" compatLnSpc="1">
            <a:prstTxWarp prst="textNoShape">
              <a:avLst/>
            </a:prstTxWarp>
            <a:noAutofit/>
          </a:bodyPr>
          <a:lstStyle/>
          <a:p>
            <a:pPr defTabSz="964326"/>
            <a:r>
              <a:rPr lang="zh-CN" altLang="en-US" sz="1687">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grpSp>
        <p:nvGrpSpPr>
          <p:cNvPr id="21" name="组合 20">
            <a:extLst>
              <a:ext uri="{FF2B5EF4-FFF2-40B4-BE49-F238E27FC236}">
                <a16:creationId xmlns:a16="http://schemas.microsoft.com/office/drawing/2014/main" id="{BFD85FC6-6BDC-40C2-8998-19C596A251E7}"/>
              </a:ext>
            </a:extLst>
          </p:cNvPr>
          <p:cNvGrpSpPr/>
          <p:nvPr>
            <p:custDataLst>
              <p:tags r:id="rId12"/>
            </p:custDataLst>
          </p:nvPr>
        </p:nvGrpSpPr>
        <p:grpSpPr>
          <a:xfrm>
            <a:off x="0" y="0"/>
            <a:ext cx="9643533" cy="669690"/>
            <a:chOff x="-1524335" y="0"/>
            <a:chExt cx="9144000" cy="635000"/>
          </a:xfrm>
        </p:grpSpPr>
        <p:sp>
          <p:nvSpPr>
            <p:cNvPr id="17" name="TitleBackground">
              <a:extLst>
                <a:ext uri="{FF2B5EF4-FFF2-40B4-BE49-F238E27FC236}">
                  <a16:creationId xmlns:a16="http://schemas.microsoft.com/office/drawing/2014/main" id="{FCCBF39E-039A-4E79-88EF-142C0FB0F44C}"/>
                </a:ext>
              </a:extLst>
            </p:cNvPr>
            <p:cNvSpPr/>
            <p:nvPr>
              <p:custDataLst>
                <p:tags r:id="rId14"/>
              </p:custDataLst>
            </p:nvPr>
          </p:nvSpPr>
          <p:spPr bwMode="auto">
            <a:xfrm>
              <a:off x="-1524335" y="0"/>
              <a:ext cx="9144000" cy="369272"/>
            </a:xfrm>
            <a:prstGeom prst="rect">
              <a:avLst/>
            </a:prstGeom>
            <a:solidFill>
              <a:srgbClr val="F6F7F8">
                <a:alpha val="50000"/>
              </a:srgbClr>
            </a:solidFill>
            <a:ln w="19050" cap="flat" cmpd="sng" algn="ctr">
              <a:noFill/>
              <a:prstDash val="solid"/>
              <a:round/>
              <a:headEnd type="none" w="med" len="med"/>
              <a:tailEnd type="none" w="med" len="med"/>
            </a:ln>
            <a:effectLst/>
            <a:extLst>
              <a:ext uri="{91240B29-F687-4F45-9708-019B960494DF}">
                <a14:hiddenLine xmlns:a14="http://schemas.microsoft.com/office/drawing/2010/main" w="19050" cap="flat" cmpd="sng" algn="ctr">
                  <a:solidFill>
                    <a:schemeClr val="tx1"/>
                  </a:solidFill>
                  <a:prstDash val="solid"/>
                  <a:round/>
                  <a:headEnd type="none" w="med" len="med"/>
                  <a:tailEnd type="none" w="med" len="med"/>
                </a14:hiddenLine>
              </a:ext>
            </a:extLst>
          </p:spPr>
          <p:txBody>
            <a:bodyPr vert="horz" wrap="square" lIns="96435" tIns="48218" rIns="96435" bIns="48218" numCol="1" rtlCol="0" anchor="t" anchorCtr="0" compatLnSpc="1">
              <a:prstTxWarp prst="textNoShape">
                <a:avLst/>
              </a:prstTxWarp>
              <a:spAutoFit/>
            </a:bodyPr>
            <a:lstStyle/>
            <a:p>
              <a:pPr defTabSz="964326"/>
              <a:endParaRPr lang="zh-CN" altLang="en-US" sz="1898">
                <a:latin typeface="Garamond" pitchFamily="18" charset="0"/>
              </a:endParaRPr>
            </a:p>
          </p:txBody>
        </p:sp>
        <p:sp>
          <p:nvSpPr>
            <p:cNvPr id="18" name="ColorBlock">
              <a:extLst>
                <a:ext uri="{FF2B5EF4-FFF2-40B4-BE49-F238E27FC236}">
                  <a16:creationId xmlns:a16="http://schemas.microsoft.com/office/drawing/2014/main" id="{ED0798EA-4FE6-44F9-A7E3-640C1C2C8EE8}"/>
                </a:ext>
              </a:extLst>
            </p:cNvPr>
            <p:cNvSpPr/>
            <p:nvPr>
              <p:custDataLst>
                <p:tags r:id="rId15"/>
              </p:custDataLst>
            </p:nvPr>
          </p:nvSpPr>
          <p:spPr bwMode="auto">
            <a:xfrm>
              <a:off x="-1524335" y="0"/>
              <a:ext cx="190500" cy="369272"/>
            </a:xfrm>
            <a:prstGeom prst="rect">
              <a:avLst/>
            </a:prstGeom>
            <a:solidFill>
              <a:srgbClr val="639EF4">
                <a:alpha val="50000"/>
              </a:srgbClr>
            </a:solidFill>
            <a:ln w="19050" cap="flat" cmpd="sng" algn="ctr">
              <a:noFill/>
              <a:prstDash val="solid"/>
              <a:round/>
              <a:headEnd type="none" w="med" len="med"/>
              <a:tailEnd type="none" w="med" len="med"/>
            </a:ln>
            <a:effectLst/>
            <a:extLst>
              <a:ext uri="{91240B29-F687-4F45-9708-019B960494DF}">
                <a14:hiddenLine xmlns:a14="http://schemas.microsoft.com/office/drawing/2010/main" w="19050" cap="flat" cmpd="sng" algn="ctr">
                  <a:solidFill>
                    <a:schemeClr val="tx1"/>
                  </a:solidFill>
                  <a:prstDash val="solid"/>
                  <a:round/>
                  <a:headEnd type="none" w="med" len="med"/>
                  <a:tailEnd type="none" w="med" len="med"/>
                </a14:hiddenLine>
              </a:ext>
            </a:extLst>
          </p:spPr>
          <p:txBody>
            <a:bodyPr vert="horz" wrap="square" lIns="96435" tIns="48218" rIns="96435" bIns="48218" numCol="1" rtlCol="0" anchor="t" anchorCtr="0" compatLnSpc="1">
              <a:prstTxWarp prst="textNoShape">
                <a:avLst/>
              </a:prstTxWarp>
              <a:spAutoFit/>
            </a:bodyPr>
            <a:lstStyle/>
            <a:p>
              <a:pPr defTabSz="964326"/>
              <a:endParaRPr lang="zh-CN" altLang="en-US" sz="1898">
                <a:latin typeface="Garamond" pitchFamily="18" charset="0"/>
              </a:endParaRPr>
            </a:p>
          </p:txBody>
        </p:sp>
        <p:sp>
          <p:nvSpPr>
            <p:cNvPr id="19" name="TypeText">
              <a:extLst>
                <a:ext uri="{FF2B5EF4-FFF2-40B4-BE49-F238E27FC236}">
                  <a16:creationId xmlns:a16="http://schemas.microsoft.com/office/drawing/2014/main" id="{B8AAE3AC-52B9-4DB4-9DDC-507A7939CE3F}"/>
                </a:ext>
              </a:extLst>
            </p:cNvPr>
            <p:cNvSpPr txBox="1"/>
            <p:nvPr>
              <p:custDataLst>
                <p:tags r:id="rId16"/>
              </p:custDataLst>
            </p:nvPr>
          </p:nvSpPr>
          <p:spPr>
            <a:xfrm>
              <a:off x="-1283492" y="0"/>
              <a:ext cx="1905000" cy="635000"/>
            </a:xfrm>
            <a:prstGeom prst="rect">
              <a:avLst/>
            </a:prstGeom>
            <a:noFill/>
          </p:spPr>
          <p:txBody>
            <a:bodyPr vert="horz" wrap="none" rtlCol="0" anchor="ctr" anchorCtr="0">
              <a:noAutofit/>
            </a:bodyPr>
            <a:lstStyle/>
            <a:p>
              <a:r>
                <a:rPr lang="zh-CN" altLang="en-US" sz="2742">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p>
          </p:txBody>
        </p:sp>
        <p:sp>
          <p:nvSpPr>
            <p:cNvPr id="20" name="TipText">
              <a:extLst>
                <a:ext uri="{FF2B5EF4-FFF2-40B4-BE49-F238E27FC236}">
                  <a16:creationId xmlns:a16="http://schemas.microsoft.com/office/drawing/2014/main" id="{E48F0C8C-3D87-4F3F-8A55-0042229D6947}"/>
                </a:ext>
              </a:extLst>
            </p:cNvPr>
            <p:cNvSpPr txBox="1"/>
            <p:nvPr>
              <p:custDataLst>
                <p:tags r:id="rId17"/>
              </p:custDataLst>
            </p:nvPr>
          </p:nvSpPr>
          <p:spPr>
            <a:xfrm>
              <a:off x="-23282" y="103562"/>
              <a:ext cx="2286000" cy="508000"/>
            </a:xfrm>
            <a:prstGeom prst="rect">
              <a:avLst/>
            </a:prstGeom>
            <a:noFill/>
          </p:spPr>
          <p:txBody>
            <a:bodyPr vert="horz" wrap="none" rtlCol="0" anchor="ctr" anchorCtr="0">
              <a:noAutofit/>
            </a:bodyPr>
            <a:lstStyle/>
            <a:p>
              <a:r>
                <a:rPr lang="en-US" altLang="zh-CN" sz="2109">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109">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sp>
        <p:nvSpPr>
          <p:cNvPr id="22" name="Rectangle 3">
            <a:extLst>
              <a:ext uri="{FF2B5EF4-FFF2-40B4-BE49-F238E27FC236}">
                <a16:creationId xmlns:a16="http://schemas.microsoft.com/office/drawing/2014/main" id="{73D41DE2-42ED-0F46-B842-37FC44DEFCB7}"/>
              </a:ext>
            </a:extLst>
          </p:cNvPr>
          <p:cNvSpPr txBox="1">
            <a:spLocks noChangeArrowheads="1"/>
          </p:cNvSpPr>
          <p:nvPr/>
        </p:nvSpPr>
        <p:spPr>
          <a:xfrm>
            <a:off x="193871" y="1265836"/>
            <a:ext cx="7869535" cy="414660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lnSpc>
                <a:spcPct val="150000"/>
              </a:lnSpc>
              <a:spcAft>
                <a:spcPts val="0"/>
              </a:spcAft>
              <a:defRPr/>
            </a:pPr>
            <a:r>
              <a:rPr lang="zh-CN" altLang="en-US" b="1" dirty="0">
                <a:solidFill>
                  <a:srgbClr val="FF9900"/>
                </a:solidFill>
                <a:latin typeface="Times New Roman" panose="02020603050405020304" pitchFamily="18" charset="0"/>
                <a:ea typeface="Microsoft YaHei" panose="020B0503020204020204" pitchFamily="34" charset="-122"/>
                <a:cs typeface="Times New Roman" panose="02020603050405020304" pitchFamily="18" charset="0"/>
              </a:rPr>
              <a:t>例</a:t>
            </a:r>
            <a:r>
              <a:rPr lang="en-US" altLang="zh-CN" b="1" dirty="0">
                <a:solidFill>
                  <a:srgbClr val="FF9900"/>
                </a:solidFill>
                <a:latin typeface="Times New Roman" panose="02020603050405020304" pitchFamily="18" charset="0"/>
                <a:ea typeface="Microsoft YaHei" panose="020B0503020204020204" pitchFamily="34" charset="-122"/>
                <a:cs typeface="Times New Roman" panose="02020603050405020304" pitchFamily="18" charset="0"/>
              </a:rPr>
              <a:t>1</a:t>
            </a:r>
            <a:r>
              <a:rPr lang="zh-CN" altLang="en-US" b="1" dirty="0">
                <a:solidFill>
                  <a:srgbClr val="FF9900"/>
                </a:solidFill>
                <a:latin typeface="Times New Roman" panose="02020603050405020304" pitchFamily="18" charset="0"/>
                <a:ea typeface="Microsoft YaHei" panose="020B0503020204020204" pitchFamily="34" charset="-122"/>
                <a:cs typeface="Times New Roman" panose="02020603050405020304" pitchFamily="18" charset="0"/>
              </a:rPr>
              <a:t>：</a:t>
            </a:r>
            <a:r>
              <a:rPr lang="zh-CN" altLang="en-US" dirty="0">
                <a:latin typeface="Times New Roman" panose="02020603050405020304" pitchFamily="18" charset="0"/>
                <a:ea typeface="Microsoft YaHei" panose="020B0503020204020204" pitchFamily="34" charset="-122"/>
                <a:cs typeface="Times New Roman" panose="02020603050405020304" pitchFamily="18" charset="0"/>
              </a:rPr>
              <a:t>一台反应式步进电机，通过一对减速齿轮，滚珠丝杠带动工作台，步进电机转子有</a:t>
            </a:r>
            <a:r>
              <a:rPr lang="en-US" altLang="zh-CN" dirty="0">
                <a:latin typeface="Times New Roman" panose="02020603050405020304" pitchFamily="18" charset="0"/>
                <a:ea typeface="Microsoft YaHei" panose="020B0503020204020204" pitchFamily="34" charset="-122"/>
                <a:cs typeface="Times New Roman" panose="02020603050405020304" pitchFamily="18" charset="0"/>
              </a:rPr>
              <a:t>24</a:t>
            </a:r>
            <a:r>
              <a:rPr lang="zh-CN" altLang="en-US" dirty="0">
                <a:latin typeface="Times New Roman" panose="02020603050405020304" pitchFamily="18" charset="0"/>
                <a:ea typeface="Microsoft YaHei" panose="020B0503020204020204" pitchFamily="34" charset="-122"/>
                <a:cs typeface="Times New Roman" panose="02020603050405020304" pitchFamily="18" charset="0"/>
              </a:rPr>
              <a:t>个齿，采用</a:t>
            </a:r>
            <a:r>
              <a:rPr lang="en-US" altLang="zh-CN" dirty="0">
                <a:latin typeface="Times New Roman" panose="02020603050405020304" pitchFamily="18" charset="0"/>
                <a:ea typeface="Microsoft YaHei" panose="020B0503020204020204" pitchFamily="34" charset="-122"/>
                <a:cs typeface="Times New Roman" panose="02020603050405020304" pitchFamily="18" charset="0"/>
              </a:rPr>
              <a:t>3</a:t>
            </a:r>
            <a:r>
              <a:rPr lang="zh-CN" altLang="en-US" dirty="0">
                <a:latin typeface="Times New Roman" panose="02020603050405020304" pitchFamily="18" charset="0"/>
                <a:ea typeface="Microsoft YaHei" panose="020B0503020204020204" pitchFamily="34" charset="-122"/>
                <a:cs typeface="Times New Roman" panose="02020603050405020304" pitchFamily="18" charset="0"/>
              </a:rPr>
              <a:t>相</a:t>
            </a:r>
            <a:r>
              <a:rPr lang="en-US" altLang="zh-CN" dirty="0">
                <a:latin typeface="Times New Roman" panose="02020603050405020304" pitchFamily="18" charset="0"/>
                <a:ea typeface="Microsoft YaHei" panose="020B0503020204020204" pitchFamily="34" charset="-122"/>
                <a:cs typeface="Times New Roman" panose="02020603050405020304" pitchFamily="18" charset="0"/>
              </a:rPr>
              <a:t>6</a:t>
            </a:r>
            <a:r>
              <a:rPr lang="zh-CN" altLang="en-US" dirty="0">
                <a:latin typeface="Times New Roman" panose="02020603050405020304" pitchFamily="18" charset="0"/>
                <a:ea typeface="Microsoft YaHei" panose="020B0503020204020204" pitchFamily="34" charset="-122"/>
                <a:cs typeface="Times New Roman" panose="02020603050405020304" pitchFamily="18" charset="0"/>
              </a:rPr>
              <a:t>拍通电，并设步进电机每走一步工作台移动</a:t>
            </a:r>
            <a:r>
              <a:rPr lang="en-US" altLang="zh-CN" dirty="0">
                <a:latin typeface="Times New Roman" panose="02020603050405020304" pitchFamily="18" charset="0"/>
                <a:ea typeface="Microsoft YaHei" panose="020B0503020204020204" pitchFamily="34" charset="-122"/>
                <a:cs typeface="Times New Roman" panose="02020603050405020304" pitchFamily="18" charset="0"/>
              </a:rPr>
              <a:t>7.5</a:t>
            </a:r>
            <a:r>
              <a:rPr lang="zh-CN" altLang="en-US" dirty="0">
                <a:latin typeface="Times New Roman" panose="02020603050405020304" pitchFamily="18" charset="0"/>
                <a:ea typeface="Microsoft YaHei" panose="020B0503020204020204" pitchFamily="34" charset="-122"/>
                <a:cs typeface="Times New Roman" panose="02020603050405020304" pitchFamily="18" charset="0"/>
              </a:rPr>
              <a:t> </a:t>
            </a:r>
            <a:r>
              <a:rPr lang="el-GR" altLang="zh-CN" dirty="0">
                <a:latin typeface="Times New Roman" panose="02020603050405020304" pitchFamily="18" charset="0"/>
                <a:ea typeface="Microsoft YaHei" panose="020B0503020204020204" pitchFamily="34" charset="-122"/>
                <a:cs typeface="Times New Roman" panose="02020603050405020304" pitchFamily="18" charset="0"/>
              </a:rPr>
              <a:t>μ</a:t>
            </a:r>
            <a:r>
              <a:rPr lang="en-US" altLang="zh-CN" dirty="0">
                <a:latin typeface="Times New Roman" panose="02020603050405020304" pitchFamily="18" charset="0"/>
                <a:ea typeface="Microsoft YaHei" panose="020B0503020204020204" pitchFamily="34" charset="-122"/>
                <a:cs typeface="Times New Roman" panose="02020603050405020304" pitchFamily="18" charset="0"/>
              </a:rPr>
              <a:t>m</a:t>
            </a:r>
            <a:r>
              <a:rPr lang="zh-CN" altLang="en-US" dirty="0">
                <a:latin typeface="Times New Roman" panose="02020603050405020304" pitchFamily="18" charset="0"/>
                <a:ea typeface="Microsoft YaHei" panose="020B0503020204020204" pitchFamily="34" charset="-122"/>
                <a:cs typeface="Times New Roman" panose="02020603050405020304" pitchFamily="18" charset="0"/>
              </a:rPr>
              <a:t>。当丝杠导程</a:t>
            </a:r>
            <a:r>
              <a:rPr lang="en-US" altLang="zh-CN" i="1" dirty="0">
                <a:latin typeface="Times New Roman" panose="02020603050405020304" pitchFamily="18" charset="0"/>
                <a:ea typeface="Microsoft YaHei" panose="020B0503020204020204" pitchFamily="34" charset="-122"/>
                <a:cs typeface="Times New Roman" panose="02020603050405020304" pitchFamily="18" charset="0"/>
              </a:rPr>
              <a:t>P</a:t>
            </a:r>
            <a:r>
              <a:rPr lang="en-US" altLang="zh-CN" i="1" baseline="-25000" dirty="0">
                <a:latin typeface="Times New Roman" panose="02020603050405020304" pitchFamily="18" charset="0"/>
                <a:ea typeface="Microsoft YaHei" panose="020B0503020204020204" pitchFamily="34" charset="-122"/>
                <a:cs typeface="Times New Roman" panose="02020603050405020304" pitchFamily="18" charset="0"/>
              </a:rPr>
              <a:t>h</a:t>
            </a:r>
            <a:r>
              <a:rPr lang="en-US" altLang="zh-CN" dirty="0">
                <a:latin typeface="Times New Roman" panose="02020603050405020304" pitchFamily="18" charset="0"/>
                <a:ea typeface="Microsoft YaHei" panose="020B0503020204020204" pitchFamily="34" charset="-122"/>
                <a:cs typeface="Times New Roman" panose="02020603050405020304" pitchFamily="18" charset="0"/>
              </a:rPr>
              <a:t>=4mm</a:t>
            </a:r>
            <a:r>
              <a:rPr lang="zh-CN" altLang="en-US" dirty="0">
                <a:latin typeface="Times New Roman" panose="02020603050405020304" pitchFamily="18" charset="0"/>
                <a:ea typeface="Microsoft YaHei" panose="020B0503020204020204" pitchFamily="34" charset="-122"/>
                <a:cs typeface="Times New Roman" panose="02020603050405020304" pitchFamily="18" charset="0"/>
              </a:rPr>
              <a:t>，齿轮</a:t>
            </a:r>
            <a:r>
              <a:rPr lang="en-US" altLang="zh-CN" dirty="0">
                <a:latin typeface="Times New Roman" panose="02020603050405020304" pitchFamily="18" charset="0"/>
                <a:ea typeface="Microsoft YaHei" panose="020B0503020204020204" pitchFamily="34" charset="-122"/>
                <a:cs typeface="Times New Roman" panose="02020603050405020304" pitchFamily="18" charset="0"/>
              </a:rPr>
              <a:t>1</a:t>
            </a:r>
            <a:r>
              <a:rPr lang="zh-CN" altLang="en-US" dirty="0">
                <a:latin typeface="Times New Roman" panose="02020603050405020304" pitchFamily="18" charset="0"/>
                <a:ea typeface="Microsoft YaHei" panose="020B0503020204020204" pitchFamily="34" charset="-122"/>
                <a:cs typeface="Times New Roman" panose="02020603050405020304" pitchFamily="18" charset="0"/>
              </a:rPr>
              <a:t>（电机轴）的齿数</a:t>
            </a:r>
            <a:r>
              <a:rPr lang="en-US" altLang="zh-CN" dirty="0">
                <a:latin typeface="Times New Roman" panose="02020603050405020304" pitchFamily="18" charset="0"/>
                <a:ea typeface="Microsoft YaHei" panose="020B0503020204020204" pitchFamily="34" charset="-122"/>
                <a:cs typeface="Times New Roman" panose="02020603050405020304" pitchFamily="18" charset="0"/>
              </a:rPr>
              <a:t>z</a:t>
            </a:r>
            <a:r>
              <a:rPr lang="en-US" altLang="zh-CN" baseline="-25000" dirty="0">
                <a:latin typeface="Times New Roman" panose="02020603050405020304" pitchFamily="18" charset="0"/>
                <a:ea typeface="Microsoft YaHei" panose="020B0503020204020204" pitchFamily="34" charset="-122"/>
                <a:cs typeface="Times New Roman" panose="02020603050405020304" pitchFamily="18" charset="0"/>
              </a:rPr>
              <a:t>1</a:t>
            </a:r>
            <a:r>
              <a:rPr lang="en-US" altLang="zh-CN" dirty="0">
                <a:latin typeface="Times New Roman" panose="02020603050405020304" pitchFamily="18" charset="0"/>
                <a:ea typeface="Microsoft YaHei" panose="020B0503020204020204" pitchFamily="34" charset="-122"/>
                <a:cs typeface="Times New Roman" panose="02020603050405020304" pitchFamily="18" charset="0"/>
              </a:rPr>
              <a:t>=27</a:t>
            </a:r>
            <a:r>
              <a:rPr lang="zh-CN" altLang="en-US" dirty="0">
                <a:latin typeface="Times New Roman" panose="02020603050405020304" pitchFamily="18" charset="0"/>
                <a:ea typeface="Microsoft YaHei" panose="020B0503020204020204" pitchFamily="34" charset="-122"/>
                <a:cs typeface="Times New Roman" panose="02020603050405020304" pitchFamily="18" charset="0"/>
              </a:rPr>
              <a:t>时，试求齿轮</a:t>
            </a:r>
            <a:r>
              <a:rPr lang="en-US" altLang="zh-CN" dirty="0">
                <a:latin typeface="Times New Roman" panose="02020603050405020304" pitchFamily="18" charset="0"/>
                <a:ea typeface="Microsoft YaHei" panose="020B0503020204020204" pitchFamily="34" charset="-122"/>
                <a:cs typeface="Times New Roman" panose="02020603050405020304" pitchFamily="18" charset="0"/>
              </a:rPr>
              <a:t>2</a:t>
            </a:r>
            <a:r>
              <a:rPr lang="zh-CN" altLang="en-US" dirty="0">
                <a:latin typeface="Times New Roman" panose="02020603050405020304" pitchFamily="18" charset="0"/>
                <a:ea typeface="Microsoft YaHei" panose="020B0503020204020204" pitchFamily="34" charset="-122"/>
                <a:cs typeface="Times New Roman" panose="02020603050405020304" pitchFamily="18" charset="0"/>
              </a:rPr>
              <a:t>（丝杆轴）的齿数</a:t>
            </a:r>
            <a:r>
              <a:rPr lang="en-US" altLang="zh-CN" dirty="0">
                <a:latin typeface="Times New Roman" panose="02020603050405020304" pitchFamily="18" charset="0"/>
                <a:ea typeface="Microsoft YaHei" panose="020B0503020204020204" pitchFamily="34" charset="-122"/>
                <a:cs typeface="Times New Roman" panose="02020603050405020304" pitchFamily="18" charset="0"/>
              </a:rPr>
              <a:t>z</a:t>
            </a:r>
            <a:r>
              <a:rPr lang="en-US" altLang="zh-CN" baseline="-25000" dirty="0">
                <a:latin typeface="Times New Roman" panose="02020603050405020304" pitchFamily="18" charset="0"/>
                <a:ea typeface="Microsoft YaHei" panose="020B0503020204020204" pitchFamily="34" charset="-122"/>
                <a:cs typeface="Times New Roman" panose="02020603050405020304" pitchFamily="18" charset="0"/>
              </a:rPr>
              <a:t>2</a:t>
            </a:r>
            <a:r>
              <a:rPr lang="en-US" altLang="zh-CN" dirty="0">
                <a:latin typeface="Times New Roman" panose="02020603050405020304" pitchFamily="18" charset="0"/>
                <a:ea typeface="Microsoft YaHei" panose="020B0503020204020204" pitchFamily="34" charset="-122"/>
                <a:cs typeface="Times New Roman" panose="02020603050405020304" pitchFamily="18" charset="0"/>
              </a:rPr>
              <a:t>.</a:t>
            </a:r>
          </a:p>
        </p:txBody>
      </p:sp>
      <p:sp>
        <p:nvSpPr>
          <p:cNvPr id="2" name="矩形 8">
            <a:extLst>
              <a:ext uri="{FF2B5EF4-FFF2-40B4-BE49-F238E27FC236}">
                <a16:creationId xmlns:a16="http://schemas.microsoft.com/office/drawing/2014/main" id="{1CAA8D1D-20AE-C122-BAE1-873F576F1C44}"/>
              </a:ext>
            </a:extLst>
          </p:cNvPr>
          <p:cNvSpPr>
            <a:spLocks noChangeArrowheads="1"/>
          </p:cNvSpPr>
          <p:nvPr/>
        </p:nvSpPr>
        <p:spPr bwMode="auto">
          <a:xfrm>
            <a:off x="862479" y="5683546"/>
            <a:ext cx="3416320" cy="5232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r>
              <a:rPr lang="zh-CN" altLang="en-US" sz="2800" dirty="0">
                <a:latin typeface="Microsoft YaHei" panose="020B0503020204020204" pitchFamily="34" charset="-122"/>
                <a:ea typeface="Microsoft YaHei" panose="020B0503020204020204" pitchFamily="34" charset="-122"/>
                <a:cs typeface="仿宋" charset="0"/>
              </a:rPr>
              <a:t>步进电机的步距角：</a:t>
            </a:r>
            <a:endParaRPr lang="zh-CN" altLang="en-US" sz="2800" dirty="0">
              <a:latin typeface="Microsoft YaHei" panose="020B0503020204020204" pitchFamily="34" charset="-122"/>
              <a:ea typeface="Microsoft YaHei" panose="020B0503020204020204" pitchFamily="34" charset="-122"/>
            </a:endParaRPr>
          </a:p>
        </p:txBody>
      </p:sp>
      <p:pic>
        <p:nvPicPr>
          <p:cNvPr id="3" name="Picture 1">
            <a:extLst>
              <a:ext uri="{FF2B5EF4-FFF2-40B4-BE49-F238E27FC236}">
                <a16:creationId xmlns:a16="http://schemas.microsoft.com/office/drawing/2014/main" id="{CBCAB7D5-02D1-9FB9-0B92-7798ADE8ADF5}"/>
              </a:ext>
            </a:extLst>
          </p:cNvPr>
          <p:cNvPicPr>
            <a:picLocks noChangeAspect="1" noChangeArrowheads="1"/>
          </p:cNvPicPr>
          <p:nvPr/>
        </p:nvPicPr>
        <p:blipFill>
          <a:blip r:embed="rId1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260343" y="5590113"/>
            <a:ext cx="4401280" cy="748800"/>
          </a:xfrm>
          <a:prstGeom prst="rect">
            <a:avLst/>
          </a:prstGeom>
          <a:solidFill>
            <a:schemeClr val="accent1"/>
          </a:solidFill>
          <a:ln>
            <a:noFill/>
          </a:ln>
          <a:extLst>
            <a:ext uri="{91240B29-F687-4f45-9708-019B960494DF}">
              <a14:hiddenLine xmlns="" xmlns:a14="http://schemas.microsoft.com/office/drawing/2010/main" w="9525">
                <a:solidFill>
                  <a:srgbClr val="000000"/>
                </a:solidFill>
                <a:miter lim="800000"/>
                <a:headEnd/>
                <a:tailEnd/>
              </a14:hiddenLine>
            </a:ext>
          </a:extLst>
        </p:spPr>
      </p:pic>
      <p:sp>
        <p:nvSpPr>
          <p:cNvPr id="4" name="矩形 3">
            <a:extLst>
              <a:ext uri="{FF2B5EF4-FFF2-40B4-BE49-F238E27FC236}">
                <a16:creationId xmlns:a16="http://schemas.microsoft.com/office/drawing/2014/main" id="{948BB240-9014-1AFA-C92E-82AAB95D51EA}"/>
              </a:ext>
            </a:extLst>
          </p:cNvPr>
          <p:cNvSpPr/>
          <p:nvPr/>
        </p:nvSpPr>
        <p:spPr>
          <a:xfrm>
            <a:off x="5701337" y="5366358"/>
            <a:ext cx="3003800" cy="1157595"/>
          </a:xfrm>
          <a:prstGeom prst="rect">
            <a:avLst/>
          </a:prstGeom>
          <a:solidFill>
            <a:srgbClr val="FCEF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6" name="图片 5">
            <a:extLst>
              <a:ext uri="{FF2B5EF4-FFF2-40B4-BE49-F238E27FC236}">
                <a16:creationId xmlns:a16="http://schemas.microsoft.com/office/drawing/2014/main" id="{74F5B4E8-CCE5-42CA-B43A-EB597C98463C}"/>
              </a:ext>
            </a:extLst>
          </p:cNvPr>
          <p:cNvPicPr>
            <a:picLocks/>
          </p:cNvPicPr>
          <p:nvPr>
            <p:custDataLst>
              <p:tags r:id="rId13"/>
            </p:custDataLst>
          </p:nvPr>
        </p:nvPicPr>
        <p:blipFill>
          <a:blip r:embed="rId20" cstate="email">
            <a:extLst>
              <a:ext uri="{28A0092B-C50C-407E-A947-70E740481C1C}">
                <a14:useLocalDpi xmlns:a14="http://schemas.microsoft.com/office/drawing/2010/main" val="0"/>
              </a:ext>
            </a:extLst>
          </a:blip>
          <a:stretch>
            <a:fillRect/>
          </a:stretch>
        </p:blipFill>
        <p:spPr>
          <a:xfrm>
            <a:off x="11309350" y="63500"/>
            <a:ext cx="1422400" cy="508000"/>
          </a:xfrm>
          <a:prstGeom prst="rect">
            <a:avLst/>
          </a:prstGeom>
        </p:spPr>
      </p:pic>
    </p:spTree>
    <p:custDataLst>
      <p:tags r:id="rId1"/>
    </p:custDataLst>
    <p:extLst>
      <p:ext uri="{BB962C8B-B14F-4D97-AF65-F5344CB8AC3E}">
        <p14:creationId xmlns:p14="http://schemas.microsoft.com/office/powerpoint/2010/main" val="2038449159"/>
      </p:ext>
    </p:extLst>
  </p:cSld>
  <p:clrMapOvr>
    <a:masterClrMapping/>
  </p:clrMapOvr>
  <mc:AlternateContent xmlns:mc="http://schemas.openxmlformats.org/markup-compatibility/2006" xmlns:p14="http://schemas.microsoft.com/office/powerpoint/2010/main">
    <mc:Choice Requires="p14">
      <p:transition spd="slow" p14:dur="1600" advClick="0">
        <p14:gallery dir="l"/>
      </p:transition>
    </mc:Choice>
    <mc:Fallback xmlns="">
      <p:transition spd="slow" advClick="0">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3"/>
          <p:cNvSpPr>
            <a:spLocks noGrp="1" noChangeArrowheads="1"/>
          </p:cNvSpPr>
          <p:nvPr>
            <p:ph idx="1"/>
          </p:nvPr>
        </p:nvSpPr>
        <p:spPr>
          <a:xfrm>
            <a:off x="956768" y="529940"/>
            <a:ext cx="10220028" cy="2531428"/>
          </a:xfrm>
        </p:spPr>
        <p:txBody>
          <a:bodyPr>
            <a:normAutofit fontScale="92500"/>
          </a:bodyPr>
          <a:lstStyle/>
          <a:p>
            <a:pPr>
              <a:lnSpc>
                <a:spcPct val="150000"/>
              </a:lnSpc>
              <a:defRPr/>
            </a:pPr>
            <a:r>
              <a:rPr lang="zh-CN" altLang="en-US" sz="2953" b="1" dirty="0">
                <a:solidFill>
                  <a:srgbClr val="FF9900"/>
                </a:solidFill>
                <a:latin typeface="Times New Roman" panose="02020603050405020304" pitchFamily="18" charset="0"/>
                <a:ea typeface="Microsoft YaHei" panose="020B0503020204020204" pitchFamily="34" charset="-122"/>
                <a:cs typeface="Times New Roman" panose="02020603050405020304" pitchFamily="18" charset="0"/>
              </a:rPr>
              <a:t>例</a:t>
            </a:r>
            <a:r>
              <a:rPr lang="en-US" altLang="zh-CN" sz="2953" b="1" dirty="0">
                <a:solidFill>
                  <a:srgbClr val="FF9900"/>
                </a:solidFill>
                <a:latin typeface="Times New Roman" panose="02020603050405020304" pitchFamily="18" charset="0"/>
                <a:ea typeface="Microsoft YaHei" panose="020B0503020204020204" pitchFamily="34" charset="-122"/>
                <a:cs typeface="Times New Roman" panose="02020603050405020304" pitchFamily="18" charset="0"/>
              </a:rPr>
              <a:t>1</a:t>
            </a:r>
            <a:r>
              <a:rPr lang="zh-CN" altLang="en-US" sz="2953" b="1" dirty="0">
                <a:solidFill>
                  <a:srgbClr val="FF9900"/>
                </a:solidFill>
                <a:latin typeface="Times New Roman" panose="02020603050405020304" pitchFamily="18" charset="0"/>
                <a:ea typeface="Microsoft YaHei" panose="020B0503020204020204" pitchFamily="34" charset="-122"/>
                <a:cs typeface="Times New Roman" panose="02020603050405020304" pitchFamily="18" charset="0"/>
              </a:rPr>
              <a:t>：</a:t>
            </a:r>
            <a:r>
              <a:rPr lang="zh-CN" altLang="en-US" sz="2953" dirty="0">
                <a:latin typeface="Times New Roman" panose="02020603050405020304" pitchFamily="18" charset="0"/>
                <a:ea typeface="Microsoft YaHei" panose="020B0503020204020204" pitchFamily="34" charset="-122"/>
                <a:cs typeface="Times New Roman" panose="02020603050405020304" pitchFamily="18" charset="0"/>
              </a:rPr>
              <a:t>一台反应式步进电机，通过一对减速齿轮，滚珠丝杠带动工作台，步进电机转子有</a:t>
            </a:r>
            <a:r>
              <a:rPr lang="en-US" altLang="zh-CN" sz="2953" dirty="0">
                <a:latin typeface="Times New Roman" panose="02020603050405020304" pitchFamily="18" charset="0"/>
                <a:ea typeface="Microsoft YaHei" panose="020B0503020204020204" pitchFamily="34" charset="-122"/>
                <a:cs typeface="Times New Roman" panose="02020603050405020304" pitchFamily="18" charset="0"/>
              </a:rPr>
              <a:t>24</a:t>
            </a:r>
            <a:r>
              <a:rPr lang="zh-CN" altLang="en-US" sz="2953" dirty="0">
                <a:latin typeface="Times New Roman" panose="02020603050405020304" pitchFamily="18" charset="0"/>
                <a:ea typeface="Microsoft YaHei" panose="020B0503020204020204" pitchFamily="34" charset="-122"/>
                <a:cs typeface="Times New Roman" panose="02020603050405020304" pitchFamily="18" charset="0"/>
              </a:rPr>
              <a:t>个齿，采用</a:t>
            </a:r>
            <a:r>
              <a:rPr lang="en-US" altLang="zh-CN" sz="2953" dirty="0">
                <a:highlight>
                  <a:srgbClr val="FFFF00"/>
                </a:highlight>
                <a:latin typeface="Times New Roman" panose="02020603050405020304" pitchFamily="18" charset="0"/>
                <a:ea typeface="Microsoft YaHei" panose="020B0503020204020204" pitchFamily="34" charset="-122"/>
                <a:cs typeface="Times New Roman" panose="02020603050405020304" pitchFamily="18" charset="0"/>
              </a:rPr>
              <a:t>3</a:t>
            </a:r>
            <a:r>
              <a:rPr lang="zh-CN" altLang="en-US" sz="2953" dirty="0">
                <a:highlight>
                  <a:srgbClr val="FFFF00"/>
                </a:highlight>
                <a:latin typeface="Times New Roman" panose="02020603050405020304" pitchFamily="18" charset="0"/>
                <a:ea typeface="Microsoft YaHei" panose="020B0503020204020204" pitchFamily="34" charset="-122"/>
                <a:cs typeface="Times New Roman" panose="02020603050405020304" pitchFamily="18" charset="0"/>
              </a:rPr>
              <a:t>相</a:t>
            </a:r>
            <a:r>
              <a:rPr lang="en-US" altLang="zh-CN" sz="2953" dirty="0">
                <a:highlight>
                  <a:srgbClr val="FFFF00"/>
                </a:highlight>
                <a:latin typeface="Times New Roman" panose="02020603050405020304" pitchFamily="18" charset="0"/>
                <a:ea typeface="Microsoft YaHei" panose="020B0503020204020204" pitchFamily="34" charset="-122"/>
                <a:cs typeface="Times New Roman" panose="02020603050405020304" pitchFamily="18" charset="0"/>
              </a:rPr>
              <a:t>6</a:t>
            </a:r>
            <a:r>
              <a:rPr lang="zh-CN" altLang="en-US" sz="2953" dirty="0">
                <a:highlight>
                  <a:srgbClr val="FFFF00"/>
                </a:highlight>
                <a:latin typeface="Times New Roman" panose="02020603050405020304" pitchFamily="18" charset="0"/>
                <a:ea typeface="Microsoft YaHei" panose="020B0503020204020204" pitchFamily="34" charset="-122"/>
                <a:cs typeface="Times New Roman" panose="02020603050405020304" pitchFamily="18" charset="0"/>
              </a:rPr>
              <a:t>拍</a:t>
            </a:r>
            <a:r>
              <a:rPr lang="zh-CN" altLang="en-US" sz="2953" dirty="0">
                <a:latin typeface="Times New Roman" panose="02020603050405020304" pitchFamily="18" charset="0"/>
                <a:ea typeface="Microsoft YaHei" panose="020B0503020204020204" pitchFamily="34" charset="-122"/>
                <a:cs typeface="Times New Roman" panose="02020603050405020304" pitchFamily="18" charset="0"/>
              </a:rPr>
              <a:t>通电，并设步进电机每走一步工作台移动</a:t>
            </a:r>
            <a:r>
              <a:rPr lang="en-US" altLang="zh-CN" sz="2953" dirty="0">
                <a:latin typeface="Times New Roman" panose="02020603050405020304" pitchFamily="18" charset="0"/>
                <a:ea typeface="Microsoft YaHei" panose="020B0503020204020204" pitchFamily="34" charset="-122"/>
                <a:cs typeface="Times New Roman" panose="02020603050405020304" pitchFamily="18" charset="0"/>
              </a:rPr>
              <a:t>7.5</a:t>
            </a:r>
            <a:r>
              <a:rPr lang="zh-CN" altLang="en-US" sz="2953" dirty="0">
                <a:latin typeface="Times New Roman" panose="02020603050405020304" pitchFamily="18" charset="0"/>
                <a:ea typeface="Microsoft YaHei" panose="020B0503020204020204" pitchFamily="34" charset="-122"/>
                <a:cs typeface="Times New Roman" panose="02020603050405020304" pitchFamily="18" charset="0"/>
              </a:rPr>
              <a:t> </a:t>
            </a:r>
            <a:r>
              <a:rPr lang="el-GR" altLang="zh-CN" sz="2953" dirty="0">
                <a:latin typeface="Times New Roman" panose="02020603050405020304" pitchFamily="18" charset="0"/>
                <a:ea typeface="Microsoft YaHei" panose="020B0503020204020204" pitchFamily="34" charset="-122"/>
                <a:cs typeface="Times New Roman" panose="02020603050405020304" pitchFamily="18" charset="0"/>
              </a:rPr>
              <a:t>μ</a:t>
            </a:r>
            <a:r>
              <a:rPr lang="en-US" altLang="zh-CN" sz="2953" dirty="0">
                <a:latin typeface="Times New Roman" panose="02020603050405020304" pitchFamily="18" charset="0"/>
                <a:ea typeface="Microsoft YaHei" panose="020B0503020204020204" pitchFamily="34" charset="-122"/>
                <a:cs typeface="Times New Roman" panose="02020603050405020304" pitchFamily="18" charset="0"/>
              </a:rPr>
              <a:t>m</a:t>
            </a:r>
            <a:r>
              <a:rPr lang="zh-CN" altLang="en-US" sz="2953" dirty="0">
                <a:latin typeface="Times New Roman" panose="02020603050405020304" pitchFamily="18" charset="0"/>
                <a:ea typeface="Microsoft YaHei" panose="020B0503020204020204" pitchFamily="34" charset="-122"/>
                <a:cs typeface="Times New Roman" panose="02020603050405020304" pitchFamily="18" charset="0"/>
              </a:rPr>
              <a:t>。当丝杠导程</a:t>
            </a:r>
            <a:r>
              <a:rPr lang="en-US" altLang="zh-CN" sz="2953" i="1" dirty="0">
                <a:latin typeface="Times New Roman" panose="02020603050405020304" pitchFamily="18" charset="0"/>
                <a:ea typeface="Microsoft YaHei" panose="020B0503020204020204" pitchFamily="34" charset="-122"/>
                <a:cs typeface="Times New Roman" panose="02020603050405020304" pitchFamily="18" charset="0"/>
              </a:rPr>
              <a:t>P</a:t>
            </a:r>
            <a:r>
              <a:rPr lang="en-US" altLang="zh-CN" sz="2953" i="1" baseline="-25000" dirty="0">
                <a:latin typeface="Times New Roman" panose="02020603050405020304" pitchFamily="18" charset="0"/>
                <a:ea typeface="Microsoft YaHei" panose="020B0503020204020204" pitchFamily="34" charset="-122"/>
                <a:cs typeface="Times New Roman" panose="02020603050405020304" pitchFamily="18" charset="0"/>
              </a:rPr>
              <a:t>h</a:t>
            </a:r>
            <a:r>
              <a:rPr lang="en-US" altLang="zh-CN" sz="2953" dirty="0">
                <a:latin typeface="Times New Roman" panose="02020603050405020304" pitchFamily="18" charset="0"/>
                <a:ea typeface="Microsoft YaHei" panose="020B0503020204020204" pitchFamily="34" charset="-122"/>
                <a:cs typeface="Times New Roman" panose="02020603050405020304" pitchFamily="18" charset="0"/>
              </a:rPr>
              <a:t>=4</a:t>
            </a:r>
            <a:r>
              <a:rPr lang="zh-CN" altLang="en-US" sz="2953" dirty="0">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953" dirty="0">
                <a:latin typeface="Times New Roman" panose="02020603050405020304" pitchFamily="18" charset="0"/>
                <a:ea typeface="Microsoft YaHei" panose="020B0503020204020204" pitchFamily="34" charset="-122"/>
                <a:cs typeface="Times New Roman" panose="02020603050405020304" pitchFamily="18" charset="0"/>
              </a:rPr>
              <a:t>mm</a:t>
            </a:r>
            <a:r>
              <a:rPr lang="zh-CN" altLang="en-US" sz="2953" dirty="0">
                <a:latin typeface="Times New Roman" panose="02020603050405020304" pitchFamily="18" charset="0"/>
                <a:ea typeface="Microsoft YaHei" panose="020B0503020204020204" pitchFamily="34" charset="-122"/>
                <a:cs typeface="Times New Roman" panose="02020603050405020304" pitchFamily="18" charset="0"/>
              </a:rPr>
              <a:t>，齿轮</a:t>
            </a:r>
            <a:r>
              <a:rPr lang="en-US" altLang="zh-CN" sz="2953" dirty="0">
                <a:latin typeface="Times New Roman" panose="02020603050405020304" pitchFamily="18" charset="0"/>
                <a:ea typeface="Microsoft YaHei" panose="020B0503020204020204" pitchFamily="34" charset="-122"/>
                <a:cs typeface="Times New Roman" panose="02020603050405020304" pitchFamily="18" charset="0"/>
              </a:rPr>
              <a:t>1</a:t>
            </a:r>
            <a:r>
              <a:rPr lang="zh-CN" altLang="en-US" sz="2953" dirty="0">
                <a:latin typeface="Times New Roman" panose="02020603050405020304" pitchFamily="18" charset="0"/>
                <a:ea typeface="Microsoft YaHei" panose="020B0503020204020204" pitchFamily="34" charset="-122"/>
                <a:cs typeface="Times New Roman" panose="02020603050405020304" pitchFamily="18" charset="0"/>
              </a:rPr>
              <a:t>的齿数</a:t>
            </a:r>
            <a:r>
              <a:rPr lang="en-US" altLang="zh-CN" sz="2953" dirty="0">
                <a:latin typeface="Times New Roman" panose="02020603050405020304" pitchFamily="18" charset="0"/>
                <a:ea typeface="Microsoft YaHei" panose="020B0503020204020204" pitchFamily="34" charset="-122"/>
                <a:cs typeface="Times New Roman" panose="02020603050405020304" pitchFamily="18" charset="0"/>
              </a:rPr>
              <a:t>z</a:t>
            </a:r>
            <a:r>
              <a:rPr lang="en-US" altLang="zh-CN" sz="2953" baseline="-25000" dirty="0">
                <a:latin typeface="Times New Roman" panose="02020603050405020304" pitchFamily="18" charset="0"/>
                <a:ea typeface="Microsoft YaHei" panose="020B0503020204020204" pitchFamily="34" charset="-122"/>
                <a:cs typeface="Times New Roman" panose="02020603050405020304" pitchFamily="18" charset="0"/>
              </a:rPr>
              <a:t>1</a:t>
            </a:r>
            <a:r>
              <a:rPr lang="en-US" altLang="zh-CN" sz="2953" dirty="0">
                <a:latin typeface="Times New Roman" panose="02020603050405020304" pitchFamily="18" charset="0"/>
                <a:ea typeface="Microsoft YaHei" panose="020B0503020204020204" pitchFamily="34" charset="-122"/>
                <a:cs typeface="Times New Roman" panose="02020603050405020304" pitchFamily="18" charset="0"/>
              </a:rPr>
              <a:t>=27</a:t>
            </a:r>
            <a:r>
              <a:rPr lang="zh-CN" altLang="en-US" sz="2953" dirty="0">
                <a:latin typeface="Times New Roman" panose="02020603050405020304" pitchFamily="18" charset="0"/>
                <a:ea typeface="Microsoft YaHei" panose="020B0503020204020204" pitchFamily="34" charset="-122"/>
                <a:cs typeface="Times New Roman" panose="02020603050405020304" pitchFamily="18" charset="0"/>
              </a:rPr>
              <a:t>时，试求齿轮</a:t>
            </a:r>
            <a:r>
              <a:rPr lang="en-US" altLang="zh-CN" sz="2953" dirty="0">
                <a:latin typeface="Times New Roman" panose="02020603050405020304" pitchFamily="18" charset="0"/>
                <a:ea typeface="Microsoft YaHei" panose="020B0503020204020204" pitchFamily="34" charset="-122"/>
                <a:cs typeface="Times New Roman" panose="02020603050405020304" pitchFamily="18" charset="0"/>
              </a:rPr>
              <a:t>2</a:t>
            </a:r>
            <a:r>
              <a:rPr lang="zh-CN" altLang="en-US" sz="2953" dirty="0">
                <a:latin typeface="Times New Roman" panose="02020603050405020304" pitchFamily="18" charset="0"/>
                <a:ea typeface="Microsoft YaHei" panose="020B0503020204020204" pitchFamily="34" charset="-122"/>
                <a:cs typeface="Times New Roman" panose="02020603050405020304" pitchFamily="18" charset="0"/>
              </a:rPr>
              <a:t>的齿数</a:t>
            </a:r>
            <a:r>
              <a:rPr lang="en-US" altLang="zh-CN" sz="2953" dirty="0">
                <a:latin typeface="Times New Roman" panose="02020603050405020304" pitchFamily="18" charset="0"/>
                <a:ea typeface="Microsoft YaHei" panose="020B0503020204020204" pitchFamily="34" charset="-122"/>
                <a:cs typeface="Times New Roman" panose="02020603050405020304" pitchFamily="18" charset="0"/>
              </a:rPr>
              <a:t>z</a:t>
            </a:r>
            <a:r>
              <a:rPr lang="en-US" altLang="zh-CN" sz="2953" baseline="-25000" dirty="0">
                <a:latin typeface="Times New Roman" panose="02020603050405020304" pitchFamily="18" charset="0"/>
                <a:ea typeface="Microsoft YaHei" panose="020B0503020204020204" pitchFamily="34" charset="-122"/>
                <a:cs typeface="Times New Roman" panose="02020603050405020304" pitchFamily="18" charset="0"/>
              </a:rPr>
              <a:t>2</a:t>
            </a:r>
            <a:r>
              <a:rPr lang="en-US" altLang="zh-CN" sz="2953" dirty="0">
                <a:latin typeface="Times New Roman" panose="02020603050405020304" pitchFamily="18" charset="0"/>
                <a:ea typeface="Microsoft YaHei" panose="020B0503020204020204" pitchFamily="34" charset="-122"/>
                <a:cs typeface="Times New Roman" panose="02020603050405020304" pitchFamily="18" charset="0"/>
              </a:rPr>
              <a:t>.</a:t>
            </a:r>
          </a:p>
        </p:txBody>
      </p:sp>
      <p:sp>
        <p:nvSpPr>
          <p:cNvPr id="55298" name="矩形 8"/>
          <p:cNvSpPr>
            <a:spLocks noChangeArrowheads="1"/>
          </p:cNvSpPr>
          <p:nvPr/>
        </p:nvSpPr>
        <p:spPr bwMode="auto">
          <a:xfrm>
            <a:off x="1452104" y="3445541"/>
            <a:ext cx="3967753" cy="5232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r>
              <a:rPr lang="zh-CN" altLang="en-US" sz="2800" dirty="0">
                <a:solidFill>
                  <a:srgbClr val="FFC000"/>
                </a:solidFill>
                <a:latin typeface="Microsoft YaHei" panose="020B0503020204020204" pitchFamily="34" charset="-122"/>
                <a:ea typeface="Microsoft YaHei" panose="020B0503020204020204" pitchFamily="34" charset="-122"/>
                <a:cs typeface="仿宋" charset="0"/>
              </a:rPr>
              <a:t>解</a:t>
            </a:r>
            <a:r>
              <a:rPr lang="en-US" altLang="zh-CN" sz="2800" dirty="0">
                <a:solidFill>
                  <a:srgbClr val="FFC000"/>
                </a:solidFill>
                <a:latin typeface="Microsoft YaHei" panose="020B0503020204020204" pitchFamily="34" charset="-122"/>
                <a:ea typeface="Microsoft YaHei" panose="020B0503020204020204" pitchFamily="34" charset="-122"/>
                <a:cs typeface="仿宋" charset="0"/>
              </a:rPr>
              <a:t>.</a:t>
            </a:r>
            <a:r>
              <a:rPr lang="zh-CN" altLang="en-US" sz="2800" dirty="0">
                <a:solidFill>
                  <a:srgbClr val="FFC000"/>
                </a:solidFill>
                <a:latin typeface="Microsoft YaHei" panose="020B0503020204020204" pitchFamily="34" charset="-122"/>
                <a:ea typeface="Microsoft YaHei" panose="020B0503020204020204" pitchFamily="34" charset="-122"/>
                <a:cs typeface="仿宋" charset="0"/>
              </a:rPr>
              <a:t> </a:t>
            </a:r>
            <a:r>
              <a:rPr lang="zh-CN" altLang="en-US" sz="2800" dirty="0">
                <a:latin typeface="Microsoft YaHei" panose="020B0503020204020204" pitchFamily="34" charset="-122"/>
                <a:ea typeface="Microsoft YaHei" panose="020B0503020204020204" pitchFamily="34" charset="-122"/>
                <a:cs typeface="仿宋" charset="0"/>
              </a:rPr>
              <a:t>步进电机的步距角：</a:t>
            </a:r>
            <a:endParaRPr lang="zh-CN" altLang="en-US" sz="2800" dirty="0">
              <a:latin typeface="Microsoft YaHei" panose="020B0503020204020204" pitchFamily="34" charset="-122"/>
              <a:ea typeface="Microsoft YaHei" panose="020B0503020204020204" pitchFamily="34" charset="-122"/>
            </a:endParaRPr>
          </a:p>
        </p:txBody>
      </p:sp>
      <p:sp>
        <p:nvSpPr>
          <p:cNvPr id="55299" name="Rectangle 2"/>
          <p:cNvSpPr>
            <a:spLocks noChangeArrowheads="1"/>
          </p:cNvSpPr>
          <p:nvPr/>
        </p:nvSpPr>
        <p:spPr bwMode="auto">
          <a:xfrm>
            <a:off x="1607609" y="-184666"/>
            <a:ext cx="184731"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9050">
                <a:solidFill>
                  <a:srgbClr val="000000"/>
                </a:solidFill>
                <a:miter lim="800000"/>
                <a:headEnd/>
                <a:tailEnd/>
              </a14:hiddenLine>
            </a:ext>
          </a:extLst>
        </p:spPr>
        <p:txBody>
          <a:bodyPr wrap="none" anchor="ctr">
            <a:spAutoFit/>
          </a:bodyPr>
          <a:lstStyle/>
          <a:p>
            <a:endParaRPr lang="zh-CN" altLang="en-US"/>
          </a:p>
        </p:txBody>
      </p:sp>
      <p:pic>
        <p:nvPicPr>
          <p:cNvPr id="55300" name="Picture 1"/>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515853" y="3330450"/>
            <a:ext cx="4428324" cy="753401"/>
          </a:xfrm>
          <a:prstGeom prst="rect">
            <a:avLst/>
          </a:prstGeom>
          <a:solidFill>
            <a:schemeClr val="accent1"/>
          </a:solidFill>
          <a:ln>
            <a:noFill/>
          </a:ln>
          <a:extLst>
            <a:ext uri="{91240B29-F687-4f45-9708-019B960494DF}">
              <a14:hiddenLine xmlns="" xmlns:a14="http://schemas.microsoft.com/office/drawing/2010/main" w="9525">
                <a:solidFill>
                  <a:srgbClr val="000000"/>
                </a:solidFill>
                <a:miter lim="800000"/>
                <a:headEnd/>
                <a:tailEnd/>
              </a14:hiddenLine>
            </a:ext>
          </a:extLst>
        </p:spPr>
      </p:pic>
      <p:sp>
        <p:nvSpPr>
          <p:cNvPr id="55301" name="矩形 11"/>
          <p:cNvSpPr>
            <a:spLocks noChangeArrowheads="1"/>
          </p:cNvSpPr>
          <p:nvPr/>
        </p:nvSpPr>
        <p:spPr bwMode="auto">
          <a:xfrm>
            <a:off x="2900983" y="4642507"/>
            <a:ext cx="1697901" cy="54675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r>
              <a:rPr lang="zh-CN" altLang="en-US" sz="2953" dirty="0">
                <a:latin typeface="Microsoft YaHei" panose="020B0503020204020204" pitchFamily="34" charset="-122"/>
                <a:ea typeface="Microsoft YaHei" panose="020B0503020204020204" pitchFamily="34" charset="-122"/>
                <a:cs typeface="仿宋" charset="0"/>
              </a:rPr>
              <a:t>传动比：</a:t>
            </a:r>
            <a:endParaRPr lang="zh-CN" altLang="en-US" sz="2953" dirty="0">
              <a:latin typeface="Microsoft YaHei" panose="020B0503020204020204" pitchFamily="34" charset="-122"/>
              <a:ea typeface="Microsoft YaHei" panose="020B0503020204020204" pitchFamily="34" charset="-122"/>
            </a:endParaRPr>
          </a:p>
        </p:txBody>
      </p:sp>
      <p:sp>
        <p:nvSpPr>
          <p:cNvPr id="55302" name="Rectangle 4"/>
          <p:cNvSpPr>
            <a:spLocks noChangeArrowheads="1"/>
          </p:cNvSpPr>
          <p:nvPr/>
        </p:nvSpPr>
        <p:spPr bwMode="auto">
          <a:xfrm>
            <a:off x="1607609" y="-184666"/>
            <a:ext cx="184731"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9050">
                <a:solidFill>
                  <a:srgbClr val="000000"/>
                </a:solidFill>
                <a:miter lim="800000"/>
                <a:headEnd/>
                <a:tailEnd/>
              </a14:hiddenLine>
            </a:ext>
          </a:extLst>
        </p:spPr>
        <p:txBody>
          <a:bodyPr wrap="none" anchor="ctr">
            <a:spAutoFit/>
          </a:bodyPr>
          <a:lstStyle/>
          <a:p>
            <a:endParaRPr lang="zh-CN" altLang="en-US"/>
          </a:p>
        </p:txBody>
      </p:sp>
      <p:pic>
        <p:nvPicPr>
          <p:cNvPr id="55303" name="Picture 3"/>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845199" y="4476907"/>
            <a:ext cx="6038927" cy="860551"/>
          </a:xfrm>
          <a:prstGeom prst="rect">
            <a:avLst/>
          </a:prstGeom>
          <a:solidFill>
            <a:schemeClr val="accent1"/>
          </a:solidFill>
          <a:ln>
            <a:noFill/>
          </a:ln>
          <a:extLst>
            <a:ext uri="{91240B29-F687-4f45-9708-019B960494DF}">
              <a14:hiddenLine xmlns="" xmlns:a14="http://schemas.microsoft.com/office/drawing/2010/main" w="9525">
                <a:solidFill>
                  <a:srgbClr val="000000"/>
                </a:solidFill>
                <a:miter lim="800000"/>
                <a:headEnd/>
                <a:tailEnd/>
              </a14:hiddenLine>
            </a:ext>
          </a:extLst>
        </p:spPr>
      </p:pic>
      <p:sp>
        <p:nvSpPr>
          <p:cNvPr id="55304" name="矩形 14"/>
          <p:cNvSpPr>
            <a:spLocks noChangeArrowheads="1"/>
          </p:cNvSpPr>
          <p:nvPr/>
        </p:nvSpPr>
        <p:spPr bwMode="auto">
          <a:xfrm>
            <a:off x="4223856" y="5845604"/>
            <a:ext cx="2342308" cy="5232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r>
              <a:rPr lang="zh-CN" altLang="en-US" sz="2800" dirty="0">
                <a:latin typeface="Times New Roman" panose="02020603050405020304" pitchFamily="18" charset="0"/>
                <a:ea typeface="Microsoft YaHei" panose="020B0503020204020204" pitchFamily="34" charset="-122"/>
                <a:cs typeface="Times New Roman" panose="02020603050405020304" pitchFamily="18" charset="0"/>
              </a:rPr>
              <a:t>因此：</a:t>
            </a:r>
            <a:r>
              <a:rPr lang="en-US" altLang="zh-CN" sz="2800" dirty="0">
                <a:latin typeface="Times New Roman" panose="02020603050405020304" pitchFamily="18" charset="0"/>
                <a:ea typeface="Microsoft YaHei" panose="020B0503020204020204" pitchFamily="34" charset="-122"/>
                <a:cs typeface="Times New Roman" panose="02020603050405020304" pitchFamily="18" charset="0"/>
              </a:rPr>
              <a:t>Z</a:t>
            </a:r>
            <a:r>
              <a:rPr lang="en-US" altLang="zh-CN" sz="2800" baseline="-25000" dirty="0">
                <a:latin typeface="Times New Roman" panose="02020603050405020304" pitchFamily="18" charset="0"/>
                <a:ea typeface="Microsoft YaHei" panose="020B0503020204020204" pitchFamily="34" charset="-122"/>
                <a:cs typeface="Times New Roman" panose="02020603050405020304" pitchFamily="18" charset="0"/>
              </a:rPr>
              <a:t>2</a:t>
            </a:r>
            <a:r>
              <a:rPr lang="en-US" altLang="zh-CN" sz="2800" dirty="0">
                <a:latin typeface="Times New Roman" panose="02020603050405020304" pitchFamily="18" charset="0"/>
                <a:ea typeface="Microsoft YaHei" panose="020B0503020204020204" pitchFamily="34" charset="-122"/>
                <a:cs typeface="Times New Roman" panose="02020603050405020304" pitchFamily="18" charset="0"/>
              </a:rPr>
              <a:t>=100</a:t>
            </a:r>
            <a:endParaRPr lang="zh-CN" altLang="en-US" sz="2800" dirty="0">
              <a:latin typeface="Times New Roman" panose="02020603050405020304" pitchFamily="18" charset="0"/>
              <a:ea typeface="Microsoft YaHei"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453610829"/>
      </p:ext>
    </p:extLst>
  </p:cSld>
  <p:clrMapOvr>
    <a:masterClrMapping/>
  </p:clrMapOvr>
  <mc:AlternateContent xmlns:mc="http://schemas.openxmlformats.org/markup-compatibility/2006" xmlns:p14="http://schemas.microsoft.com/office/powerpoint/2010/main">
    <mc:Choice Requires="p14">
      <p:transition spd="slow" p14:dur="1600" advClick="0">
        <p14:gallery dir="l"/>
      </p:transition>
    </mc:Choice>
    <mc:Fallback xmlns="">
      <p:transition spd="slow" advClick="0">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3234" name="Text Box 2"/>
          <p:cNvSpPr txBox="1">
            <a:spLocks noChangeArrowheads="1"/>
          </p:cNvSpPr>
          <p:nvPr/>
        </p:nvSpPr>
        <p:spPr bwMode="auto">
          <a:xfrm>
            <a:off x="1172791" y="1240061"/>
            <a:ext cx="10666200" cy="195515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9050">
                <a:solidFill>
                  <a:srgbClr val="000000"/>
                </a:solidFill>
                <a:miter lim="800000"/>
                <a:headEnd/>
                <a:tailEnd/>
              </a14:hiddenLine>
            </a:ext>
          </a:extLst>
        </p:spPr>
        <p:txBody>
          <a:bodyPr wrap="square">
            <a:spAutoFit/>
          </a:bodyPr>
          <a:lstStyle>
            <a:lvl1pPr>
              <a:defRPr kumimoji="1" sz="2400">
                <a:solidFill>
                  <a:schemeClr val="tx1"/>
                </a:solidFill>
                <a:latin typeface="Garamond" charset="0"/>
                <a:ea typeface="宋体" charset="0"/>
                <a:cs typeface="宋体" charset="0"/>
              </a:defRPr>
            </a:lvl1pPr>
            <a:lvl2pPr marL="742950" indent="-285750">
              <a:defRPr kumimoji="1" sz="2400">
                <a:solidFill>
                  <a:schemeClr val="tx1"/>
                </a:solidFill>
                <a:latin typeface="Garamond" charset="0"/>
                <a:ea typeface="宋体" charset="0"/>
              </a:defRPr>
            </a:lvl2pPr>
            <a:lvl3pPr marL="1143000" indent="-228600">
              <a:defRPr kumimoji="1" sz="2400">
                <a:solidFill>
                  <a:schemeClr val="tx1"/>
                </a:solidFill>
                <a:latin typeface="Garamond" charset="0"/>
                <a:ea typeface="宋体" charset="0"/>
              </a:defRPr>
            </a:lvl3pPr>
            <a:lvl4pPr marL="1600200" indent="-228600">
              <a:defRPr kumimoji="1" sz="2400">
                <a:solidFill>
                  <a:schemeClr val="tx1"/>
                </a:solidFill>
                <a:latin typeface="Garamond" charset="0"/>
                <a:ea typeface="宋体" charset="0"/>
              </a:defRPr>
            </a:lvl4pPr>
            <a:lvl5pPr marL="2057400" indent="-228600">
              <a:defRPr kumimoji="1" sz="2400">
                <a:solidFill>
                  <a:schemeClr val="tx1"/>
                </a:solidFill>
                <a:latin typeface="Garamond" charset="0"/>
                <a:ea typeface="宋体" charset="0"/>
              </a:defRPr>
            </a:lvl5pPr>
            <a:lvl6pPr marL="2514600" indent="-228600" fontAlgn="base">
              <a:spcBef>
                <a:spcPct val="0"/>
              </a:spcBef>
              <a:spcAft>
                <a:spcPct val="0"/>
              </a:spcAft>
              <a:defRPr kumimoji="1" sz="2400">
                <a:solidFill>
                  <a:schemeClr val="tx1"/>
                </a:solidFill>
                <a:latin typeface="Garamond" charset="0"/>
                <a:ea typeface="宋体" charset="0"/>
              </a:defRPr>
            </a:lvl6pPr>
            <a:lvl7pPr marL="2971800" indent="-228600" fontAlgn="base">
              <a:spcBef>
                <a:spcPct val="0"/>
              </a:spcBef>
              <a:spcAft>
                <a:spcPct val="0"/>
              </a:spcAft>
              <a:defRPr kumimoji="1" sz="2400">
                <a:solidFill>
                  <a:schemeClr val="tx1"/>
                </a:solidFill>
                <a:latin typeface="Garamond" charset="0"/>
                <a:ea typeface="宋体" charset="0"/>
              </a:defRPr>
            </a:lvl7pPr>
            <a:lvl8pPr marL="3429000" indent="-228600" fontAlgn="base">
              <a:spcBef>
                <a:spcPct val="0"/>
              </a:spcBef>
              <a:spcAft>
                <a:spcPct val="0"/>
              </a:spcAft>
              <a:defRPr kumimoji="1" sz="2400">
                <a:solidFill>
                  <a:schemeClr val="tx1"/>
                </a:solidFill>
                <a:latin typeface="Garamond" charset="0"/>
                <a:ea typeface="宋体" charset="0"/>
              </a:defRPr>
            </a:lvl8pPr>
            <a:lvl9pPr marL="3886200" indent="-228600" fontAlgn="base">
              <a:spcBef>
                <a:spcPct val="0"/>
              </a:spcBef>
              <a:spcAft>
                <a:spcPct val="0"/>
              </a:spcAft>
              <a:defRPr kumimoji="1" sz="2400">
                <a:solidFill>
                  <a:schemeClr val="tx1"/>
                </a:solidFill>
                <a:latin typeface="Garamond" charset="0"/>
                <a:ea typeface="宋体" charset="0"/>
              </a:defRPr>
            </a:lvl9pPr>
          </a:lstStyle>
          <a:p>
            <a:pPr eaLnBrk="0" hangingPunct="0">
              <a:lnSpc>
                <a:spcPct val="150000"/>
              </a:lnSpc>
              <a:spcBef>
                <a:spcPct val="50000"/>
              </a:spcBef>
            </a:pPr>
            <a:r>
              <a:rPr lang="zh-CN" altLang="en-US" sz="2800" b="1" dirty="0">
                <a:solidFill>
                  <a:srgbClr val="FF3300"/>
                </a:solidFill>
                <a:latin typeface="Microsoft YaHei" panose="020B0503020204020204" pitchFamily="34" charset="-122"/>
                <a:ea typeface="Microsoft YaHei" panose="020B0503020204020204" pitchFamily="34" charset="-122"/>
              </a:rPr>
              <a:t>例</a:t>
            </a:r>
            <a:r>
              <a:rPr lang="en-US" altLang="zh-CN" sz="2800" b="1" dirty="0">
                <a:solidFill>
                  <a:srgbClr val="FF3300"/>
                </a:solidFill>
                <a:latin typeface="Microsoft YaHei" panose="020B0503020204020204" pitchFamily="34" charset="-122"/>
                <a:ea typeface="Microsoft YaHei" panose="020B0503020204020204" pitchFamily="34" charset="-122"/>
              </a:rPr>
              <a:t>2  </a:t>
            </a:r>
            <a:r>
              <a:rPr lang="zh-CN" altLang="en-US" sz="2800" dirty="0">
                <a:latin typeface="Microsoft YaHei" panose="020B0503020204020204" pitchFamily="34" charset="-122"/>
                <a:ea typeface="Microsoft YaHei" panose="020B0503020204020204" pitchFamily="34" charset="-122"/>
              </a:rPr>
              <a:t>设</a:t>
            </a:r>
            <a:r>
              <a:rPr lang="en-US" altLang="zh-CN" sz="2800" dirty="0">
                <a:latin typeface="Microsoft YaHei" panose="020B0503020204020204" pitchFamily="34" charset="-122"/>
                <a:ea typeface="Microsoft YaHei" panose="020B0503020204020204" pitchFamily="34" charset="-122"/>
              </a:rPr>
              <a:t>X-Y </a:t>
            </a:r>
            <a:r>
              <a:rPr lang="zh-CN" altLang="en-US" sz="2800" dirty="0">
                <a:latin typeface="Microsoft YaHei" panose="020B0503020204020204" pitchFamily="34" charset="-122"/>
                <a:ea typeface="Microsoft YaHei" panose="020B0503020204020204" pitchFamily="34" charset="-122"/>
              </a:rPr>
              <a:t>工作台由步进电机经过齿轮减速器，通过经丝杆螺母副驱动，丝杆螺距为</a:t>
            </a:r>
            <a:r>
              <a:rPr lang="en-US" altLang="zh-CN" sz="2800" dirty="0">
                <a:latin typeface="Microsoft YaHei" panose="020B0503020204020204" pitchFamily="34" charset="-122"/>
                <a:ea typeface="Microsoft YaHei" panose="020B0503020204020204" pitchFamily="34" charset="-122"/>
              </a:rPr>
              <a:t>6 mm</a:t>
            </a:r>
            <a:r>
              <a:rPr lang="zh-CN" altLang="en-US" sz="2800" dirty="0">
                <a:latin typeface="Microsoft YaHei" panose="020B0503020204020204" pitchFamily="34" charset="-122"/>
                <a:ea typeface="Microsoft YaHei" panose="020B0503020204020204" pitchFamily="34" charset="-122"/>
              </a:rPr>
              <a:t>，齿轮传动比为</a:t>
            </a:r>
            <a:r>
              <a:rPr lang="en-US" altLang="zh-CN" sz="2800" dirty="0">
                <a:latin typeface="Microsoft YaHei" panose="020B0503020204020204" pitchFamily="34" charset="-122"/>
                <a:ea typeface="Microsoft YaHei" panose="020B0503020204020204" pitchFamily="34" charset="-122"/>
              </a:rPr>
              <a:t>2.5</a:t>
            </a:r>
            <a:r>
              <a:rPr lang="zh-CN" altLang="en-US" sz="2800" dirty="0">
                <a:latin typeface="Microsoft YaHei" panose="020B0503020204020204" pitchFamily="34" charset="-122"/>
                <a:ea typeface="Microsoft YaHei" panose="020B0503020204020204" pitchFamily="34" charset="-122"/>
              </a:rPr>
              <a:t>，转子齿数为</a:t>
            </a:r>
            <a:r>
              <a:rPr lang="en-US" altLang="zh-CN" sz="2800" dirty="0">
                <a:latin typeface="Microsoft YaHei" panose="020B0503020204020204" pitchFamily="34" charset="-122"/>
                <a:ea typeface="Microsoft YaHei" panose="020B0503020204020204" pitchFamily="34" charset="-122"/>
              </a:rPr>
              <a:t>40</a:t>
            </a:r>
            <a:r>
              <a:rPr lang="zh-CN" altLang="en-US" sz="2800" dirty="0">
                <a:latin typeface="Microsoft YaHei" panose="020B0503020204020204" pitchFamily="34" charset="-122"/>
                <a:ea typeface="Microsoft YaHei" panose="020B0503020204020204" pitchFamily="34" charset="-122"/>
              </a:rPr>
              <a:t>，步进电机工作方式三相六拍，工作台最大行程为</a:t>
            </a:r>
            <a:r>
              <a:rPr lang="en-US" altLang="zh-CN" sz="2800" dirty="0">
                <a:latin typeface="Microsoft YaHei" panose="020B0503020204020204" pitchFamily="34" charset="-122"/>
                <a:ea typeface="Microsoft YaHei" panose="020B0503020204020204" pitchFamily="34" charset="-122"/>
              </a:rPr>
              <a:t>400 mm</a:t>
            </a:r>
            <a:r>
              <a:rPr lang="zh-CN" altLang="en-US" sz="2800" dirty="0">
                <a:latin typeface="Microsoft YaHei" panose="020B0503020204020204" pitchFamily="34" charset="-122"/>
                <a:ea typeface="Microsoft YaHei" panose="020B0503020204020204" pitchFamily="34" charset="-122"/>
              </a:rPr>
              <a:t>，求：</a:t>
            </a:r>
            <a:endParaRPr lang="zh-CN" altLang="en-US" sz="2800" baseline="30000" dirty="0">
              <a:latin typeface="Microsoft YaHei" panose="020B0503020204020204" pitchFamily="34" charset="-122"/>
              <a:ea typeface="Microsoft YaHei" panose="020B0503020204020204" pitchFamily="34" charset="-122"/>
            </a:endParaRPr>
          </a:p>
        </p:txBody>
      </p:sp>
      <p:sp>
        <p:nvSpPr>
          <p:cNvPr id="863235" name="Text Box 3"/>
          <p:cNvSpPr txBox="1">
            <a:spLocks noChangeArrowheads="1"/>
          </p:cNvSpPr>
          <p:nvPr/>
        </p:nvSpPr>
        <p:spPr bwMode="auto">
          <a:xfrm>
            <a:off x="2108895" y="3616325"/>
            <a:ext cx="9055318" cy="15242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9050">
                <a:solidFill>
                  <a:srgbClr val="000000"/>
                </a:solidFill>
                <a:miter lim="800000"/>
                <a:headEnd/>
                <a:tailEnd/>
              </a14:hiddenLine>
            </a:ext>
          </a:extLst>
        </p:spPr>
        <p:txBody>
          <a:bodyPr wrap="square">
            <a:spAutoFit/>
          </a:bodyPr>
          <a:lstStyle>
            <a:lvl1pPr>
              <a:defRPr kumimoji="1" sz="2400">
                <a:solidFill>
                  <a:schemeClr val="tx1"/>
                </a:solidFill>
                <a:latin typeface="Garamond" charset="0"/>
                <a:ea typeface="宋体" charset="0"/>
                <a:cs typeface="宋体" charset="0"/>
              </a:defRPr>
            </a:lvl1pPr>
            <a:lvl2pPr marL="742950" indent="-285750">
              <a:defRPr kumimoji="1" sz="2400">
                <a:solidFill>
                  <a:schemeClr val="tx1"/>
                </a:solidFill>
                <a:latin typeface="Garamond" charset="0"/>
                <a:ea typeface="宋体" charset="0"/>
              </a:defRPr>
            </a:lvl2pPr>
            <a:lvl3pPr marL="1143000" indent="-228600">
              <a:defRPr kumimoji="1" sz="2400">
                <a:solidFill>
                  <a:schemeClr val="tx1"/>
                </a:solidFill>
                <a:latin typeface="Garamond" charset="0"/>
                <a:ea typeface="宋体" charset="0"/>
              </a:defRPr>
            </a:lvl3pPr>
            <a:lvl4pPr marL="1600200" indent="-228600">
              <a:defRPr kumimoji="1" sz="2400">
                <a:solidFill>
                  <a:schemeClr val="tx1"/>
                </a:solidFill>
                <a:latin typeface="Garamond" charset="0"/>
                <a:ea typeface="宋体" charset="0"/>
              </a:defRPr>
            </a:lvl4pPr>
            <a:lvl5pPr marL="2057400" indent="-228600">
              <a:defRPr kumimoji="1" sz="2400">
                <a:solidFill>
                  <a:schemeClr val="tx1"/>
                </a:solidFill>
                <a:latin typeface="Garamond" charset="0"/>
                <a:ea typeface="宋体" charset="0"/>
              </a:defRPr>
            </a:lvl5pPr>
            <a:lvl6pPr marL="2514600" indent="-228600" fontAlgn="base">
              <a:spcBef>
                <a:spcPct val="0"/>
              </a:spcBef>
              <a:spcAft>
                <a:spcPct val="0"/>
              </a:spcAft>
              <a:defRPr kumimoji="1" sz="2400">
                <a:solidFill>
                  <a:schemeClr val="tx1"/>
                </a:solidFill>
                <a:latin typeface="Garamond" charset="0"/>
                <a:ea typeface="宋体" charset="0"/>
              </a:defRPr>
            </a:lvl6pPr>
            <a:lvl7pPr marL="2971800" indent="-228600" fontAlgn="base">
              <a:spcBef>
                <a:spcPct val="0"/>
              </a:spcBef>
              <a:spcAft>
                <a:spcPct val="0"/>
              </a:spcAft>
              <a:defRPr kumimoji="1" sz="2400">
                <a:solidFill>
                  <a:schemeClr val="tx1"/>
                </a:solidFill>
                <a:latin typeface="Garamond" charset="0"/>
                <a:ea typeface="宋体" charset="0"/>
              </a:defRPr>
            </a:lvl7pPr>
            <a:lvl8pPr marL="3429000" indent="-228600" fontAlgn="base">
              <a:spcBef>
                <a:spcPct val="0"/>
              </a:spcBef>
              <a:spcAft>
                <a:spcPct val="0"/>
              </a:spcAft>
              <a:defRPr kumimoji="1" sz="2400">
                <a:solidFill>
                  <a:schemeClr val="tx1"/>
                </a:solidFill>
                <a:latin typeface="Garamond" charset="0"/>
                <a:ea typeface="宋体" charset="0"/>
              </a:defRPr>
            </a:lvl8pPr>
            <a:lvl9pPr marL="3886200" indent="-228600" fontAlgn="base">
              <a:spcBef>
                <a:spcPct val="0"/>
              </a:spcBef>
              <a:spcAft>
                <a:spcPct val="0"/>
              </a:spcAft>
              <a:defRPr kumimoji="1" sz="2400">
                <a:solidFill>
                  <a:schemeClr val="tx1"/>
                </a:solidFill>
                <a:latin typeface="Garamond" charset="0"/>
                <a:ea typeface="宋体" charset="0"/>
              </a:defRPr>
            </a:lvl9pPr>
          </a:lstStyle>
          <a:p>
            <a:pPr eaLnBrk="0" hangingPunct="0">
              <a:lnSpc>
                <a:spcPct val="150000"/>
              </a:lnSpc>
              <a:spcBef>
                <a:spcPct val="50000"/>
              </a:spcBef>
            </a:pPr>
            <a:r>
              <a:rPr lang="zh-CN" altLang="en-US" sz="2800" dirty="0">
                <a:latin typeface="Microsoft YaHei" panose="020B0503020204020204" pitchFamily="34" charset="-122"/>
                <a:ea typeface="Microsoft YaHei" panose="020B0503020204020204" pitchFamily="34" charset="-122"/>
              </a:rPr>
              <a:t>（</a:t>
            </a:r>
            <a:r>
              <a:rPr lang="en-US" altLang="zh-CN" sz="2800" dirty="0">
                <a:latin typeface="Microsoft YaHei" panose="020B0503020204020204" pitchFamily="34" charset="-122"/>
                <a:ea typeface="Microsoft YaHei" panose="020B0503020204020204" pitchFamily="34" charset="-122"/>
              </a:rPr>
              <a:t>1</a:t>
            </a:r>
            <a:r>
              <a:rPr lang="zh-CN" altLang="en-US" sz="2800" dirty="0">
                <a:latin typeface="Microsoft YaHei" panose="020B0503020204020204" pitchFamily="34" charset="-122"/>
                <a:ea typeface="Microsoft YaHei" panose="020B0503020204020204" pitchFamily="34" charset="-122"/>
              </a:rPr>
              <a:t>）脉冲当量（给一个脉冲，工作台移动距离）；</a:t>
            </a:r>
          </a:p>
          <a:p>
            <a:pPr eaLnBrk="0" hangingPunct="0">
              <a:lnSpc>
                <a:spcPct val="150000"/>
              </a:lnSpc>
              <a:spcBef>
                <a:spcPct val="50000"/>
              </a:spcBef>
            </a:pPr>
            <a:r>
              <a:rPr lang="zh-CN" altLang="en-US" sz="2800" dirty="0">
                <a:latin typeface="Microsoft YaHei" panose="020B0503020204020204" pitchFamily="34" charset="-122"/>
                <a:ea typeface="Microsoft YaHei" panose="020B0503020204020204" pitchFamily="34" charset="-122"/>
              </a:rPr>
              <a:t>（</a:t>
            </a:r>
            <a:r>
              <a:rPr lang="en-US" altLang="zh-CN" sz="2800" dirty="0">
                <a:latin typeface="Microsoft YaHei" panose="020B0503020204020204" pitchFamily="34" charset="-122"/>
                <a:ea typeface="Microsoft YaHei" panose="020B0503020204020204" pitchFamily="34" charset="-122"/>
              </a:rPr>
              <a:t>2</a:t>
            </a:r>
            <a:r>
              <a:rPr lang="zh-CN" altLang="en-US" sz="2800" dirty="0">
                <a:latin typeface="Microsoft YaHei" panose="020B0503020204020204" pitchFamily="34" charset="-122"/>
                <a:ea typeface="Microsoft YaHei" panose="020B0503020204020204" pitchFamily="34" charset="-122"/>
              </a:rPr>
              <a:t>）微机发出的脉冲总数是多少？</a:t>
            </a:r>
          </a:p>
        </p:txBody>
      </p:sp>
    </p:spTree>
    <p:extLst>
      <p:ext uri="{BB962C8B-B14F-4D97-AF65-F5344CB8AC3E}">
        <p14:creationId xmlns:p14="http://schemas.microsoft.com/office/powerpoint/2010/main" val="2996267232"/>
      </p:ext>
    </p:extLst>
  </p:cSld>
  <p:clrMapOvr>
    <a:masterClrMapping/>
  </p:clrMapOvr>
  <mc:AlternateContent xmlns:mc="http://schemas.openxmlformats.org/markup-compatibility/2006" xmlns:p14="http://schemas.microsoft.com/office/powerpoint/2010/main">
    <mc:Choice Requires="p14">
      <p:transition spd="slow" p14:dur="1600" advClick="0">
        <p14:gallery dir="l"/>
      </p:transition>
    </mc:Choice>
    <mc:Fallback xmlns="">
      <p:transition spd="slow" advClick="0">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B74F5F9E-BC4F-4DDC-9100-E89D005183AA}"/>
              </a:ext>
            </a:extLst>
          </p:cNvPr>
          <p:cNvSpPr txBox="1"/>
          <p:nvPr>
            <p:custDataLst>
              <p:tags r:id="rId2"/>
            </p:custDataLst>
          </p:nvPr>
        </p:nvSpPr>
        <p:spPr>
          <a:xfrm>
            <a:off x="2333095" y="1111136"/>
            <a:ext cx="7714827" cy="2260203"/>
          </a:xfrm>
          <a:prstGeom prst="rect">
            <a:avLst/>
          </a:prstGeom>
          <a:noFill/>
        </p:spPr>
        <p:txBody>
          <a:bodyPr vert="horz" wrap="square" rtlCol="0" anchor="ctr" anchorCtr="0">
            <a:noAutofit/>
          </a:bodyPr>
          <a:lstStyle/>
          <a:p>
            <a:r>
              <a:rPr lang="zh-CN" altLang="en-US" sz="2800" dirty="0">
                <a:latin typeface="Microsoft YaHei" panose="020B0503020204020204" pitchFamily="34" charset="-122"/>
                <a:ea typeface="Microsoft YaHei" panose="020B0503020204020204" pitchFamily="34" charset="-122"/>
                <a:cs typeface="Times New Roman" panose="02020603050405020304" pitchFamily="18" charset="0"/>
                <a:sym typeface="Microsoft Yahei" panose="020B0503020204020204" pitchFamily="34" charset="-122"/>
              </a:rPr>
              <a:t>脉冲当量和脉冲总数分别为：</a:t>
            </a:r>
          </a:p>
        </p:txBody>
      </p:sp>
      <p:sp>
        <p:nvSpPr>
          <p:cNvPr id="8" name="文本框 7">
            <a:extLst>
              <a:ext uri="{FF2B5EF4-FFF2-40B4-BE49-F238E27FC236}">
                <a16:creationId xmlns:a16="http://schemas.microsoft.com/office/drawing/2014/main" id="{518799C5-89A0-4FD1-8072-E7661C0AD0F6}"/>
              </a:ext>
            </a:extLst>
          </p:cNvPr>
          <p:cNvSpPr txBox="1"/>
          <p:nvPr>
            <p:custDataLst>
              <p:tags r:id="rId3"/>
            </p:custDataLst>
          </p:nvPr>
        </p:nvSpPr>
        <p:spPr>
          <a:xfrm>
            <a:off x="3536315" y="2938265"/>
            <a:ext cx="6750473" cy="678061"/>
          </a:xfrm>
          <a:prstGeom prst="rect">
            <a:avLst/>
          </a:prstGeom>
          <a:noFill/>
        </p:spPr>
        <p:txBody>
          <a:bodyPr vert="horz" rtlCol="0" anchor="ctr" anchorCtr="0">
            <a:noAutofit/>
          </a:bodyPr>
          <a:lstStyle/>
          <a:p>
            <a:r>
              <a:rPr lang="en-US" altLang="zh-CN" sz="2742" dirty="0">
                <a:latin typeface="Microsoft Yahei" panose="020B0503020204020204" pitchFamily="34" charset="-122"/>
                <a:ea typeface="Microsoft Yahei" panose="020B0503020204020204" pitchFamily="34" charset="-122"/>
                <a:sym typeface="Microsoft Yahei" panose="020B0503020204020204" pitchFamily="34" charset="-122"/>
              </a:rPr>
              <a:t>0.01 mm</a:t>
            </a:r>
            <a:r>
              <a:rPr lang="zh-CN" altLang="en-US" sz="2742" dirty="0">
                <a:latin typeface="Microsoft Yahei" panose="020B0503020204020204" pitchFamily="34" charset="-122"/>
                <a:ea typeface="Microsoft Yahei" panose="020B0503020204020204" pitchFamily="34" charset="-122"/>
                <a:sym typeface="Microsoft Yahei" panose="020B0503020204020204" pitchFamily="34" charset="-122"/>
              </a:rPr>
              <a:t>；</a:t>
            </a:r>
            <a:r>
              <a:rPr lang="en-US" altLang="zh-CN" sz="2742" dirty="0">
                <a:latin typeface="Microsoft Yahei" panose="020B0503020204020204" pitchFamily="34" charset="-122"/>
                <a:ea typeface="Microsoft Yahei" panose="020B0503020204020204" pitchFamily="34" charset="-122"/>
                <a:sym typeface="Microsoft Yahei" panose="020B0503020204020204" pitchFamily="34" charset="-122"/>
              </a:rPr>
              <a:t>4000</a:t>
            </a:r>
            <a:endParaRPr lang="zh-CN" altLang="en-US" sz="2742" dirty="0">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9" name="文本框 8">
            <a:extLst>
              <a:ext uri="{FF2B5EF4-FFF2-40B4-BE49-F238E27FC236}">
                <a16:creationId xmlns:a16="http://schemas.microsoft.com/office/drawing/2014/main" id="{CBDBD38E-9CCF-4CAC-B9B4-681722F2BE64}"/>
              </a:ext>
            </a:extLst>
          </p:cNvPr>
          <p:cNvSpPr txBox="1"/>
          <p:nvPr>
            <p:custDataLst>
              <p:tags r:id="rId4"/>
            </p:custDataLst>
          </p:nvPr>
        </p:nvSpPr>
        <p:spPr>
          <a:xfrm>
            <a:off x="3536315" y="3842346"/>
            <a:ext cx="6750473" cy="678061"/>
          </a:xfrm>
          <a:prstGeom prst="rect">
            <a:avLst/>
          </a:prstGeom>
          <a:noFill/>
        </p:spPr>
        <p:txBody>
          <a:bodyPr vert="horz" rtlCol="0" anchor="ctr" anchorCtr="0">
            <a:noAutofit/>
          </a:bodyPr>
          <a:lstStyle/>
          <a:p>
            <a:r>
              <a:rPr lang="en-US" altLang="zh-CN" sz="2742" dirty="0">
                <a:latin typeface="Microsoft Yahei" panose="020B0503020204020204" pitchFamily="34" charset="-122"/>
                <a:ea typeface="Microsoft Yahei" panose="020B0503020204020204" pitchFamily="34" charset="-122"/>
                <a:sym typeface="Microsoft Yahei" panose="020B0503020204020204" pitchFamily="34" charset="-122"/>
              </a:rPr>
              <a:t>0.02 mm</a:t>
            </a:r>
            <a:r>
              <a:rPr lang="zh-CN" altLang="en-US" sz="2742" dirty="0">
                <a:latin typeface="Microsoft Yahei" panose="020B0503020204020204" pitchFamily="34" charset="-122"/>
                <a:ea typeface="Microsoft Yahei" panose="020B0503020204020204" pitchFamily="34" charset="-122"/>
                <a:sym typeface="Microsoft Yahei" panose="020B0503020204020204" pitchFamily="34" charset="-122"/>
              </a:rPr>
              <a:t>；</a:t>
            </a:r>
            <a:r>
              <a:rPr lang="en-US" altLang="zh-CN" sz="2742" dirty="0">
                <a:latin typeface="Microsoft Yahei" panose="020B0503020204020204" pitchFamily="34" charset="-122"/>
                <a:ea typeface="Microsoft Yahei" panose="020B0503020204020204" pitchFamily="34" charset="-122"/>
                <a:sym typeface="Microsoft Yahei" panose="020B0503020204020204" pitchFamily="34" charset="-122"/>
              </a:rPr>
              <a:t>8000</a:t>
            </a:r>
            <a:endParaRPr lang="zh-CN" altLang="en-US" sz="2742" dirty="0">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0" name="文本框 9">
            <a:extLst>
              <a:ext uri="{FF2B5EF4-FFF2-40B4-BE49-F238E27FC236}">
                <a16:creationId xmlns:a16="http://schemas.microsoft.com/office/drawing/2014/main" id="{39B69D41-1CCB-411E-8251-A7AB660382A4}"/>
              </a:ext>
            </a:extLst>
          </p:cNvPr>
          <p:cNvSpPr txBox="1"/>
          <p:nvPr>
            <p:custDataLst>
              <p:tags r:id="rId5"/>
            </p:custDataLst>
          </p:nvPr>
        </p:nvSpPr>
        <p:spPr>
          <a:xfrm>
            <a:off x="3506725" y="4746427"/>
            <a:ext cx="6750473" cy="678061"/>
          </a:xfrm>
          <a:prstGeom prst="rect">
            <a:avLst/>
          </a:prstGeom>
          <a:noFill/>
        </p:spPr>
        <p:txBody>
          <a:bodyPr vert="horz" rtlCol="0" anchor="ctr" anchorCtr="0">
            <a:noAutofit/>
          </a:bodyPr>
          <a:lstStyle/>
          <a:p>
            <a:r>
              <a:rPr lang="en-US" altLang="zh-CN" sz="2742" dirty="0">
                <a:latin typeface="Microsoft Yahei" panose="020B0503020204020204" pitchFamily="34" charset="-122"/>
                <a:ea typeface="Microsoft Yahei" panose="020B0503020204020204" pitchFamily="34" charset="-122"/>
                <a:sym typeface="Microsoft Yahei" panose="020B0503020204020204" pitchFamily="34" charset="-122"/>
              </a:rPr>
              <a:t>0.01 mm</a:t>
            </a:r>
            <a:r>
              <a:rPr lang="zh-CN" altLang="en-US" sz="2742" dirty="0">
                <a:latin typeface="Microsoft Yahei" panose="020B0503020204020204" pitchFamily="34" charset="-122"/>
                <a:ea typeface="Microsoft Yahei" panose="020B0503020204020204" pitchFamily="34" charset="-122"/>
                <a:sym typeface="Microsoft Yahei" panose="020B0503020204020204" pitchFamily="34" charset="-122"/>
              </a:rPr>
              <a:t>；</a:t>
            </a:r>
            <a:r>
              <a:rPr lang="en-US" altLang="zh-CN" sz="2742" dirty="0">
                <a:latin typeface="Microsoft Yahei" panose="020B0503020204020204" pitchFamily="34" charset="-122"/>
                <a:ea typeface="Microsoft Yahei" panose="020B0503020204020204" pitchFamily="34" charset="-122"/>
                <a:sym typeface="Microsoft Yahei" panose="020B0503020204020204" pitchFamily="34" charset="-122"/>
              </a:rPr>
              <a:t>40000</a:t>
            </a:r>
          </a:p>
        </p:txBody>
      </p:sp>
      <p:sp>
        <p:nvSpPr>
          <p:cNvPr id="11" name="文本框 10">
            <a:extLst>
              <a:ext uri="{FF2B5EF4-FFF2-40B4-BE49-F238E27FC236}">
                <a16:creationId xmlns:a16="http://schemas.microsoft.com/office/drawing/2014/main" id="{8958DAB1-648C-47AC-84F7-AE891A2DF890}"/>
              </a:ext>
            </a:extLst>
          </p:cNvPr>
          <p:cNvSpPr txBox="1"/>
          <p:nvPr>
            <p:custDataLst>
              <p:tags r:id="rId6"/>
            </p:custDataLst>
          </p:nvPr>
        </p:nvSpPr>
        <p:spPr>
          <a:xfrm>
            <a:off x="3536315" y="5650509"/>
            <a:ext cx="6750473" cy="678061"/>
          </a:xfrm>
          <a:prstGeom prst="rect">
            <a:avLst/>
          </a:prstGeom>
          <a:noFill/>
        </p:spPr>
        <p:txBody>
          <a:bodyPr vert="horz" rtlCol="0" anchor="ctr" anchorCtr="0">
            <a:noAutofit/>
          </a:bodyPr>
          <a:lstStyle/>
          <a:p>
            <a:r>
              <a:rPr lang="en-US" altLang="zh-CN" sz="2742" dirty="0">
                <a:latin typeface="Microsoft Yahei" panose="020B0503020204020204" pitchFamily="34" charset="-122"/>
                <a:ea typeface="Microsoft Yahei" panose="020B0503020204020204" pitchFamily="34" charset="-122"/>
                <a:sym typeface="Microsoft Yahei" panose="020B0503020204020204" pitchFamily="34" charset="-122"/>
              </a:rPr>
              <a:t>1 mm</a:t>
            </a:r>
            <a:r>
              <a:rPr lang="zh-CN" altLang="en-US" sz="2742" dirty="0">
                <a:latin typeface="Microsoft Yahei" panose="020B0503020204020204" pitchFamily="34" charset="-122"/>
                <a:ea typeface="Microsoft Yahei" panose="020B0503020204020204" pitchFamily="34" charset="-122"/>
                <a:sym typeface="Microsoft Yahei" panose="020B0503020204020204" pitchFamily="34" charset="-122"/>
              </a:rPr>
              <a:t>；</a:t>
            </a:r>
            <a:r>
              <a:rPr lang="en-US" altLang="zh-CN" sz="2742" dirty="0">
                <a:latin typeface="Microsoft Yahei" panose="020B0503020204020204" pitchFamily="34" charset="-122"/>
                <a:ea typeface="Microsoft Yahei" panose="020B0503020204020204" pitchFamily="34" charset="-122"/>
                <a:sym typeface="Microsoft Yahei" panose="020B0503020204020204" pitchFamily="34" charset="-122"/>
              </a:rPr>
              <a:t>80000</a:t>
            </a:r>
          </a:p>
        </p:txBody>
      </p:sp>
      <p:sp>
        <p:nvSpPr>
          <p:cNvPr id="12" name="椭圆 11">
            <a:extLst>
              <a:ext uri="{FF2B5EF4-FFF2-40B4-BE49-F238E27FC236}">
                <a16:creationId xmlns:a16="http://schemas.microsoft.com/office/drawing/2014/main" id="{6E6F8814-C8DD-4095-90BC-0DE401EA67F6}"/>
              </a:ext>
            </a:extLst>
          </p:cNvPr>
          <p:cNvSpPr>
            <a:spLocks noChangeAspect="1"/>
          </p:cNvSpPr>
          <p:nvPr>
            <p:custDataLst>
              <p:tags r:id="rId7"/>
            </p:custDataLst>
          </p:nvPr>
        </p:nvSpPr>
        <p:spPr bwMode="auto">
          <a:xfrm>
            <a:off x="2782914" y="3006070"/>
            <a:ext cx="542449" cy="542449"/>
          </a:xfrm>
          <a:prstGeom prst="ellipse">
            <a:avLst/>
          </a:prstGeom>
          <a:solidFill>
            <a:srgbClr val="808080">
              <a:alpha val="50000"/>
            </a:srgbClr>
          </a:solidFill>
          <a:ln w="12700" cap="flat" cmpd="sng" algn="ctr">
            <a:solidFill>
              <a:srgbClr val="000000"/>
            </a:solidFill>
            <a:prstDash val="solid"/>
            <a:round/>
            <a:headEnd type="none" w="med" len="med"/>
            <a:tailEnd type="none" w="med" len="med"/>
          </a:ln>
          <a:effectLst/>
        </p:spPr>
        <p:txBody>
          <a:bodyPr vert="horz" wrap="square" lIns="96435" tIns="48218" rIns="96435" bIns="48218" numCol="1" rtlCol="0" anchor="ctr" anchorCtr="1" compatLnSpc="1">
            <a:prstTxWarp prst="textNoShape">
              <a:avLst/>
            </a:prstTxWarp>
            <a:noAutofit/>
          </a:bodyPr>
          <a:lstStyle/>
          <a:p>
            <a:pPr defTabSz="964326"/>
            <a:r>
              <a:rPr lang="en-US" altLang="zh-CN" sz="1687">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zh-CN" altLang="en-US" sz="1687">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椭圆 12">
            <a:extLst>
              <a:ext uri="{FF2B5EF4-FFF2-40B4-BE49-F238E27FC236}">
                <a16:creationId xmlns:a16="http://schemas.microsoft.com/office/drawing/2014/main" id="{815F97B7-FCC3-4610-9DB4-34D7740B9D2E}"/>
              </a:ext>
            </a:extLst>
          </p:cNvPr>
          <p:cNvSpPr>
            <a:spLocks noChangeAspect="1"/>
          </p:cNvSpPr>
          <p:nvPr>
            <p:custDataLst>
              <p:tags r:id="rId8"/>
            </p:custDataLst>
          </p:nvPr>
        </p:nvSpPr>
        <p:spPr bwMode="auto">
          <a:xfrm>
            <a:off x="2782914" y="3910151"/>
            <a:ext cx="542449" cy="542449"/>
          </a:xfrm>
          <a:prstGeom prst="ellipse">
            <a:avLst/>
          </a:prstGeom>
          <a:solidFill>
            <a:srgbClr val="808080">
              <a:alpha val="50000"/>
            </a:srgbClr>
          </a:solidFill>
          <a:ln w="12700" cap="flat" cmpd="sng" algn="ctr">
            <a:solidFill>
              <a:srgbClr val="000000"/>
            </a:solidFill>
            <a:prstDash val="solid"/>
            <a:round/>
            <a:headEnd type="none" w="med" len="med"/>
            <a:tailEnd type="none" w="med" len="med"/>
          </a:ln>
          <a:effectLst/>
        </p:spPr>
        <p:txBody>
          <a:bodyPr vert="horz" wrap="square" lIns="96435" tIns="48218" rIns="96435" bIns="48218" numCol="1" rtlCol="0" anchor="ctr" anchorCtr="1" compatLnSpc="1">
            <a:prstTxWarp prst="textNoShape">
              <a:avLst/>
            </a:prstTxWarp>
            <a:noAutofit/>
          </a:bodyPr>
          <a:lstStyle/>
          <a:p>
            <a:pPr defTabSz="964326"/>
            <a:r>
              <a:rPr lang="en-US" altLang="zh-CN" sz="1687">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zh-CN" altLang="en-US" sz="1687">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4" name="椭圆 13">
            <a:extLst>
              <a:ext uri="{FF2B5EF4-FFF2-40B4-BE49-F238E27FC236}">
                <a16:creationId xmlns:a16="http://schemas.microsoft.com/office/drawing/2014/main" id="{85059523-8A32-427B-99E4-C9BABEF44E0C}"/>
              </a:ext>
            </a:extLst>
          </p:cNvPr>
          <p:cNvSpPr>
            <a:spLocks noChangeAspect="1"/>
          </p:cNvSpPr>
          <p:nvPr>
            <p:custDataLst>
              <p:tags r:id="rId9"/>
            </p:custDataLst>
          </p:nvPr>
        </p:nvSpPr>
        <p:spPr bwMode="auto">
          <a:xfrm>
            <a:off x="2782914" y="4814232"/>
            <a:ext cx="542449" cy="542449"/>
          </a:xfrm>
          <a:prstGeom prst="ellipse">
            <a:avLst/>
          </a:prstGeom>
          <a:solidFill>
            <a:srgbClr val="00FF00">
              <a:alpha val="50000"/>
            </a:srgbClr>
          </a:solidFill>
          <a:ln w="25400" cap="flat" cmpd="sng" algn="ctr">
            <a:solidFill>
              <a:srgbClr val="000000"/>
            </a:solidFill>
            <a:prstDash val="solid"/>
            <a:round/>
            <a:headEnd type="none" w="med" len="med"/>
            <a:tailEnd type="none" w="med" len="med"/>
          </a:ln>
          <a:effectLst/>
        </p:spPr>
        <p:txBody>
          <a:bodyPr vert="horz" wrap="square" lIns="96435" tIns="48218" rIns="96435" bIns="48218" numCol="1" rtlCol="0" anchor="ctr" anchorCtr="1" compatLnSpc="1">
            <a:prstTxWarp prst="textNoShape">
              <a:avLst/>
            </a:prstTxWarp>
            <a:noAutofit/>
          </a:bodyPr>
          <a:lstStyle/>
          <a:p>
            <a:pPr defTabSz="964326"/>
            <a:r>
              <a:rPr lang="en-US" altLang="zh-CN" sz="1687">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lang="zh-CN" altLang="en-US" sz="1687">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5" name="椭圆 14">
            <a:extLst>
              <a:ext uri="{FF2B5EF4-FFF2-40B4-BE49-F238E27FC236}">
                <a16:creationId xmlns:a16="http://schemas.microsoft.com/office/drawing/2014/main" id="{4BA8E99B-99F1-48AC-B1C3-9BCCE20B9A06}"/>
              </a:ext>
            </a:extLst>
          </p:cNvPr>
          <p:cNvSpPr>
            <a:spLocks noChangeAspect="1"/>
          </p:cNvSpPr>
          <p:nvPr>
            <p:custDataLst>
              <p:tags r:id="rId10"/>
            </p:custDataLst>
          </p:nvPr>
        </p:nvSpPr>
        <p:spPr bwMode="auto">
          <a:xfrm>
            <a:off x="2782914" y="5718314"/>
            <a:ext cx="542449" cy="542449"/>
          </a:xfrm>
          <a:prstGeom prst="ellipse">
            <a:avLst/>
          </a:prstGeom>
          <a:solidFill>
            <a:srgbClr val="808080">
              <a:alpha val="50000"/>
            </a:srgbClr>
          </a:solidFill>
          <a:ln w="12700" cap="flat" cmpd="sng" algn="ctr">
            <a:solidFill>
              <a:srgbClr val="000000"/>
            </a:solidFill>
            <a:prstDash val="solid"/>
            <a:round/>
            <a:headEnd type="none" w="med" len="med"/>
            <a:tailEnd type="none" w="med" len="med"/>
          </a:ln>
          <a:effectLst/>
        </p:spPr>
        <p:txBody>
          <a:bodyPr vert="horz" wrap="square" lIns="96435" tIns="48218" rIns="96435" bIns="48218" numCol="1" rtlCol="0" anchor="ctr" anchorCtr="1" compatLnSpc="1">
            <a:prstTxWarp prst="textNoShape">
              <a:avLst/>
            </a:prstTxWarp>
            <a:noAutofit/>
          </a:bodyPr>
          <a:lstStyle/>
          <a:p>
            <a:pPr defTabSz="964326"/>
            <a:r>
              <a:rPr lang="en-US" altLang="zh-CN" sz="1687">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D</a:t>
            </a:r>
            <a:endParaRPr lang="zh-CN" altLang="en-US" sz="1687">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6" name="矩形: 圆角 15">
            <a:extLst>
              <a:ext uri="{FF2B5EF4-FFF2-40B4-BE49-F238E27FC236}">
                <a16:creationId xmlns:a16="http://schemas.microsoft.com/office/drawing/2014/main" id="{1922A5E4-2697-4267-A722-AFFFA578E76B}"/>
              </a:ext>
            </a:extLst>
          </p:cNvPr>
          <p:cNvSpPr/>
          <p:nvPr>
            <p:custDataLst>
              <p:tags r:id="rId11"/>
            </p:custDataLst>
          </p:nvPr>
        </p:nvSpPr>
        <p:spPr bwMode="auto">
          <a:xfrm>
            <a:off x="8739805" y="6502112"/>
            <a:ext cx="1627346" cy="433959"/>
          </a:xfrm>
          <a:prstGeom prst="roundRect">
            <a:avLst/>
          </a:prstGeom>
          <a:solidFill>
            <a:srgbClr val="808080">
              <a:alpha val="50000"/>
            </a:srgbClr>
          </a:solidFill>
          <a:ln w="38100" cap="flat" cmpd="sng" algn="ctr">
            <a:solidFill>
              <a:srgbClr val="000000"/>
            </a:solidFill>
            <a:prstDash val="solid"/>
            <a:round/>
            <a:headEnd type="none" w="med" len="med"/>
            <a:tailEnd type="none" w="med" len="med"/>
          </a:ln>
          <a:effectLst/>
        </p:spPr>
        <p:txBody>
          <a:bodyPr vert="horz" wrap="square" lIns="96435" tIns="48218" rIns="96435" bIns="48218" numCol="1" rtlCol="0" anchor="ctr" anchorCtr="1" compatLnSpc="1">
            <a:prstTxWarp prst="textNoShape">
              <a:avLst/>
            </a:prstTxWarp>
            <a:noAutofit/>
          </a:bodyPr>
          <a:lstStyle/>
          <a:p>
            <a:pPr defTabSz="964326"/>
            <a:r>
              <a:rPr lang="zh-CN" altLang="en-US" sz="1687">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grpSp>
        <p:nvGrpSpPr>
          <p:cNvPr id="21" name="组合 20">
            <a:extLst>
              <a:ext uri="{FF2B5EF4-FFF2-40B4-BE49-F238E27FC236}">
                <a16:creationId xmlns:a16="http://schemas.microsoft.com/office/drawing/2014/main" id="{BFD85FC6-6BDC-40C2-8998-19C596A251E7}"/>
              </a:ext>
            </a:extLst>
          </p:cNvPr>
          <p:cNvGrpSpPr/>
          <p:nvPr>
            <p:custDataLst>
              <p:tags r:id="rId12"/>
            </p:custDataLst>
          </p:nvPr>
        </p:nvGrpSpPr>
        <p:grpSpPr>
          <a:xfrm>
            <a:off x="0" y="0"/>
            <a:ext cx="9643533" cy="669690"/>
            <a:chOff x="-1524335" y="0"/>
            <a:chExt cx="9144000" cy="635000"/>
          </a:xfrm>
        </p:grpSpPr>
        <p:sp>
          <p:nvSpPr>
            <p:cNvPr id="17" name="TitleBackground">
              <a:extLst>
                <a:ext uri="{FF2B5EF4-FFF2-40B4-BE49-F238E27FC236}">
                  <a16:creationId xmlns:a16="http://schemas.microsoft.com/office/drawing/2014/main" id="{FCCBF39E-039A-4E79-88EF-142C0FB0F44C}"/>
                </a:ext>
              </a:extLst>
            </p:cNvPr>
            <p:cNvSpPr/>
            <p:nvPr>
              <p:custDataLst>
                <p:tags r:id="rId14"/>
              </p:custDataLst>
            </p:nvPr>
          </p:nvSpPr>
          <p:spPr bwMode="auto">
            <a:xfrm>
              <a:off x="-1524335" y="0"/>
              <a:ext cx="9144000" cy="369272"/>
            </a:xfrm>
            <a:prstGeom prst="rect">
              <a:avLst/>
            </a:prstGeom>
            <a:solidFill>
              <a:srgbClr val="F6F7F8">
                <a:alpha val="50000"/>
              </a:srgbClr>
            </a:solidFill>
            <a:ln w="19050" cap="flat" cmpd="sng" algn="ctr">
              <a:noFill/>
              <a:prstDash val="solid"/>
              <a:round/>
              <a:headEnd type="none" w="med" len="med"/>
              <a:tailEnd type="none" w="med" len="med"/>
            </a:ln>
            <a:effectLst/>
            <a:extLst>
              <a:ext uri="{91240B29-F687-4F45-9708-019B960494DF}">
                <a14:hiddenLine xmlns:a14="http://schemas.microsoft.com/office/drawing/2010/main" w="19050" cap="flat" cmpd="sng" algn="ctr">
                  <a:solidFill>
                    <a:schemeClr val="tx1"/>
                  </a:solidFill>
                  <a:prstDash val="solid"/>
                  <a:round/>
                  <a:headEnd type="none" w="med" len="med"/>
                  <a:tailEnd type="none" w="med" len="med"/>
                </a14:hiddenLine>
              </a:ext>
            </a:extLst>
          </p:spPr>
          <p:txBody>
            <a:bodyPr vert="horz" wrap="square" lIns="96435" tIns="48218" rIns="96435" bIns="48218" numCol="1" rtlCol="0" anchor="t" anchorCtr="0" compatLnSpc="1">
              <a:prstTxWarp prst="textNoShape">
                <a:avLst/>
              </a:prstTxWarp>
              <a:spAutoFit/>
            </a:bodyPr>
            <a:lstStyle/>
            <a:p>
              <a:pPr defTabSz="964326"/>
              <a:endParaRPr lang="zh-CN" altLang="en-US" sz="1898">
                <a:latin typeface="Garamond" pitchFamily="18" charset="0"/>
              </a:endParaRPr>
            </a:p>
          </p:txBody>
        </p:sp>
        <p:sp>
          <p:nvSpPr>
            <p:cNvPr id="18" name="ColorBlock">
              <a:extLst>
                <a:ext uri="{FF2B5EF4-FFF2-40B4-BE49-F238E27FC236}">
                  <a16:creationId xmlns:a16="http://schemas.microsoft.com/office/drawing/2014/main" id="{ED0798EA-4FE6-44F9-A7E3-640C1C2C8EE8}"/>
                </a:ext>
              </a:extLst>
            </p:cNvPr>
            <p:cNvSpPr/>
            <p:nvPr>
              <p:custDataLst>
                <p:tags r:id="rId15"/>
              </p:custDataLst>
            </p:nvPr>
          </p:nvSpPr>
          <p:spPr bwMode="auto">
            <a:xfrm>
              <a:off x="-1524335" y="0"/>
              <a:ext cx="190500" cy="369272"/>
            </a:xfrm>
            <a:prstGeom prst="rect">
              <a:avLst/>
            </a:prstGeom>
            <a:solidFill>
              <a:srgbClr val="639EF4">
                <a:alpha val="50000"/>
              </a:srgbClr>
            </a:solidFill>
            <a:ln w="19050" cap="flat" cmpd="sng" algn="ctr">
              <a:noFill/>
              <a:prstDash val="solid"/>
              <a:round/>
              <a:headEnd type="none" w="med" len="med"/>
              <a:tailEnd type="none" w="med" len="med"/>
            </a:ln>
            <a:effectLst/>
            <a:extLst>
              <a:ext uri="{91240B29-F687-4F45-9708-019B960494DF}">
                <a14:hiddenLine xmlns:a14="http://schemas.microsoft.com/office/drawing/2010/main" w="19050" cap="flat" cmpd="sng" algn="ctr">
                  <a:solidFill>
                    <a:schemeClr val="tx1"/>
                  </a:solidFill>
                  <a:prstDash val="solid"/>
                  <a:round/>
                  <a:headEnd type="none" w="med" len="med"/>
                  <a:tailEnd type="none" w="med" len="med"/>
                </a14:hiddenLine>
              </a:ext>
            </a:extLst>
          </p:spPr>
          <p:txBody>
            <a:bodyPr vert="horz" wrap="square" lIns="96435" tIns="48218" rIns="96435" bIns="48218" numCol="1" rtlCol="0" anchor="t" anchorCtr="0" compatLnSpc="1">
              <a:prstTxWarp prst="textNoShape">
                <a:avLst/>
              </a:prstTxWarp>
              <a:spAutoFit/>
            </a:bodyPr>
            <a:lstStyle/>
            <a:p>
              <a:pPr defTabSz="964326"/>
              <a:endParaRPr lang="zh-CN" altLang="en-US" sz="1898">
                <a:latin typeface="Garamond" pitchFamily="18" charset="0"/>
              </a:endParaRPr>
            </a:p>
          </p:txBody>
        </p:sp>
        <p:sp>
          <p:nvSpPr>
            <p:cNvPr id="19" name="TypeText">
              <a:extLst>
                <a:ext uri="{FF2B5EF4-FFF2-40B4-BE49-F238E27FC236}">
                  <a16:creationId xmlns:a16="http://schemas.microsoft.com/office/drawing/2014/main" id="{B8AAE3AC-52B9-4DB4-9DDC-507A7939CE3F}"/>
                </a:ext>
              </a:extLst>
            </p:cNvPr>
            <p:cNvSpPr txBox="1"/>
            <p:nvPr>
              <p:custDataLst>
                <p:tags r:id="rId16"/>
              </p:custDataLst>
            </p:nvPr>
          </p:nvSpPr>
          <p:spPr>
            <a:xfrm>
              <a:off x="-1283492" y="0"/>
              <a:ext cx="1905000" cy="635000"/>
            </a:xfrm>
            <a:prstGeom prst="rect">
              <a:avLst/>
            </a:prstGeom>
            <a:noFill/>
          </p:spPr>
          <p:txBody>
            <a:bodyPr vert="horz" wrap="none" rtlCol="0" anchor="ctr" anchorCtr="0">
              <a:noAutofit/>
            </a:bodyPr>
            <a:lstStyle/>
            <a:p>
              <a:r>
                <a:rPr lang="zh-CN" altLang="en-US" sz="2742">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p>
          </p:txBody>
        </p:sp>
        <p:sp>
          <p:nvSpPr>
            <p:cNvPr id="20" name="TipText">
              <a:extLst>
                <a:ext uri="{FF2B5EF4-FFF2-40B4-BE49-F238E27FC236}">
                  <a16:creationId xmlns:a16="http://schemas.microsoft.com/office/drawing/2014/main" id="{E48F0C8C-3D87-4F3F-8A55-0042229D6947}"/>
                </a:ext>
              </a:extLst>
            </p:cNvPr>
            <p:cNvSpPr txBox="1"/>
            <p:nvPr>
              <p:custDataLst>
                <p:tags r:id="rId17"/>
              </p:custDataLst>
            </p:nvPr>
          </p:nvSpPr>
          <p:spPr>
            <a:xfrm>
              <a:off x="-23282" y="103562"/>
              <a:ext cx="2286000" cy="508000"/>
            </a:xfrm>
            <a:prstGeom prst="rect">
              <a:avLst/>
            </a:prstGeom>
            <a:noFill/>
          </p:spPr>
          <p:txBody>
            <a:bodyPr vert="horz" wrap="none" rtlCol="0" anchor="ctr" anchorCtr="0">
              <a:noAutofit/>
            </a:bodyPr>
            <a:lstStyle/>
            <a:p>
              <a:r>
                <a:rPr lang="en-US" altLang="zh-CN" sz="2109">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2</a:t>
              </a:r>
              <a:r>
                <a:rPr lang="zh-CN" altLang="en-US" sz="2109">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6" name="图片 5">
            <a:extLst>
              <a:ext uri="{FF2B5EF4-FFF2-40B4-BE49-F238E27FC236}">
                <a16:creationId xmlns:a16="http://schemas.microsoft.com/office/drawing/2014/main" id="{74F5B4E8-CCE5-42CA-B43A-EB597C98463C}"/>
              </a:ext>
            </a:extLst>
          </p:cNvPr>
          <p:cNvPicPr>
            <a:picLocks/>
          </p:cNvPicPr>
          <p:nvPr>
            <p:custDataLst>
              <p:tags r:id="rId13"/>
            </p:custDataLst>
          </p:nvPr>
        </p:nvPicPr>
        <p:blipFill>
          <a:blip r:embed="rId19" cstate="email">
            <a:extLst>
              <a:ext uri="{28A0092B-C50C-407E-A947-70E740481C1C}">
                <a14:useLocalDpi xmlns:a14="http://schemas.microsoft.com/office/drawing/2010/main" val="0"/>
              </a:ext>
            </a:extLst>
          </a:blip>
          <a:stretch>
            <a:fillRect/>
          </a:stretch>
        </p:blipFill>
        <p:spPr>
          <a:xfrm>
            <a:off x="11309350" y="63500"/>
            <a:ext cx="1422400" cy="508000"/>
          </a:xfrm>
          <a:prstGeom prst="rect">
            <a:avLst/>
          </a:prstGeom>
        </p:spPr>
      </p:pic>
    </p:spTree>
    <p:custDataLst>
      <p:tags r:id="rId1"/>
    </p:custDataLst>
    <p:extLst>
      <p:ext uri="{BB962C8B-B14F-4D97-AF65-F5344CB8AC3E}">
        <p14:creationId xmlns:p14="http://schemas.microsoft.com/office/powerpoint/2010/main" val="3671877604"/>
      </p:ext>
    </p:extLst>
  </p:cSld>
  <p:clrMapOvr>
    <a:masterClrMapping/>
  </p:clrMapOvr>
  <mc:AlternateContent xmlns:mc="http://schemas.openxmlformats.org/markup-compatibility/2006" xmlns:p14="http://schemas.microsoft.com/office/powerpoint/2010/main">
    <mc:Choice Requires="p14">
      <p:transition spd="slow" p14:dur="1600" advClick="0">
        <p14:gallery dir="l"/>
      </p:transition>
    </mc:Choice>
    <mc:Fallback xmlns="">
      <p:transition spd="slow" advClick="0">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62" name="Text Box 2"/>
          <p:cNvSpPr txBox="1">
            <a:spLocks noChangeArrowheads="1"/>
          </p:cNvSpPr>
          <p:nvPr/>
        </p:nvSpPr>
        <p:spPr bwMode="auto">
          <a:xfrm>
            <a:off x="1833629" y="5198468"/>
            <a:ext cx="8839906" cy="54675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9050">
                <a:solidFill>
                  <a:srgbClr val="000000"/>
                </a:solidFill>
                <a:miter lim="800000"/>
                <a:headEnd/>
                <a:tailEnd/>
              </a14:hiddenLine>
            </a:ext>
          </a:extLst>
        </p:spPr>
        <p:txBody>
          <a:bodyPr>
            <a:spAutoFit/>
          </a:bodyPr>
          <a:lstStyle>
            <a:lvl1pPr>
              <a:defRPr kumimoji="1" sz="2400">
                <a:solidFill>
                  <a:schemeClr val="tx1"/>
                </a:solidFill>
                <a:latin typeface="Garamond" charset="0"/>
                <a:ea typeface="宋体" charset="0"/>
                <a:cs typeface="宋体" charset="0"/>
              </a:defRPr>
            </a:lvl1pPr>
            <a:lvl2pPr marL="742950" indent="-285750">
              <a:defRPr kumimoji="1" sz="2400">
                <a:solidFill>
                  <a:schemeClr val="tx1"/>
                </a:solidFill>
                <a:latin typeface="Garamond" charset="0"/>
                <a:ea typeface="宋体" charset="0"/>
              </a:defRPr>
            </a:lvl2pPr>
            <a:lvl3pPr marL="1143000" indent="-228600">
              <a:defRPr kumimoji="1" sz="2400">
                <a:solidFill>
                  <a:schemeClr val="tx1"/>
                </a:solidFill>
                <a:latin typeface="Garamond" charset="0"/>
                <a:ea typeface="宋体" charset="0"/>
              </a:defRPr>
            </a:lvl3pPr>
            <a:lvl4pPr marL="1600200" indent="-228600">
              <a:defRPr kumimoji="1" sz="2400">
                <a:solidFill>
                  <a:schemeClr val="tx1"/>
                </a:solidFill>
                <a:latin typeface="Garamond" charset="0"/>
                <a:ea typeface="宋体" charset="0"/>
              </a:defRPr>
            </a:lvl4pPr>
            <a:lvl5pPr marL="2057400" indent="-228600">
              <a:defRPr kumimoji="1" sz="2400">
                <a:solidFill>
                  <a:schemeClr val="tx1"/>
                </a:solidFill>
                <a:latin typeface="Garamond" charset="0"/>
                <a:ea typeface="宋体" charset="0"/>
              </a:defRPr>
            </a:lvl5pPr>
            <a:lvl6pPr marL="2514600" indent="-228600" fontAlgn="base">
              <a:spcBef>
                <a:spcPct val="0"/>
              </a:spcBef>
              <a:spcAft>
                <a:spcPct val="0"/>
              </a:spcAft>
              <a:defRPr kumimoji="1" sz="2400">
                <a:solidFill>
                  <a:schemeClr val="tx1"/>
                </a:solidFill>
                <a:latin typeface="Garamond" charset="0"/>
                <a:ea typeface="宋体" charset="0"/>
              </a:defRPr>
            </a:lvl6pPr>
            <a:lvl7pPr marL="2971800" indent="-228600" fontAlgn="base">
              <a:spcBef>
                <a:spcPct val="0"/>
              </a:spcBef>
              <a:spcAft>
                <a:spcPct val="0"/>
              </a:spcAft>
              <a:defRPr kumimoji="1" sz="2400">
                <a:solidFill>
                  <a:schemeClr val="tx1"/>
                </a:solidFill>
                <a:latin typeface="Garamond" charset="0"/>
                <a:ea typeface="宋体" charset="0"/>
              </a:defRPr>
            </a:lvl7pPr>
            <a:lvl8pPr marL="3429000" indent="-228600" fontAlgn="base">
              <a:spcBef>
                <a:spcPct val="0"/>
              </a:spcBef>
              <a:spcAft>
                <a:spcPct val="0"/>
              </a:spcAft>
              <a:defRPr kumimoji="1" sz="2400">
                <a:solidFill>
                  <a:schemeClr val="tx1"/>
                </a:solidFill>
                <a:latin typeface="Garamond" charset="0"/>
                <a:ea typeface="宋体" charset="0"/>
              </a:defRPr>
            </a:lvl8pPr>
            <a:lvl9pPr marL="3886200" indent="-228600" fontAlgn="base">
              <a:spcBef>
                <a:spcPct val="0"/>
              </a:spcBef>
              <a:spcAft>
                <a:spcPct val="0"/>
              </a:spcAft>
              <a:defRPr kumimoji="1" sz="2400">
                <a:solidFill>
                  <a:schemeClr val="tx1"/>
                </a:solidFill>
                <a:latin typeface="Garamond" charset="0"/>
                <a:ea typeface="宋体" charset="0"/>
              </a:defRPr>
            </a:lvl9pPr>
          </a:lstStyle>
          <a:p>
            <a:pPr eaLnBrk="0" hangingPunct="0">
              <a:spcBef>
                <a:spcPct val="50000"/>
              </a:spcBef>
            </a:pPr>
            <a:r>
              <a:rPr lang="en-US" altLang="zh-CN" sz="2953" b="1">
                <a:solidFill>
                  <a:schemeClr val="folHlink"/>
                </a:solidFill>
                <a:latin typeface="Times New Roman" charset="0"/>
              </a:rPr>
              <a:t>(2)</a:t>
            </a:r>
            <a:r>
              <a:rPr lang="zh-CN" altLang="en-US" sz="2953" b="1">
                <a:solidFill>
                  <a:schemeClr val="folHlink"/>
                </a:solidFill>
                <a:latin typeface="Times New Roman" charset="0"/>
              </a:rPr>
              <a:t>计算脉冲数</a:t>
            </a:r>
            <a:r>
              <a:rPr lang="en-US" altLang="zh-CN" sz="2953" b="1" i="1">
                <a:solidFill>
                  <a:schemeClr val="folHlink"/>
                </a:solidFill>
                <a:latin typeface="Times New Roman" charset="0"/>
              </a:rPr>
              <a:t>N</a:t>
            </a:r>
            <a:r>
              <a:rPr lang="zh-CN" altLang="en-US" sz="2953" b="1">
                <a:solidFill>
                  <a:schemeClr val="folHlink"/>
                </a:solidFill>
                <a:latin typeface="Times New Roman" charset="0"/>
              </a:rPr>
              <a:t>，</a:t>
            </a:r>
            <a:endParaRPr lang="zh-CN" altLang="en-US" sz="2953" b="1" i="1">
              <a:latin typeface="宋体" charset="0"/>
              <a:sym typeface="Symbol" charset="0"/>
            </a:endParaRPr>
          </a:p>
        </p:txBody>
      </p:sp>
      <p:sp>
        <p:nvSpPr>
          <p:cNvPr id="860163" name="Text Box 3"/>
          <p:cNvSpPr txBox="1">
            <a:spLocks noChangeArrowheads="1"/>
          </p:cNvSpPr>
          <p:nvPr/>
        </p:nvSpPr>
        <p:spPr bwMode="auto">
          <a:xfrm>
            <a:off x="2210329" y="5951869"/>
            <a:ext cx="8759543" cy="64415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9050">
                <a:solidFill>
                  <a:srgbClr val="000000"/>
                </a:solidFill>
                <a:miter lim="800000"/>
                <a:headEnd/>
                <a:tailEnd/>
              </a14:hiddenLine>
            </a:ext>
          </a:extLst>
        </p:spPr>
        <p:txBody>
          <a:bodyPr>
            <a:spAutoFit/>
          </a:bodyPr>
          <a:lstStyle>
            <a:lvl1pPr>
              <a:defRPr kumimoji="1" sz="2400">
                <a:solidFill>
                  <a:schemeClr val="tx1"/>
                </a:solidFill>
                <a:latin typeface="Garamond" charset="0"/>
                <a:ea typeface="宋体" charset="0"/>
                <a:cs typeface="宋体" charset="0"/>
              </a:defRPr>
            </a:lvl1pPr>
            <a:lvl2pPr marL="742950" indent="-285750">
              <a:defRPr kumimoji="1" sz="2400">
                <a:solidFill>
                  <a:schemeClr val="tx1"/>
                </a:solidFill>
                <a:latin typeface="Garamond" charset="0"/>
                <a:ea typeface="宋体" charset="0"/>
              </a:defRPr>
            </a:lvl2pPr>
            <a:lvl3pPr marL="1143000" indent="-228600">
              <a:defRPr kumimoji="1" sz="2400">
                <a:solidFill>
                  <a:schemeClr val="tx1"/>
                </a:solidFill>
                <a:latin typeface="Garamond" charset="0"/>
                <a:ea typeface="宋体" charset="0"/>
              </a:defRPr>
            </a:lvl3pPr>
            <a:lvl4pPr marL="1600200" indent="-228600">
              <a:defRPr kumimoji="1" sz="2400">
                <a:solidFill>
                  <a:schemeClr val="tx1"/>
                </a:solidFill>
                <a:latin typeface="Garamond" charset="0"/>
                <a:ea typeface="宋体" charset="0"/>
              </a:defRPr>
            </a:lvl4pPr>
            <a:lvl5pPr marL="2057400" indent="-228600">
              <a:defRPr kumimoji="1" sz="2400">
                <a:solidFill>
                  <a:schemeClr val="tx1"/>
                </a:solidFill>
                <a:latin typeface="Garamond" charset="0"/>
                <a:ea typeface="宋体" charset="0"/>
              </a:defRPr>
            </a:lvl5pPr>
            <a:lvl6pPr marL="2514600" indent="-228600" fontAlgn="base">
              <a:spcBef>
                <a:spcPct val="0"/>
              </a:spcBef>
              <a:spcAft>
                <a:spcPct val="0"/>
              </a:spcAft>
              <a:defRPr kumimoji="1" sz="2400">
                <a:solidFill>
                  <a:schemeClr val="tx1"/>
                </a:solidFill>
                <a:latin typeface="Garamond" charset="0"/>
                <a:ea typeface="宋体" charset="0"/>
              </a:defRPr>
            </a:lvl6pPr>
            <a:lvl7pPr marL="2971800" indent="-228600" fontAlgn="base">
              <a:spcBef>
                <a:spcPct val="0"/>
              </a:spcBef>
              <a:spcAft>
                <a:spcPct val="0"/>
              </a:spcAft>
              <a:defRPr kumimoji="1" sz="2400">
                <a:solidFill>
                  <a:schemeClr val="tx1"/>
                </a:solidFill>
                <a:latin typeface="Garamond" charset="0"/>
                <a:ea typeface="宋体" charset="0"/>
              </a:defRPr>
            </a:lvl7pPr>
            <a:lvl8pPr marL="3429000" indent="-228600" fontAlgn="base">
              <a:spcBef>
                <a:spcPct val="0"/>
              </a:spcBef>
              <a:spcAft>
                <a:spcPct val="0"/>
              </a:spcAft>
              <a:defRPr kumimoji="1" sz="2400">
                <a:solidFill>
                  <a:schemeClr val="tx1"/>
                </a:solidFill>
                <a:latin typeface="Garamond" charset="0"/>
                <a:ea typeface="宋体" charset="0"/>
              </a:defRPr>
            </a:lvl8pPr>
            <a:lvl9pPr marL="3886200" indent="-228600" fontAlgn="base">
              <a:spcBef>
                <a:spcPct val="0"/>
              </a:spcBef>
              <a:spcAft>
                <a:spcPct val="0"/>
              </a:spcAft>
              <a:defRPr kumimoji="1" sz="2400">
                <a:solidFill>
                  <a:schemeClr val="tx1"/>
                </a:solidFill>
                <a:latin typeface="Garamond" charset="0"/>
                <a:ea typeface="宋体" charset="0"/>
              </a:defRPr>
            </a:lvl9pPr>
          </a:lstStyle>
          <a:p>
            <a:pPr eaLnBrk="0" hangingPunct="0">
              <a:spcBef>
                <a:spcPct val="50000"/>
              </a:spcBef>
            </a:pPr>
            <a:r>
              <a:rPr lang="zh-CN" altLang="en-US" sz="2953" b="1" dirty="0">
                <a:latin typeface="Times New Roman" charset="0"/>
              </a:rPr>
              <a:t>所以，脉冲数为</a:t>
            </a:r>
            <a:r>
              <a:rPr lang="zh-CN" altLang="en-US" sz="3375" b="1" dirty="0">
                <a:solidFill>
                  <a:srgbClr val="FFC000"/>
                </a:solidFill>
                <a:latin typeface="Times New Roman" charset="0"/>
              </a:rPr>
              <a:t>： </a:t>
            </a:r>
            <a:r>
              <a:rPr lang="en-US" altLang="zh-CN" sz="3375" b="1" i="1" dirty="0">
                <a:solidFill>
                  <a:srgbClr val="FFC000"/>
                </a:solidFill>
                <a:latin typeface="Times New Roman" charset="0"/>
              </a:rPr>
              <a:t>N</a:t>
            </a:r>
            <a:r>
              <a:rPr lang="en-US" altLang="zh-CN" sz="3375" b="1" dirty="0">
                <a:solidFill>
                  <a:srgbClr val="FFC000"/>
                </a:solidFill>
                <a:latin typeface="Times New Roman" charset="0"/>
              </a:rPr>
              <a:t> </a:t>
            </a:r>
            <a:r>
              <a:rPr lang="en-US" altLang="zh-CN" sz="3375" b="1" i="1" dirty="0">
                <a:solidFill>
                  <a:srgbClr val="FFC000"/>
                </a:solidFill>
                <a:latin typeface="宋体" charset="0"/>
                <a:sym typeface="Symbol" charset="0"/>
              </a:rPr>
              <a:t>=</a:t>
            </a:r>
            <a:r>
              <a:rPr lang="en-US" altLang="zh-CN" sz="3586" b="1" i="1" dirty="0">
                <a:solidFill>
                  <a:srgbClr val="FFC000"/>
                </a:solidFill>
                <a:latin typeface="宋体" charset="0"/>
                <a:sym typeface="Symbol" charset="0"/>
              </a:rPr>
              <a:t>L/</a:t>
            </a:r>
            <a:r>
              <a:rPr lang="en-US" altLang="zh-CN" sz="2953" b="1" i="1" dirty="0">
                <a:solidFill>
                  <a:srgbClr val="FFC000"/>
                </a:solidFill>
                <a:latin typeface="Symbol" charset="0"/>
                <a:sym typeface="Symbol" charset="0"/>
              </a:rPr>
              <a:t>=400/0.01=40000</a:t>
            </a:r>
            <a:r>
              <a:rPr lang="zh-CN" altLang="en-US" sz="2953" b="1" i="1" dirty="0">
                <a:solidFill>
                  <a:srgbClr val="FFC000"/>
                </a:solidFill>
                <a:latin typeface="Symbol" charset="0"/>
                <a:sym typeface="Symbol" charset="0"/>
              </a:rPr>
              <a:t>步</a:t>
            </a:r>
          </a:p>
        </p:txBody>
      </p:sp>
      <p:sp>
        <p:nvSpPr>
          <p:cNvPr id="860204" name="Text Box 44"/>
          <p:cNvSpPr txBox="1">
            <a:spLocks noChangeArrowheads="1"/>
          </p:cNvSpPr>
          <p:nvPr/>
        </p:nvSpPr>
        <p:spPr bwMode="auto">
          <a:xfrm>
            <a:off x="1833629" y="1657483"/>
            <a:ext cx="9161357" cy="259173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9050">
                <a:solidFill>
                  <a:srgbClr val="000000"/>
                </a:solidFill>
                <a:miter lim="800000"/>
                <a:headEnd/>
                <a:tailEnd/>
              </a14:hiddenLine>
            </a:ext>
          </a:extLst>
        </p:spPr>
        <p:txBody>
          <a:bodyPr>
            <a:spAutoFit/>
          </a:bodyPr>
          <a:lstStyle>
            <a:lvl1pPr>
              <a:defRPr kumimoji="1" sz="2400">
                <a:solidFill>
                  <a:schemeClr val="tx1"/>
                </a:solidFill>
                <a:latin typeface="Garamond" charset="0"/>
                <a:ea typeface="宋体" charset="0"/>
                <a:cs typeface="宋体" charset="0"/>
              </a:defRPr>
            </a:lvl1pPr>
            <a:lvl2pPr marL="742950" indent="-285750">
              <a:defRPr kumimoji="1" sz="2400">
                <a:solidFill>
                  <a:schemeClr val="tx1"/>
                </a:solidFill>
                <a:latin typeface="Garamond" charset="0"/>
                <a:ea typeface="宋体" charset="0"/>
              </a:defRPr>
            </a:lvl2pPr>
            <a:lvl3pPr marL="1143000" indent="-228600">
              <a:defRPr kumimoji="1" sz="2400">
                <a:solidFill>
                  <a:schemeClr val="tx1"/>
                </a:solidFill>
                <a:latin typeface="Garamond" charset="0"/>
                <a:ea typeface="宋体" charset="0"/>
              </a:defRPr>
            </a:lvl3pPr>
            <a:lvl4pPr marL="1600200" indent="-228600">
              <a:defRPr kumimoji="1" sz="2400">
                <a:solidFill>
                  <a:schemeClr val="tx1"/>
                </a:solidFill>
                <a:latin typeface="Garamond" charset="0"/>
                <a:ea typeface="宋体" charset="0"/>
              </a:defRPr>
            </a:lvl4pPr>
            <a:lvl5pPr marL="2057400" indent="-228600">
              <a:defRPr kumimoji="1" sz="2400">
                <a:solidFill>
                  <a:schemeClr val="tx1"/>
                </a:solidFill>
                <a:latin typeface="Garamond" charset="0"/>
                <a:ea typeface="宋体" charset="0"/>
              </a:defRPr>
            </a:lvl5pPr>
            <a:lvl6pPr marL="2514600" indent="-228600" fontAlgn="base">
              <a:spcBef>
                <a:spcPct val="0"/>
              </a:spcBef>
              <a:spcAft>
                <a:spcPct val="0"/>
              </a:spcAft>
              <a:defRPr kumimoji="1" sz="2400">
                <a:solidFill>
                  <a:schemeClr val="tx1"/>
                </a:solidFill>
                <a:latin typeface="Garamond" charset="0"/>
                <a:ea typeface="宋体" charset="0"/>
              </a:defRPr>
            </a:lvl6pPr>
            <a:lvl7pPr marL="2971800" indent="-228600" fontAlgn="base">
              <a:spcBef>
                <a:spcPct val="0"/>
              </a:spcBef>
              <a:spcAft>
                <a:spcPct val="0"/>
              </a:spcAft>
              <a:defRPr kumimoji="1" sz="2400">
                <a:solidFill>
                  <a:schemeClr val="tx1"/>
                </a:solidFill>
                <a:latin typeface="Garamond" charset="0"/>
                <a:ea typeface="宋体" charset="0"/>
              </a:defRPr>
            </a:lvl7pPr>
            <a:lvl8pPr marL="3429000" indent="-228600" fontAlgn="base">
              <a:spcBef>
                <a:spcPct val="0"/>
              </a:spcBef>
              <a:spcAft>
                <a:spcPct val="0"/>
              </a:spcAft>
              <a:defRPr kumimoji="1" sz="2400">
                <a:solidFill>
                  <a:schemeClr val="tx1"/>
                </a:solidFill>
                <a:latin typeface="Garamond" charset="0"/>
                <a:ea typeface="宋体" charset="0"/>
              </a:defRPr>
            </a:lvl8pPr>
            <a:lvl9pPr marL="3886200" indent="-228600" fontAlgn="base">
              <a:spcBef>
                <a:spcPct val="0"/>
              </a:spcBef>
              <a:spcAft>
                <a:spcPct val="0"/>
              </a:spcAft>
              <a:defRPr kumimoji="1" sz="2400">
                <a:solidFill>
                  <a:schemeClr val="tx1"/>
                </a:solidFill>
                <a:latin typeface="Garamond" charset="0"/>
                <a:ea typeface="宋体" charset="0"/>
              </a:defRPr>
            </a:lvl9pPr>
          </a:lstStyle>
          <a:p>
            <a:pPr eaLnBrk="0" hangingPunct="0">
              <a:spcBef>
                <a:spcPct val="50000"/>
              </a:spcBef>
            </a:pPr>
            <a:r>
              <a:rPr lang="zh-CN" altLang="en-US" sz="2953" dirty="0">
                <a:latin typeface="Times New Roman" charset="0"/>
              </a:rPr>
              <a:t>解： </a:t>
            </a:r>
          </a:p>
          <a:p>
            <a:pPr eaLnBrk="0" hangingPunct="0">
              <a:spcBef>
                <a:spcPct val="50000"/>
              </a:spcBef>
            </a:pPr>
            <a:r>
              <a:rPr lang="zh-CN" altLang="en-US" sz="2953" b="1" dirty="0">
                <a:solidFill>
                  <a:schemeClr val="folHlink"/>
                </a:solidFill>
                <a:latin typeface="Times New Roman" charset="0"/>
              </a:rPr>
              <a:t>（</a:t>
            </a:r>
            <a:r>
              <a:rPr lang="en-US" altLang="zh-CN" sz="2953" b="1" dirty="0">
                <a:solidFill>
                  <a:schemeClr val="folHlink"/>
                </a:solidFill>
                <a:latin typeface="Times New Roman" charset="0"/>
              </a:rPr>
              <a:t>1</a:t>
            </a:r>
            <a:r>
              <a:rPr lang="zh-CN" altLang="en-US" sz="2953" b="1" dirty="0">
                <a:solidFill>
                  <a:schemeClr val="folHlink"/>
                </a:solidFill>
                <a:latin typeface="Times New Roman" charset="0"/>
              </a:rPr>
              <a:t>）首先计算步距角</a:t>
            </a:r>
            <a:r>
              <a:rPr lang="el-GR" altLang="zh-CN" sz="2953" b="1" i="1" dirty="0">
                <a:solidFill>
                  <a:schemeClr val="folHlink"/>
                </a:solidFill>
                <a:latin typeface="Times New Roman" charset="0"/>
              </a:rPr>
              <a:t>α</a:t>
            </a:r>
            <a:endParaRPr lang="en-US" altLang="zh-CN" sz="2953" b="1" i="1" dirty="0">
              <a:solidFill>
                <a:schemeClr val="folHlink"/>
              </a:solidFill>
              <a:latin typeface="Times New Roman" charset="0"/>
            </a:endParaRPr>
          </a:p>
          <a:p>
            <a:pPr eaLnBrk="0" hangingPunct="0">
              <a:spcBef>
                <a:spcPct val="50000"/>
              </a:spcBef>
            </a:pPr>
            <a:endParaRPr lang="en-US" altLang="zh-CN" sz="2953" b="1" i="1" dirty="0">
              <a:solidFill>
                <a:schemeClr val="folHlink"/>
              </a:solidFill>
              <a:latin typeface="Times New Roman" charset="0"/>
            </a:endParaRPr>
          </a:p>
          <a:p>
            <a:pPr eaLnBrk="0" hangingPunct="0">
              <a:spcBef>
                <a:spcPct val="50000"/>
              </a:spcBef>
            </a:pPr>
            <a:r>
              <a:rPr lang="zh-CN" altLang="en-US" sz="2953" b="1" dirty="0">
                <a:solidFill>
                  <a:schemeClr val="folHlink"/>
                </a:solidFill>
                <a:latin typeface="Times New Roman" charset="0"/>
              </a:rPr>
              <a:t>由计算脉冲当量</a:t>
            </a:r>
            <a:r>
              <a:rPr lang="zh-CN" altLang="en-US" sz="2953" dirty="0">
                <a:latin typeface="Times New Roman" charset="0"/>
              </a:rPr>
              <a:t>：</a:t>
            </a:r>
          </a:p>
        </p:txBody>
      </p:sp>
      <p:sp>
        <p:nvSpPr>
          <p:cNvPr id="57349" name="Rectangle 47"/>
          <p:cNvSpPr>
            <a:spLocks noChangeArrowheads="1"/>
          </p:cNvSpPr>
          <p:nvPr/>
        </p:nvSpPr>
        <p:spPr bwMode="auto">
          <a:xfrm>
            <a:off x="7969662" y="1012906"/>
            <a:ext cx="65" cy="4544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eaLnBrk="0" hangingPunct="0">
              <a:spcBef>
                <a:spcPct val="50000"/>
              </a:spcBef>
            </a:pPr>
            <a:endParaRPr kumimoji="1" lang="zh-CN" altLang="en-US" sz="2953">
              <a:latin typeface="Times New Roman" charset="0"/>
            </a:endParaRPr>
          </a:p>
        </p:txBody>
      </p:sp>
      <p:sp>
        <p:nvSpPr>
          <p:cNvPr id="57350" name="Rectangle 18"/>
          <p:cNvSpPr>
            <a:spLocks noChangeArrowheads="1"/>
          </p:cNvSpPr>
          <p:nvPr/>
        </p:nvSpPr>
        <p:spPr bwMode="auto">
          <a:xfrm>
            <a:off x="1607609" y="-184666"/>
            <a:ext cx="184731"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9050">
                <a:solidFill>
                  <a:srgbClr val="000000"/>
                </a:solidFill>
                <a:miter lim="800000"/>
                <a:headEnd/>
                <a:tailEnd/>
              </a14:hiddenLine>
            </a:ext>
          </a:extLst>
        </p:spPr>
        <p:txBody>
          <a:bodyPr wrap="none" anchor="ctr">
            <a:spAutoFit/>
          </a:bodyPr>
          <a:lstStyle/>
          <a:p>
            <a:endParaRPr lang="zh-CN" altLang="en-US"/>
          </a:p>
        </p:txBody>
      </p:sp>
      <p:sp>
        <p:nvSpPr>
          <p:cNvPr id="57351" name="Rectangle 20"/>
          <p:cNvSpPr>
            <a:spLocks noChangeArrowheads="1"/>
          </p:cNvSpPr>
          <p:nvPr/>
        </p:nvSpPr>
        <p:spPr bwMode="auto">
          <a:xfrm>
            <a:off x="1607609" y="-184666"/>
            <a:ext cx="184731"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9050">
                <a:solidFill>
                  <a:srgbClr val="000000"/>
                </a:solidFill>
                <a:miter lim="800000"/>
                <a:headEnd/>
                <a:tailEnd/>
              </a14:hiddenLine>
            </a:ext>
          </a:extLst>
        </p:spPr>
        <p:txBody>
          <a:bodyPr wrap="none" anchor="ctr">
            <a:spAutoFit/>
          </a:bodyPr>
          <a:lstStyle/>
          <a:p>
            <a:endParaRPr lang="zh-CN" altLang="en-US"/>
          </a:p>
        </p:txBody>
      </p:sp>
      <p:sp>
        <p:nvSpPr>
          <p:cNvPr id="57352" name="Rectangle 22"/>
          <p:cNvSpPr>
            <a:spLocks noChangeArrowheads="1"/>
          </p:cNvSpPr>
          <p:nvPr/>
        </p:nvSpPr>
        <p:spPr bwMode="auto">
          <a:xfrm>
            <a:off x="1607609" y="56422"/>
            <a:ext cx="184731"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9050">
                <a:solidFill>
                  <a:srgbClr val="000000"/>
                </a:solidFill>
                <a:miter lim="800000"/>
                <a:headEnd/>
                <a:tailEnd/>
              </a14:hiddenLine>
            </a:ext>
          </a:extLst>
        </p:spPr>
        <p:txBody>
          <a:bodyPr wrap="none" anchor="ctr">
            <a:spAutoFit/>
          </a:bodyPr>
          <a:lstStyle/>
          <a:p>
            <a:endParaRPr lang="zh-CN" altLang="en-US"/>
          </a:p>
        </p:txBody>
      </p:sp>
      <p:pic>
        <p:nvPicPr>
          <p:cNvPr id="57353" name="Picture 21"/>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896972" y="2109524"/>
            <a:ext cx="5354170" cy="909104"/>
          </a:xfrm>
          <a:prstGeom prst="rect">
            <a:avLst/>
          </a:prstGeom>
          <a:solidFill>
            <a:srgbClr val="99FF99"/>
          </a:solidFill>
          <a:ln>
            <a:noFill/>
          </a:ln>
          <a:extLst>
            <a:ext uri="{91240B29-F687-4f45-9708-019B960494DF}">
              <a14:hiddenLine xmlns="" xmlns:a14="http://schemas.microsoft.com/office/drawing/2010/main" w="9525">
                <a:solidFill>
                  <a:srgbClr val="000000"/>
                </a:solidFill>
                <a:miter lim="800000"/>
                <a:headEnd/>
                <a:tailEnd/>
              </a14:hiddenLine>
            </a:ext>
          </a:extLst>
        </p:spPr>
      </p:pic>
      <p:sp>
        <p:nvSpPr>
          <p:cNvPr id="57354" name="Rectangle 23"/>
          <p:cNvSpPr>
            <a:spLocks noChangeArrowheads="1"/>
          </p:cNvSpPr>
          <p:nvPr/>
        </p:nvSpPr>
        <p:spPr bwMode="auto">
          <a:xfrm>
            <a:off x="1607609" y="960504"/>
            <a:ext cx="184731"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9050">
                <a:solidFill>
                  <a:srgbClr val="000000"/>
                </a:solidFill>
                <a:miter lim="800000"/>
                <a:headEnd/>
                <a:tailEnd/>
              </a14:hiddenLine>
            </a:ext>
          </a:extLst>
        </p:spPr>
        <p:txBody>
          <a:bodyPr wrap="none" anchor="ctr">
            <a:spAutoFit/>
          </a:bodyPr>
          <a:lstStyle/>
          <a:p>
            <a:pPr eaLnBrk="0" hangingPunct="0"/>
            <a:endParaRPr lang="zh-CN" altLang="en-US"/>
          </a:p>
        </p:txBody>
      </p:sp>
      <p:sp>
        <p:nvSpPr>
          <p:cNvPr id="57355" name="Rectangle 25"/>
          <p:cNvSpPr>
            <a:spLocks noChangeArrowheads="1"/>
          </p:cNvSpPr>
          <p:nvPr/>
        </p:nvSpPr>
        <p:spPr bwMode="auto">
          <a:xfrm>
            <a:off x="1607609" y="-184666"/>
            <a:ext cx="184731"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9050">
                <a:solidFill>
                  <a:srgbClr val="000000"/>
                </a:solidFill>
                <a:miter lim="800000"/>
                <a:headEnd/>
                <a:tailEnd/>
              </a14:hiddenLine>
            </a:ext>
          </a:extLst>
        </p:spPr>
        <p:txBody>
          <a:bodyPr wrap="none" anchor="ctr">
            <a:spAutoFit/>
          </a:bodyPr>
          <a:lstStyle/>
          <a:p>
            <a:endParaRPr lang="zh-CN" altLang="en-US"/>
          </a:p>
        </p:txBody>
      </p:sp>
      <p:pic>
        <p:nvPicPr>
          <p:cNvPr id="57356" name="Picture 24"/>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847234" y="3616325"/>
            <a:ext cx="6177889" cy="904081"/>
          </a:xfrm>
          <a:prstGeom prst="rect">
            <a:avLst/>
          </a:prstGeom>
          <a:solidFill>
            <a:srgbClr val="99FF99"/>
          </a:solidFill>
          <a:ln>
            <a:noFill/>
          </a:ln>
          <a:extLs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38851277"/>
      </p:ext>
    </p:extLst>
  </p:cSld>
  <p:clrMapOvr>
    <a:masterClrMapping/>
  </p:clrMapOvr>
  <mc:AlternateContent xmlns:mc="http://schemas.openxmlformats.org/markup-compatibility/2006" xmlns:p14="http://schemas.microsoft.com/office/powerpoint/2010/main">
    <mc:Choice Requires="p14">
      <p:transition spd="slow" p14:dur="1600" advClick="0">
        <p14:gallery dir="l"/>
      </p:transition>
    </mc:Choice>
    <mc:Fallback xmlns="">
      <p:transition spd="slow" advClick="0">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1028775" y="1099007"/>
            <a:ext cx="10109062" cy="1009547"/>
          </a:xfrm>
          <a:prstGeom prst="rect">
            <a:avLst/>
          </a:prstGeom>
          <a:noFill/>
        </p:spPr>
        <p:style>
          <a:lnRef idx="2">
            <a:schemeClr val="accent6"/>
          </a:lnRef>
          <a:fillRef idx="1">
            <a:schemeClr val="lt1"/>
          </a:fillRef>
          <a:effectRef idx="0">
            <a:schemeClr val="accent6"/>
          </a:effectRef>
          <a:fontRef idx="minor">
            <a:schemeClr val="dk1"/>
          </a:fontRef>
        </p:style>
        <p:txBody>
          <a:bodyPr wrap="square" lIns="96433" tIns="48216" rIns="96433" bIns="48216" rtlCol="0">
            <a:spAutoFit/>
          </a:bodyPr>
          <a:lstStyle/>
          <a:p>
            <a:pPr indent="531719">
              <a:lnSpc>
                <a:spcPct val="150000"/>
              </a:lnSpc>
            </a:pP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图</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4-36</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所示为</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开环步进电动机控制系统框图</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，主要由</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环形分配器、功率驱动器、步进电动机和负载等组成</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a:t>
            </a:r>
          </a:p>
        </p:txBody>
      </p:sp>
      <p:sp>
        <p:nvSpPr>
          <p:cNvPr id="15" name="平行四边形 14"/>
          <p:cNvSpPr/>
          <p:nvPr/>
        </p:nvSpPr>
        <p:spPr>
          <a:xfrm flipH="1">
            <a:off x="250478" y="-2678"/>
            <a:ext cx="10643964" cy="618124"/>
          </a:xfrm>
          <a:prstGeom prst="parallelogram">
            <a:avLst>
              <a:gd name="adj" fmla="val 104225"/>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6" name="文本框 3"/>
          <p:cNvSpPr txBox="1"/>
          <p:nvPr/>
        </p:nvSpPr>
        <p:spPr>
          <a:xfrm>
            <a:off x="938957" y="52576"/>
            <a:ext cx="7961709" cy="486886"/>
          </a:xfrm>
          <a:prstGeom prst="rect">
            <a:avLst/>
          </a:prstGeom>
          <a:noFill/>
        </p:spPr>
        <p:txBody>
          <a:bodyPr wrap="square" lIns="96433" tIns="48216" rIns="96433" bIns="48216" rtlCol="0">
            <a:spAutoFit/>
          </a:bodyPr>
          <a:lstStyle/>
          <a:p>
            <a:r>
              <a:rPr lang="zh-CN" altLang="en-US" sz="2500" b="1" dirty="0">
                <a:solidFill>
                  <a:schemeClr val="bg1"/>
                </a:solidFill>
                <a:latin typeface="微软雅黑" panose="020B0503020204020204" pitchFamily="34" charset="-122"/>
                <a:ea typeface="微软雅黑" panose="020B0503020204020204" pitchFamily="34" charset="-122"/>
              </a:rPr>
              <a:t>第四节    步进电动机控制系统</a:t>
            </a:r>
          </a:p>
        </p:txBody>
      </p:sp>
      <p:sp>
        <p:nvSpPr>
          <p:cNvPr id="17" name="直角三角形 16"/>
          <p:cNvSpPr/>
          <p:nvPr/>
        </p:nvSpPr>
        <p:spPr>
          <a:xfrm>
            <a:off x="-22771" y="1"/>
            <a:ext cx="633561" cy="644057"/>
          </a:xfrm>
          <a:prstGeom prst="rtTriangle">
            <a:avLst/>
          </a:prstGeom>
          <a:solidFill>
            <a:srgbClr val="513D4F"/>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20" name="Picture 3" descr="G:\409835d4e6170db16fe5ea1d69c71340.png"/>
          <p:cNvPicPr>
            <a:picLocks noChangeAspect="1" noChangeArrowheads="1"/>
          </p:cNvPicPr>
          <p:nvPr/>
        </p:nvPicPr>
        <p:blipFill>
          <a:blip r:embed="rId3" cstate="print">
            <a:duotone>
              <a:prstClr val="black"/>
              <a:srgbClr val="864284">
                <a:tint val="45000"/>
                <a:satMod val="400000"/>
              </a:srgbClr>
            </a:duotone>
            <a:extLst>
              <a:ext uri="{28A0092B-C50C-407E-A947-70E740481C1C}">
                <a14:useLocalDpi xmlns:a14="http://schemas.microsoft.com/office/drawing/2010/main" val="0"/>
              </a:ext>
            </a:extLst>
          </a:blip>
          <a:srcRect/>
          <a:stretch>
            <a:fillRect/>
          </a:stretch>
        </p:blipFill>
        <p:spPr bwMode="auto">
          <a:xfrm rot="2286903">
            <a:off x="10932535" y="-72093"/>
            <a:ext cx="901783" cy="916026"/>
          </a:xfrm>
          <a:prstGeom prst="rect">
            <a:avLst/>
          </a:prstGeom>
          <a:noFill/>
          <a:extLst>
            <a:ext uri="{909E8E84-426E-40DD-AFC4-6F175D3DCCD1}">
              <a14:hiddenFill xmlns:a14="http://schemas.microsoft.com/office/drawing/2010/main">
                <a:solidFill>
                  <a:srgbClr val="FFFFFF"/>
                </a:solidFill>
              </a14:hiddenFill>
            </a:ext>
          </a:extLst>
        </p:spPr>
      </p:pic>
      <p:sp>
        <p:nvSpPr>
          <p:cNvPr id="21" name="平行四边形 20"/>
          <p:cNvSpPr/>
          <p:nvPr/>
        </p:nvSpPr>
        <p:spPr>
          <a:xfrm flipH="1">
            <a:off x="94432" y="0"/>
            <a:ext cx="743396" cy="618124"/>
          </a:xfrm>
          <a:prstGeom prst="parallelogram">
            <a:avLst>
              <a:gd name="adj" fmla="val 99241"/>
            </a:avLst>
          </a:prstGeom>
          <a:solidFill>
            <a:srgbClr val="864284"/>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3" name="矩形 22"/>
          <p:cNvSpPr/>
          <p:nvPr/>
        </p:nvSpPr>
        <p:spPr>
          <a:xfrm>
            <a:off x="-10046" y="7075942"/>
            <a:ext cx="12869466" cy="174019"/>
          </a:xfrm>
          <a:prstGeom prst="rect">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10" name="4z36.jpg" descr="id:2147484784;FounderCES">
            <a:extLst>
              <a:ext uri="{FF2B5EF4-FFF2-40B4-BE49-F238E27FC236}">
                <a16:creationId xmlns:a16="http://schemas.microsoft.com/office/drawing/2014/main" id="{5F20893B-4ED2-48BA-AD7C-7EE9CD85EA84}"/>
              </a:ext>
            </a:extLst>
          </p:cNvPr>
          <p:cNvPicPr/>
          <p:nvPr/>
        </p:nvPicPr>
        <p:blipFill>
          <a:blip r:embed="rId4">
            <a:clrChange>
              <a:clrFrom>
                <a:srgbClr val="FFFFFF"/>
              </a:clrFrom>
              <a:clrTo>
                <a:srgbClr val="FFFFFF">
                  <a:alpha val="0"/>
                </a:srgbClr>
              </a:clrTo>
            </a:clrChange>
          </a:blip>
          <a:stretch>
            <a:fillRect/>
          </a:stretch>
        </p:blipFill>
        <p:spPr>
          <a:xfrm>
            <a:off x="237258" y="3343425"/>
            <a:ext cx="12241360" cy="1308662"/>
          </a:xfrm>
          <a:prstGeom prst="rect">
            <a:avLst/>
          </a:prstGeom>
        </p:spPr>
      </p:pic>
      <p:sp>
        <p:nvSpPr>
          <p:cNvPr id="11" name="TextBox 21">
            <a:extLst>
              <a:ext uri="{FF2B5EF4-FFF2-40B4-BE49-F238E27FC236}">
                <a16:creationId xmlns:a16="http://schemas.microsoft.com/office/drawing/2014/main" id="{1112B8AD-6BC9-47FA-9637-3E3F53CC0AD4}"/>
              </a:ext>
            </a:extLst>
          </p:cNvPr>
          <p:cNvSpPr txBox="1"/>
          <p:nvPr/>
        </p:nvSpPr>
        <p:spPr>
          <a:xfrm>
            <a:off x="4197148" y="5688278"/>
            <a:ext cx="4455077" cy="443622"/>
          </a:xfrm>
          <a:prstGeom prst="rect">
            <a:avLst/>
          </a:prstGeom>
          <a:noFill/>
        </p:spPr>
        <p:txBody>
          <a:bodyPr wrap="square" lIns="96433" tIns="48216" rIns="96433" bIns="48216" rtlCol="0">
            <a:spAutoFit/>
          </a:bodyPr>
          <a:lstStyle/>
          <a:p>
            <a:pPr>
              <a:lnSpc>
                <a:spcPct val="150000"/>
              </a:lnSpc>
            </a:pPr>
            <a:r>
              <a:rPr lang="zh-CN" altLang="en-US" sz="1500" b="1" dirty="0">
                <a:latin typeface="+mn-ea"/>
              </a:rPr>
              <a:t>图</a:t>
            </a:r>
            <a:r>
              <a:rPr lang="en-US" altLang="zh-CN" sz="1500" b="1" dirty="0">
                <a:latin typeface="+mn-ea"/>
              </a:rPr>
              <a:t>4-36</a:t>
            </a:r>
            <a:r>
              <a:rPr lang="zh-CN" altLang="en-US" sz="1500" b="1" dirty="0">
                <a:latin typeface="+mn-ea"/>
              </a:rPr>
              <a:t>　开环步进电动机控制系统框图</a:t>
            </a:r>
          </a:p>
        </p:txBody>
      </p:sp>
    </p:spTree>
    <p:extLst>
      <p:ext uri="{BB962C8B-B14F-4D97-AF65-F5344CB8AC3E}">
        <p14:creationId xmlns:p14="http://schemas.microsoft.com/office/powerpoint/2010/main" val="3557784853"/>
      </p:ext>
    </p:extLst>
  </p:cSld>
  <p:clrMapOvr>
    <a:masterClrMapping/>
  </p:clrMapOvr>
  <mc:AlternateContent xmlns:mc="http://schemas.openxmlformats.org/markup-compatibility/2006" xmlns:p14="http://schemas.microsoft.com/office/powerpoint/2010/main">
    <mc:Choice Requires="p14">
      <p:transition spd="slow" p14:dur="1600" advClick="0">
        <p14:gallery dir="l"/>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barn(inVertical)">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1000"/>
                                        <p:tgtEl>
                                          <p:spTgt spid="10"/>
                                        </p:tgtEl>
                                      </p:cBhvr>
                                    </p:animEffect>
                                    <p:anim calcmode="lin" valueType="num">
                                      <p:cBhvr>
                                        <p:cTn id="13" dur="1000" fill="hold"/>
                                        <p:tgtEl>
                                          <p:spTgt spid="10"/>
                                        </p:tgtEl>
                                        <p:attrNameLst>
                                          <p:attrName>ppt_x</p:attrName>
                                        </p:attrNameLst>
                                      </p:cBhvr>
                                      <p:tavLst>
                                        <p:tav tm="0">
                                          <p:val>
                                            <p:strVal val="#ppt_x"/>
                                          </p:val>
                                        </p:tav>
                                        <p:tav tm="100000">
                                          <p:val>
                                            <p:strVal val="#ppt_x"/>
                                          </p:val>
                                        </p:tav>
                                      </p:tavLst>
                                    </p:anim>
                                    <p:anim calcmode="lin" valueType="num">
                                      <p:cBhvr>
                                        <p:cTn id="14"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wipe(down)">
                                      <p:cBhvr>
                                        <p:cTn id="1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1100783" y="2218464"/>
            <a:ext cx="10469102" cy="2521114"/>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square" lIns="96433" tIns="48216" rIns="96433" bIns="48216" rtlCol="0">
            <a:spAutoFit/>
          </a:bodyPr>
          <a:lstStyle/>
          <a:p>
            <a:pPr indent="531719">
              <a:lnSpc>
                <a:spcPct val="150000"/>
              </a:lnSpc>
            </a:pPr>
            <a:r>
              <a:rPr lang="zh-CN" altLang="en-US" sz="21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伺服传动技术</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指执行系统和机构中的一些技术问题。</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伺服</a:t>
            </a:r>
            <a:r>
              <a:rPr lang="en-US" altLang="zh-CN"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(Servo)</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的意思即“伺候服侍”，就是</a:t>
            </a:r>
            <a:r>
              <a:rPr lang="zh-CN" altLang="en-US" sz="2100" dirty="0">
                <a:solidFill>
                  <a:srgbClr val="FF0000"/>
                </a:solidFill>
                <a:highlight>
                  <a:srgbClr val="FFFF00"/>
                </a:highlight>
                <a:latin typeface="Times New Roman" panose="02020603050405020304" pitchFamily="18" charset="0"/>
                <a:ea typeface="微软雅黑" panose="020B0503020204020204" pitchFamily="34" charset="-122"/>
                <a:cs typeface="Times New Roman" panose="02020603050405020304" pitchFamily="18" charset="0"/>
              </a:rPr>
              <a:t>在控制指令的指挥下，控制驱动元件，使机械系统的运动部件按照指令要求进行运动。</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伺服系统主要用于机械设备位置和速度的动态控制，在数控机床、工业机器人、坐标测量机以及自动导引车等自动化制造、装配及测量设备中，已经获得非常广泛的应用。</a:t>
            </a:r>
          </a:p>
        </p:txBody>
      </p:sp>
      <p:sp>
        <p:nvSpPr>
          <p:cNvPr id="15" name="平行四边形 14"/>
          <p:cNvSpPr/>
          <p:nvPr/>
        </p:nvSpPr>
        <p:spPr>
          <a:xfrm flipH="1">
            <a:off x="250478" y="-2678"/>
            <a:ext cx="10643964" cy="618124"/>
          </a:xfrm>
          <a:prstGeom prst="parallelogram">
            <a:avLst>
              <a:gd name="adj" fmla="val 104225"/>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6" name="文本框 3"/>
          <p:cNvSpPr txBox="1"/>
          <p:nvPr/>
        </p:nvSpPr>
        <p:spPr>
          <a:xfrm>
            <a:off x="938957" y="52576"/>
            <a:ext cx="7961709" cy="486886"/>
          </a:xfrm>
          <a:prstGeom prst="rect">
            <a:avLst/>
          </a:prstGeom>
          <a:noFill/>
        </p:spPr>
        <p:txBody>
          <a:bodyPr wrap="square" lIns="96433" tIns="48216" rIns="96433" bIns="48216" rtlCol="0">
            <a:spAutoFit/>
          </a:bodyPr>
          <a:lstStyle/>
          <a:p>
            <a:r>
              <a:rPr lang="zh-CN" altLang="en-US" sz="2500" b="1" dirty="0">
                <a:solidFill>
                  <a:schemeClr val="bg1"/>
                </a:solidFill>
                <a:latin typeface="微软雅黑" panose="020B0503020204020204" pitchFamily="34" charset="-122"/>
                <a:ea typeface="微软雅黑" panose="020B0503020204020204" pitchFamily="34" charset="-122"/>
              </a:rPr>
              <a:t>第一节   概念</a:t>
            </a:r>
          </a:p>
        </p:txBody>
      </p:sp>
      <p:sp>
        <p:nvSpPr>
          <p:cNvPr id="17" name="直角三角形 16"/>
          <p:cNvSpPr/>
          <p:nvPr/>
        </p:nvSpPr>
        <p:spPr>
          <a:xfrm>
            <a:off x="-22771" y="1"/>
            <a:ext cx="633561" cy="644057"/>
          </a:xfrm>
          <a:prstGeom prst="rtTriangle">
            <a:avLst/>
          </a:prstGeom>
          <a:solidFill>
            <a:srgbClr val="513D4F"/>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20" name="Picture 3" descr="G:\409835d4e6170db16fe5ea1d69c71340.png"/>
          <p:cNvPicPr>
            <a:picLocks noChangeAspect="1" noChangeArrowheads="1"/>
          </p:cNvPicPr>
          <p:nvPr/>
        </p:nvPicPr>
        <p:blipFill>
          <a:blip r:embed="rId3" cstate="print">
            <a:duotone>
              <a:prstClr val="black"/>
              <a:srgbClr val="864284">
                <a:tint val="45000"/>
                <a:satMod val="400000"/>
              </a:srgbClr>
            </a:duotone>
            <a:extLst>
              <a:ext uri="{28A0092B-C50C-407E-A947-70E740481C1C}">
                <a14:useLocalDpi xmlns:a14="http://schemas.microsoft.com/office/drawing/2010/main" val="0"/>
              </a:ext>
            </a:extLst>
          </a:blip>
          <a:srcRect/>
          <a:stretch>
            <a:fillRect/>
          </a:stretch>
        </p:blipFill>
        <p:spPr bwMode="auto">
          <a:xfrm rot="2286903">
            <a:off x="10932535" y="-72093"/>
            <a:ext cx="901783" cy="916026"/>
          </a:xfrm>
          <a:prstGeom prst="rect">
            <a:avLst/>
          </a:prstGeom>
          <a:noFill/>
          <a:extLst>
            <a:ext uri="{909E8E84-426E-40DD-AFC4-6F175D3DCCD1}">
              <a14:hiddenFill xmlns:a14="http://schemas.microsoft.com/office/drawing/2010/main">
                <a:solidFill>
                  <a:srgbClr val="FFFFFF"/>
                </a:solidFill>
              </a14:hiddenFill>
            </a:ext>
          </a:extLst>
        </p:spPr>
      </p:pic>
      <p:sp>
        <p:nvSpPr>
          <p:cNvPr id="21" name="平行四边形 20"/>
          <p:cNvSpPr/>
          <p:nvPr/>
        </p:nvSpPr>
        <p:spPr>
          <a:xfrm flipH="1">
            <a:off x="94432" y="0"/>
            <a:ext cx="743396" cy="618124"/>
          </a:xfrm>
          <a:prstGeom prst="parallelogram">
            <a:avLst>
              <a:gd name="adj" fmla="val 99241"/>
            </a:avLst>
          </a:prstGeom>
          <a:solidFill>
            <a:srgbClr val="864284"/>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3" name="矩形 22"/>
          <p:cNvSpPr/>
          <p:nvPr/>
        </p:nvSpPr>
        <p:spPr>
          <a:xfrm>
            <a:off x="-10046" y="7075942"/>
            <a:ext cx="12869466" cy="174019"/>
          </a:xfrm>
          <a:prstGeom prst="rect">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Tree>
    <p:extLst>
      <p:ext uri="{BB962C8B-B14F-4D97-AF65-F5344CB8AC3E}">
        <p14:creationId xmlns:p14="http://schemas.microsoft.com/office/powerpoint/2010/main" val="1196608284"/>
      </p:ext>
    </p:extLst>
  </p:cSld>
  <p:clrMapOvr>
    <a:masterClrMapping/>
  </p:clrMapOvr>
  <mc:AlternateContent xmlns:mc="http://schemas.openxmlformats.org/markup-compatibility/2006" xmlns:p14="http://schemas.microsoft.com/office/powerpoint/2010/main">
    <mc:Choice Requires="p14">
      <p:transition spd="slow" p14:dur="1600" advClick="0">
        <p14:gallery dir="l"/>
      </p:transition>
    </mc:Choice>
    <mc:Fallback xmlns="">
      <p:transition spd="slow" advClick="0">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1100783" y="1600101"/>
            <a:ext cx="10109062" cy="4044608"/>
          </a:xfrm>
          <a:prstGeom prst="rect">
            <a:avLst/>
          </a:prstGeom>
          <a:noFill/>
        </p:spPr>
        <p:txBody>
          <a:bodyPr wrap="square" lIns="96433" tIns="48216" rIns="96433" bIns="48216" rtlCol="0">
            <a:spAutoFit/>
          </a:bodyPr>
          <a:lstStyle/>
          <a:p>
            <a:pPr indent="531719">
              <a:lnSpc>
                <a:spcPct val="150000"/>
              </a:lnSpc>
            </a:pPr>
            <a:r>
              <a:rPr lang="zh-CN" altLang="en-US" sz="24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实现环形分配</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的方法有三种。一种是采用</a:t>
            </a:r>
            <a:r>
              <a:rPr lang="zh-CN" altLang="en-US"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计算机软件分配</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采用查表或计算的方法来产生相应的通电顺序。这种方法能充分利用计算机软件资源，以减少硬件成本，尤其是多相电动机的脉冲分配更显示出它的优点。但由于软件分配会占用计算机的运行时间，因而会使插补一次的总时间增加，从而影响步进电动机的运行速度。</a:t>
            </a:r>
            <a:endParaRPr lang="en-US" altLang="zh-CN" sz="2100" dirty="0">
              <a:latin typeface="Times New Roman" panose="02020603050405020304" pitchFamily="18" charset="0"/>
              <a:ea typeface="微软雅黑" panose="020B0503020204020204" pitchFamily="34" charset="-122"/>
              <a:cs typeface="Times New Roman" panose="02020603050405020304" pitchFamily="18" charset="0"/>
            </a:endParaRPr>
          </a:p>
          <a:p>
            <a:pPr indent="531719">
              <a:lnSpc>
                <a:spcPct val="150000"/>
              </a:lnSpc>
            </a:pP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另一种是采用</a:t>
            </a:r>
            <a:r>
              <a:rPr lang="zh-CN" altLang="en-US"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小规模集成电路搭接一个硬件分配器</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如图</a:t>
            </a:r>
            <a:r>
              <a:rPr lang="en-US" altLang="zh-CN"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4-39</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所示即为双三拍环形分配器的原理图。采用小规模集成电路搭接的环形分配器灵活性很大，可搭成任意相任意通电顺序的环形分配器，同时在工作时不占用计算机的工作时间，使插补的速度有所加快。</a:t>
            </a:r>
            <a:endParaRPr lang="en-US" altLang="zh-CN" sz="21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5" name="平行四边形 14"/>
          <p:cNvSpPr/>
          <p:nvPr/>
        </p:nvSpPr>
        <p:spPr>
          <a:xfrm flipH="1">
            <a:off x="250478" y="-2678"/>
            <a:ext cx="10643964" cy="618124"/>
          </a:xfrm>
          <a:prstGeom prst="parallelogram">
            <a:avLst>
              <a:gd name="adj" fmla="val 104225"/>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6" name="文本框 3"/>
          <p:cNvSpPr txBox="1"/>
          <p:nvPr/>
        </p:nvSpPr>
        <p:spPr>
          <a:xfrm>
            <a:off x="938957" y="52576"/>
            <a:ext cx="7961709" cy="482094"/>
          </a:xfrm>
          <a:prstGeom prst="rect">
            <a:avLst/>
          </a:prstGeom>
          <a:noFill/>
        </p:spPr>
        <p:txBody>
          <a:bodyPr wrap="square" lIns="96433" tIns="48216" rIns="96433" bIns="48216" rtlCol="0">
            <a:spAutoFit/>
          </a:bodyPr>
          <a:lstStyle/>
          <a:p>
            <a:r>
              <a:rPr lang="zh-CN" altLang="en-US" sz="2500" b="1" dirty="0">
                <a:solidFill>
                  <a:schemeClr val="bg1"/>
                </a:solidFill>
                <a:latin typeface="微软雅黑" panose="020B0503020204020204" pitchFamily="34" charset="-122"/>
                <a:ea typeface="微软雅黑" panose="020B0503020204020204" pitchFamily="34" charset="-122"/>
              </a:rPr>
              <a:t>第四节    步进电动机控制系统</a:t>
            </a:r>
          </a:p>
        </p:txBody>
      </p:sp>
      <p:sp>
        <p:nvSpPr>
          <p:cNvPr id="17" name="直角三角形 16"/>
          <p:cNvSpPr/>
          <p:nvPr/>
        </p:nvSpPr>
        <p:spPr>
          <a:xfrm>
            <a:off x="-22771" y="1"/>
            <a:ext cx="633561" cy="644057"/>
          </a:xfrm>
          <a:prstGeom prst="rtTriangle">
            <a:avLst/>
          </a:prstGeom>
          <a:solidFill>
            <a:srgbClr val="513D4F"/>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20" name="Picture 3" descr="G:\409835d4e6170db16fe5ea1d69c71340.png"/>
          <p:cNvPicPr>
            <a:picLocks noChangeAspect="1" noChangeArrowheads="1"/>
          </p:cNvPicPr>
          <p:nvPr/>
        </p:nvPicPr>
        <p:blipFill>
          <a:blip r:embed="rId3" cstate="print">
            <a:duotone>
              <a:prstClr val="black"/>
              <a:srgbClr val="864284">
                <a:tint val="45000"/>
                <a:satMod val="400000"/>
              </a:srgbClr>
            </a:duotone>
            <a:extLst>
              <a:ext uri="{28A0092B-C50C-407E-A947-70E740481C1C}">
                <a14:useLocalDpi xmlns:a14="http://schemas.microsoft.com/office/drawing/2010/main" val="0"/>
              </a:ext>
            </a:extLst>
          </a:blip>
          <a:srcRect/>
          <a:stretch>
            <a:fillRect/>
          </a:stretch>
        </p:blipFill>
        <p:spPr bwMode="auto">
          <a:xfrm rot="2286903">
            <a:off x="10932535" y="-72093"/>
            <a:ext cx="901783" cy="916026"/>
          </a:xfrm>
          <a:prstGeom prst="rect">
            <a:avLst/>
          </a:prstGeom>
          <a:noFill/>
          <a:extLst>
            <a:ext uri="{909E8E84-426E-40DD-AFC4-6F175D3DCCD1}">
              <a14:hiddenFill xmlns:a14="http://schemas.microsoft.com/office/drawing/2010/main">
                <a:solidFill>
                  <a:srgbClr val="FFFFFF"/>
                </a:solidFill>
              </a14:hiddenFill>
            </a:ext>
          </a:extLst>
        </p:spPr>
      </p:pic>
      <p:sp>
        <p:nvSpPr>
          <p:cNvPr id="21" name="平行四边形 20"/>
          <p:cNvSpPr/>
          <p:nvPr/>
        </p:nvSpPr>
        <p:spPr>
          <a:xfrm flipH="1">
            <a:off x="94432" y="0"/>
            <a:ext cx="743396" cy="618124"/>
          </a:xfrm>
          <a:prstGeom prst="parallelogram">
            <a:avLst>
              <a:gd name="adj" fmla="val 99241"/>
            </a:avLst>
          </a:prstGeom>
          <a:solidFill>
            <a:srgbClr val="864284"/>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3" name="矩形 22"/>
          <p:cNvSpPr/>
          <p:nvPr/>
        </p:nvSpPr>
        <p:spPr>
          <a:xfrm>
            <a:off x="-10046" y="7075942"/>
            <a:ext cx="12869466" cy="174019"/>
          </a:xfrm>
          <a:prstGeom prst="rect">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Tree>
    <p:extLst>
      <p:ext uri="{BB962C8B-B14F-4D97-AF65-F5344CB8AC3E}">
        <p14:creationId xmlns:p14="http://schemas.microsoft.com/office/powerpoint/2010/main" val="1678981292"/>
      </p:ext>
    </p:extLst>
  </p:cSld>
  <p:clrMapOvr>
    <a:masterClrMapping/>
  </p:clrMapOvr>
  <mc:AlternateContent xmlns:mc="http://schemas.openxmlformats.org/markup-compatibility/2006" xmlns:p14="http://schemas.microsoft.com/office/powerpoint/2010/main">
    <mc:Choice Requires="p14">
      <p:transition spd="slow" p14:dur="1600" advClick="0">
        <p14:gallery dir="l"/>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randombar(horizontal)">
                                      <p:cBhvr>
                                        <p:cTn id="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平行四边形 14"/>
          <p:cNvSpPr/>
          <p:nvPr/>
        </p:nvSpPr>
        <p:spPr>
          <a:xfrm flipH="1">
            <a:off x="250478" y="-2678"/>
            <a:ext cx="10643964" cy="618124"/>
          </a:xfrm>
          <a:prstGeom prst="parallelogram">
            <a:avLst>
              <a:gd name="adj" fmla="val 104225"/>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6" name="文本框 3"/>
          <p:cNvSpPr txBox="1"/>
          <p:nvPr/>
        </p:nvSpPr>
        <p:spPr>
          <a:xfrm>
            <a:off x="938957" y="52576"/>
            <a:ext cx="7961709" cy="482094"/>
          </a:xfrm>
          <a:prstGeom prst="rect">
            <a:avLst/>
          </a:prstGeom>
          <a:noFill/>
        </p:spPr>
        <p:txBody>
          <a:bodyPr wrap="square" lIns="96433" tIns="48216" rIns="96433" bIns="48216" rtlCol="0">
            <a:spAutoFit/>
          </a:bodyPr>
          <a:lstStyle/>
          <a:p>
            <a:r>
              <a:rPr lang="zh-CN" altLang="en-US" sz="2500" b="1" dirty="0">
                <a:solidFill>
                  <a:schemeClr val="bg1"/>
                </a:solidFill>
                <a:latin typeface="微软雅黑" panose="020B0503020204020204" pitchFamily="34" charset="-122"/>
                <a:ea typeface="微软雅黑" panose="020B0503020204020204" pitchFamily="34" charset="-122"/>
              </a:rPr>
              <a:t>第四节    步进电动机控制系统</a:t>
            </a:r>
          </a:p>
        </p:txBody>
      </p:sp>
      <p:sp>
        <p:nvSpPr>
          <p:cNvPr id="17" name="直角三角形 16"/>
          <p:cNvSpPr/>
          <p:nvPr/>
        </p:nvSpPr>
        <p:spPr>
          <a:xfrm>
            <a:off x="-22771" y="1"/>
            <a:ext cx="633561" cy="644057"/>
          </a:xfrm>
          <a:prstGeom prst="rtTriangle">
            <a:avLst/>
          </a:prstGeom>
          <a:solidFill>
            <a:srgbClr val="513D4F"/>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20" name="Picture 3" descr="G:\409835d4e6170db16fe5ea1d69c71340.png"/>
          <p:cNvPicPr>
            <a:picLocks noChangeAspect="1" noChangeArrowheads="1"/>
          </p:cNvPicPr>
          <p:nvPr/>
        </p:nvPicPr>
        <p:blipFill>
          <a:blip r:embed="rId3" cstate="print">
            <a:duotone>
              <a:prstClr val="black"/>
              <a:srgbClr val="864284">
                <a:tint val="45000"/>
                <a:satMod val="400000"/>
              </a:srgbClr>
            </a:duotone>
            <a:extLst>
              <a:ext uri="{28A0092B-C50C-407E-A947-70E740481C1C}">
                <a14:useLocalDpi xmlns:a14="http://schemas.microsoft.com/office/drawing/2010/main" val="0"/>
              </a:ext>
            </a:extLst>
          </a:blip>
          <a:srcRect/>
          <a:stretch>
            <a:fillRect/>
          </a:stretch>
        </p:blipFill>
        <p:spPr bwMode="auto">
          <a:xfrm rot="2286903">
            <a:off x="10932535" y="-72093"/>
            <a:ext cx="901783" cy="916026"/>
          </a:xfrm>
          <a:prstGeom prst="rect">
            <a:avLst/>
          </a:prstGeom>
          <a:noFill/>
          <a:extLst>
            <a:ext uri="{909E8E84-426E-40DD-AFC4-6F175D3DCCD1}">
              <a14:hiddenFill xmlns:a14="http://schemas.microsoft.com/office/drawing/2010/main">
                <a:solidFill>
                  <a:srgbClr val="FFFFFF"/>
                </a:solidFill>
              </a14:hiddenFill>
            </a:ext>
          </a:extLst>
        </p:spPr>
      </p:pic>
      <p:sp>
        <p:nvSpPr>
          <p:cNvPr id="21" name="平行四边形 20"/>
          <p:cNvSpPr/>
          <p:nvPr/>
        </p:nvSpPr>
        <p:spPr>
          <a:xfrm flipH="1">
            <a:off x="94432" y="0"/>
            <a:ext cx="743396" cy="618124"/>
          </a:xfrm>
          <a:prstGeom prst="parallelogram">
            <a:avLst>
              <a:gd name="adj" fmla="val 99241"/>
            </a:avLst>
          </a:prstGeom>
          <a:solidFill>
            <a:srgbClr val="864284"/>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3" name="矩形 22"/>
          <p:cNvSpPr/>
          <p:nvPr/>
        </p:nvSpPr>
        <p:spPr>
          <a:xfrm>
            <a:off x="-10046" y="7075942"/>
            <a:ext cx="12869466" cy="174019"/>
          </a:xfrm>
          <a:prstGeom prst="rect">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9" name="4z39.jpg" descr="id:2147484812;FounderCES">
            <a:extLst>
              <a:ext uri="{FF2B5EF4-FFF2-40B4-BE49-F238E27FC236}">
                <a16:creationId xmlns:a16="http://schemas.microsoft.com/office/drawing/2014/main" id="{4903B931-7D25-45B3-9075-5F0C3C17BC94}"/>
              </a:ext>
            </a:extLst>
          </p:cNvPr>
          <p:cNvPicPr/>
          <p:nvPr/>
        </p:nvPicPr>
        <p:blipFill>
          <a:blip r:embed="rId4">
            <a:clrChange>
              <a:clrFrom>
                <a:srgbClr val="FFFFFF"/>
              </a:clrFrom>
              <a:clrTo>
                <a:srgbClr val="FFFFFF">
                  <a:alpha val="0"/>
                </a:srgbClr>
              </a:clrTo>
            </a:clrChange>
          </a:blip>
          <a:stretch>
            <a:fillRect/>
          </a:stretch>
        </p:blipFill>
        <p:spPr>
          <a:xfrm>
            <a:off x="2252911" y="1024582"/>
            <a:ext cx="7977888" cy="4430394"/>
          </a:xfrm>
          <a:prstGeom prst="rect">
            <a:avLst/>
          </a:prstGeom>
        </p:spPr>
      </p:pic>
      <p:sp>
        <p:nvSpPr>
          <p:cNvPr id="10" name="TextBox 21">
            <a:extLst>
              <a:ext uri="{FF2B5EF4-FFF2-40B4-BE49-F238E27FC236}">
                <a16:creationId xmlns:a16="http://schemas.microsoft.com/office/drawing/2014/main" id="{09EDB321-A44E-476B-9192-355FB8411917}"/>
              </a:ext>
            </a:extLst>
          </p:cNvPr>
          <p:cNvSpPr txBox="1"/>
          <p:nvPr/>
        </p:nvSpPr>
        <p:spPr>
          <a:xfrm>
            <a:off x="4592083" y="6060019"/>
            <a:ext cx="3665207" cy="389505"/>
          </a:xfrm>
          <a:prstGeom prst="rect">
            <a:avLst/>
          </a:prstGeom>
          <a:noFill/>
        </p:spPr>
        <p:txBody>
          <a:bodyPr wrap="square" lIns="96433" tIns="48216" rIns="96433" bIns="48216" rtlCol="0">
            <a:spAutoFit/>
          </a:bodyPr>
          <a:lstStyle/>
          <a:p>
            <a:pPr>
              <a:lnSpc>
                <a:spcPct val="150000"/>
              </a:lnSpc>
            </a:pPr>
            <a:r>
              <a:rPr lang="zh-CN" altLang="en-US" sz="1500" b="1" dirty="0">
                <a:latin typeface="+mn-ea"/>
              </a:rPr>
              <a:t>图</a:t>
            </a:r>
            <a:r>
              <a:rPr lang="en-US" altLang="zh-CN" sz="1500" b="1" dirty="0">
                <a:latin typeface="+mn-ea"/>
              </a:rPr>
              <a:t>4-39</a:t>
            </a:r>
            <a:r>
              <a:rPr lang="zh-CN" altLang="en-US" sz="1500" b="1" dirty="0">
                <a:latin typeface="+mn-ea"/>
              </a:rPr>
              <a:t>　双三拍环形分配器的原理图</a:t>
            </a:r>
            <a:endParaRPr lang="en-US" altLang="zh-CN" sz="1500" b="1" dirty="0">
              <a:latin typeface="+mn-ea"/>
            </a:endParaRPr>
          </a:p>
        </p:txBody>
      </p:sp>
    </p:spTree>
    <p:extLst>
      <p:ext uri="{BB962C8B-B14F-4D97-AF65-F5344CB8AC3E}">
        <p14:creationId xmlns:p14="http://schemas.microsoft.com/office/powerpoint/2010/main" val="3464405411"/>
      </p:ext>
    </p:extLst>
  </p:cSld>
  <p:clrMapOvr>
    <a:masterClrMapping/>
  </p:clrMapOvr>
  <mc:AlternateContent xmlns:mc="http://schemas.openxmlformats.org/markup-compatibility/2006" xmlns:p14="http://schemas.microsoft.com/office/powerpoint/2010/main">
    <mc:Choice Requires="p14">
      <p:transition spd="slow" p14:dur="1600" advClick="0">
        <p14:gallery dir="l"/>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grpId="0" nodeType="click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wipe(down)">
                                      <p:cBhvr>
                                        <p:cTn id="14"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剪去单角 1">
            <a:extLst>
              <a:ext uri="{FF2B5EF4-FFF2-40B4-BE49-F238E27FC236}">
                <a16:creationId xmlns:a16="http://schemas.microsoft.com/office/drawing/2014/main" id="{10D6FA8E-9FDD-4A76-9A21-74B9B9AE14FC}"/>
              </a:ext>
            </a:extLst>
          </p:cNvPr>
          <p:cNvSpPr/>
          <p:nvPr/>
        </p:nvSpPr>
        <p:spPr>
          <a:xfrm>
            <a:off x="142526" y="1744117"/>
            <a:ext cx="5926809" cy="3720266"/>
          </a:xfrm>
          <a:prstGeom prst="snip1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TextBox 17"/>
          <p:cNvSpPr txBox="1"/>
          <p:nvPr/>
        </p:nvSpPr>
        <p:spPr>
          <a:xfrm>
            <a:off x="128759" y="1954882"/>
            <a:ext cx="5832648" cy="3490610"/>
          </a:xfrm>
          <a:prstGeom prst="rect">
            <a:avLst/>
          </a:prstGeom>
          <a:noFill/>
        </p:spPr>
        <p:txBody>
          <a:bodyPr wrap="square" lIns="96433" tIns="48216" rIns="96433" bIns="48216" rtlCol="0">
            <a:spAutoFit/>
          </a:bodyPr>
          <a:lstStyle/>
          <a:p>
            <a:pPr indent="531719">
              <a:lnSpc>
                <a:spcPct val="150000"/>
              </a:lnSpc>
            </a:pP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第三种即</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采用专用的环形分配器</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。目前市面上仅有三相步进电动机的环形分配器，如</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CMOS</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电路</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CH250</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即为一专用环形分配器，它的引脚功能图及三相六拍线路图如图</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4-40</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所示，其真值表如表</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4-2</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所示。这种方法的优点是使用方便，接口简单。但仅适合于三相步进电动机，三相以上的步进电动机就不可能采用这种方法。</a:t>
            </a:r>
            <a:endParaRPr lang="en-US" altLang="zh-CN" sz="21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5" name="平行四边形 14"/>
          <p:cNvSpPr/>
          <p:nvPr/>
        </p:nvSpPr>
        <p:spPr>
          <a:xfrm flipH="1">
            <a:off x="250478" y="-2678"/>
            <a:ext cx="10643964" cy="618124"/>
          </a:xfrm>
          <a:prstGeom prst="parallelogram">
            <a:avLst>
              <a:gd name="adj" fmla="val 104225"/>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6" name="文本框 3"/>
          <p:cNvSpPr txBox="1"/>
          <p:nvPr/>
        </p:nvSpPr>
        <p:spPr>
          <a:xfrm>
            <a:off x="938957" y="52576"/>
            <a:ext cx="7961709" cy="482094"/>
          </a:xfrm>
          <a:prstGeom prst="rect">
            <a:avLst/>
          </a:prstGeom>
          <a:noFill/>
        </p:spPr>
        <p:txBody>
          <a:bodyPr wrap="square" lIns="96433" tIns="48216" rIns="96433" bIns="48216" rtlCol="0">
            <a:spAutoFit/>
          </a:bodyPr>
          <a:lstStyle/>
          <a:p>
            <a:r>
              <a:rPr lang="zh-CN" altLang="en-US" sz="2500" b="1" dirty="0">
                <a:solidFill>
                  <a:schemeClr val="bg1"/>
                </a:solidFill>
                <a:latin typeface="微软雅黑" panose="020B0503020204020204" pitchFamily="34" charset="-122"/>
                <a:ea typeface="微软雅黑" panose="020B0503020204020204" pitchFamily="34" charset="-122"/>
              </a:rPr>
              <a:t>第四节    步进电动机控制系统</a:t>
            </a:r>
          </a:p>
        </p:txBody>
      </p:sp>
      <p:sp>
        <p:nvSpPr>
          <p:cNvPr id="17" name="直角三角形 16"/>
          <p:cNvSpPr/>
          <p:nvPr/>
        </p:nvSpPr>
        <p:spPr>
          <a:xfrm>
            <a:off x="-22771" y="1"/>
            <a:ext cx="633561" cy="644057"/>
          </a:xfrm>
          <a:prstGeom prst="rtTriangle">
            <a:avLst/>
          </a:prstGeom>
          <a:solidFill>
            <a:srgbClr val="513D4F"/>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20" name="Picture 3" descr="G:\409835d4e6170db16fe5ea1d69c71340.png"/>
          <p:cNvPicPr>
            <a:picLocks noChangeAspect="1" noChangeArrowheads="1"/>
          </p:cNvPicPr>
          <p:nvPr/>
        </p:nvPicPr>
        <p:blipFill>
          <a:blip r:embed="rId3" cstate="print">
            <a:duotone>
              <a:prstClr val="black"/>
              <a:srgbClr val="864284">
                <a:tint val="45000"/>
                <a:satMod val="400000"/>
              </a:srgbClr>
            </a:duotone>
            <a:extLst>
              <a:ext uri="{28A0092B-C50C-407E-A947-70E740481C1C}">
                <a14:useLocalDpi xmlns:a14="http://schemas.microsoft.com/office/drawing/2010/main" val="0"/>
              </a:ext>
            </a:extLst>
          </a:blip>
          <a:srcRect/>
          <a:stretch>
            <a:fillRect/>
          </a:stretch>
        </p:blipFill>
        <p:spPr bwMode="auto">
          <a:xfrm rot="2286903">
            <a:off x="10932535" y="-72093"/>
            <a:ext cx="901783" cy="916026"/>
          </a:xfrm>
          <a:prstGeom prst="rect">
            <a:avLst/>
          </a:prstGeom>
          <a:noFill/>
          <a:extLst>
            <a:ext uri="{909E8E84-426E-40DD-AFC4-6F175D3DCCD1}">
              <a14:hiddenFill xmlns:a14="http://schemas.microsoft.com/office/drawing/2010/main">
                <a:solidFill>
                  <a:srgbClr val="FFFFFF"/>
                </a:solidFill>
              </a14:hiddenFill>
            </a:ext>
          </a:extLst>
        </p:spPr>
      </p:pic>
      <p:sp>
        <p:nvSpPr>
          <p:cNvPr id="21" name="平行四边形 20"/>
          <p:cNvSpPr/>
          <p:nvPr/>
        </p:nvSpPr>
        <p:spPr>
          <a:xfrm flipH="1">
            <a:off x="94432" y="0"/>
            <a:ext cx="743396" cy="618124"/>
          </a:xfrm>
          <a:prstGeom prst="parallelogram">
            <a:avLst>
              <a:gd name="adj" fmla="val 99241"/>
            </a:avLst>
          </a:prstGeom>
          <a:solidFill>
            <a:srgbClr val="864284"/>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3" name="矩形 22"/>
          <p:cNvSpPr/>
          <p:nvPr/>
        </p:nvSpPr>
        <p:spPr>
          <a:xfrm>
            <a:off x="-10046" y="7075942"/>
            <a:ext cx="12869466" cy="174019"/>
          </a:xfrm>
          <a:prstGeom prst="rect">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9" name="4z40.jpg" descr="id:2147484819;FounderCES">
            <a:extLst>
              <a:ext uri="{FF2B5EF4-FFF2-40B4-BE49-F238E27FC236}">
                <a16:creationId xmlns:a16="http://schemas.microsoft.com/office/drawing/2014/main" id="{01AA3E86-C7EB-4379-9ECC-9EE51B8BB866}"/>
              </a:ext>
            </a:extLst>
          </p:cNvPr>
          <p:cNvPicPr/>
          <p:nvPr/>
        </p:nvPicPr>
        <p:blipFill>
          <a:blip r:embed="rId4">
            <a:clrChange>
              <a:clrFrom>
                <a:srgbClr val="FFFFFF"/>
              </a:clrFrom>
              <a:clrTo>
                <a:srgbClr val="FFFFFF">
                  <a:alpha val="0"/>
                </a:srgbClr>
              </a:clrTo>
            </a:clrChange>
          </a:blip>
          <a:stretch>
            <a:fillRect/>
          </a:stretch>
        </p:blipFill>
        <p:spPr>
          <a:xfrm>
            <a:off x="6213351" y="1616770"/>
            <a:ext cx="6203212" cy="2977266"/>
          </a:xfrm>
          <a:prstGeom prst="rect">
            <a:avLst/>
          </a:prstGeom>
        </p:spPr>
      </p:pic>
      <p:sp>
        <p:nvSpPr>
          <p:cNvPr id="10" name="TextBox 21">
            <a:extLst>
              <a:ext uri="{FF2B5EF4-FFF2-40B4-BE49-F238E27FC236}">
                <a16:creationId xmlns:a16="http://schemas.microsoft.com/office/drawing/2014/main" id="{6C19262D-89F2-44D1-B411-916894DA659F}"/>
              </a:ext>
            </a:extLst>
          </p:cNvPr>
          <p:cNvSpPr txBox="1"/>
          <p:nvPr/>
        </p:nvSpPr>
        <p:spPr>
          <a:xfrm>
            <a:off x="7365479" y="4994302"/>
            <a:ext cx="6192688" cy="443622"/>
          </a:xfrm>
          <a:prstGeom prst="rect">
            <a:avLst/>
          </a:prstGeom>
          <a:noFill/>
        </p:spPr>
        <p:txBody>
          <a:bodyPr wrap="square" lIns="96433" tIns="48216" rIns="96433" bIns="48216" rtlCol="0">
            <a:spAutoFit/>
          </a:bodyPr>
          <a:lstStyle/>
          <a:p>
            <a:pPr>
              <a:lnSpc>
                <a:spcPct val="150000"/>
              </a:lnSpc>
            </a:pPr>
            <a:r>
              <a:rPr lang="zh-CN" altLang="en-US" sz="1500" b="1" dirty="0">
                <a:latin typeface="+mn-ea"/>
              </a:rPr>
              <a:t>图</a:t>
            </a:r>
            <a:r>
              <a:rPr lang="en-US" altLang="zh-CN" sz="1500" b="1" dirty="0">
                <a:latin typeface="+mn-ea"/>
              </a:rPr>
              <a:t>4-40</a:t>
            </a:r>
            <a:r>
              <a:rPr lang="zh-CN" altLang="en-US" sz="1500" b="1" dirty="0">
                <a:latin typeface="+mn-ea"/>
              </a:rPr>
              <a:t>　</a:t>
            </a:r>
            <a:r>
              <a:rPr lang="en-US" altLang="zh-CN" sz="1500" b="1" dirty="0">
                <a:latin typeface="+mn-ea"/>
              </a:rPr>
              <a:t>CH250</a:t>
            </a:r>
            <a:r>
              <a:rPr lang="zh-CN" altLang="en-US" sz="1500" b="1" dirty="0">
                <a:latin typeface="+mn-ea"/>
              </a:rPr>
              <a:t>引脚功能图及三相六拍线路图</a:t>
            </a:r>
            <a:endParaRPr lang="en-US" altLang="zh-CN" sz="1500" b="1" dirty="0">
              <a:latin typeface="+mn-ea"/>
            </a:endParaRPr>
          </a:p>
        </p:txBody>
      </p:sp>
    </p:spTree>
    <p:extLst>
      <p:ext uri="{BB962C8B-B14F-4D97-AF65-F5344CB8AC3E}">
        <p14:creationId xmlns:p14="http://schemas.microsoft.com/office/powerpoint/2010/main" val="797287800"/>
      </p:ext>
    </p:extLst>
  </p:cSld>
  <p:clrMapOvr>
    <a:masterClrMapping/>
  </p:clrMapOvr>
  <mc:AlternateContent xmlns:mc="http://schemas.openxmlformats.org/markup-compatibility/2006" xmlns:p14="http://schemas.microsoft.com/office/powerpoint/2010/main">
    <mc:Choice Requires="p14">
      <p:transition spd="slow" p14:dur="1600" advClick="0">
        <p14:gallery dir="l"/>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barn(inVertical)">
                                      <p:cBhvr>
                                        <p:cTn id="10" dur="500"/>
                                        <p:tgtEl>
                                          <p:spTgt spid="18"/>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1000"/>
                                        <p:tgtEl>
                                          <p:spTgt spid="9"/>
                                        </p:tgtEl>
                                      </p:cBhvr>
                                    </p:animEffect>
                                    <p:anim calcmode="lin" valueType="num">
                                      <p:cBhvr>
                                        <p:cTn id="16" dur="1000" fill="hold"/>
                                        <p:tgtEl>
                                          <p:spTgt spid="9"/>
                                        </p:tgtEl>
                                        <p:attrNameLst>
                                          <p:attrName>ppt_x</p:attrName>
                                        </p:attrNameLst>
                                      </p:cBhvr>
                                      <p:tavLst>
                                        <p:tav tm="0">
                                          <p:val>
                                            <p:strVal val="#ppt_x"/>
                                          </p:val>
                                        </p:tav>
                                        <p:tav tm="100000">
                                          <p:val>
                                            <p:strVal val="#ppt_x"/>
                                          </p:val>
                                        </p:tav>
                                      </p:tavLst>
                                    </p:anim>
                                    <p:anim calcmode="lin" valueType="num">
                                      <p:cBhvr>
                                        <p:cTn id="17"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wipe(down)">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8" grpId="0"/>
      <p:bldP spid="10"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1028775" y="1848870"/>
            <a:ext cx="10225136" cy="3017789"/>
          </a:xfrm>
          <a:prstGeom prst="rect">
            <a:avLst/>
          </a:prstGeom>
          <a:noFill/>
        </p:spPr>
        <p:txBody>
          <a:bodyPr wrap="square" lIns="96433" tIns="48216" rIns="96433" bIns="48216" rtlCol="0">
            <a:spAutoFit/>
          </a:bodyPr>
          <a:lstStyle/>
          <a:p>
            <a:pPr indent="531719">
              <a:lnSpc>
                <a:spcPct val="150000"/>
              </a:lnSpc>
            </a:pPr>
            <a:r>
              <a:rPr lang="zh-CN" altLang="en-US" sz="24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功率驱动器</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实际上是一个</a:t>
            </a:r>
            <a:r>
              <a:rPr lang="zh-CN" altLang="en-US" sz="2100" b="1" dirty="0">
                <a:latin typeface="Times New Roman" panose="02020603050405020304" pitchFamily="18" charset="0"/>
                <a:ea typeface="微软雅黑" panose="020B0503020204020204" pitchFamily="34" charset="-122"/>
                <a:cs typeface="Times New Roman" panose="02020603050405020304" pitchFamily="18" charset="0"/>
              </a:rPr>
              <a:t>功率开关电路</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，其功能是将环形分配器的输出信号进行功率放大，得到步进电动机控制绕组所需要的脉冲电流</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b="1" dirty="0">
                <a:latin typeface="Times New Roman" panose="02020603050405020304" pitchFamily="18" charset="0"/>
                <a:ea typeface="微软雅黑" panose="020B0503020204020204" pitchFamily="34" charset="-122"/>
                <a:cs typeface="Times New Roman" panose="02020603050405020304" pitchFamily="18" charset="0"/>
              </a:rPr>
              <a:t>对于伺服步进电动机，励磁电流为几安培，而功率步进电动机的励磁电流可达十几安培</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及所需要的脉冲波形。步进电动机的工作特性在很大程度上取决于</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功率驱动器</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的性能，对每一相绕组来说，理想的功率驱动器应使通过绕组的电流脉冲尽量接近矩形波。但由于步进电动机绕组有很大的电感，要做到这一点是有困难的。</a:t>
            </a:r>
          </a:p>
        </p:txBody>
      </p:sp>
      <p:sp>
        <p:nvSpPr>
          <p:cNvPr id="15" name="平行四边形 14"/>
          <p:cNvSpPr/>
          <p:nvPr/>
        </p:nvSpPr>
        <p:spPr>
          <a:xfrm flipH="1">
            <a:off x="250478" y="-2678"/>
            <a:ext cx="10643964" cy="618124"/>
          </a:xfrm>
          <a:prstGeom prst="parallelogram">
            <a:avLst>
              <a:gd name="adj" fmla="val 104225"/>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6" name="文本框 3"/>
          <p:cNvSpPr txBox="1"/>
          <p:nvPr/>
        </p:nvSpPr>
        <p:spPr>
          <a:xfrm>
            <a:off x="938957" y="52576"/>
            <a:ext cx="7961709" cy="482094"/>
          </a:xfrm>
          <a:prstGeom prst="rect">
            <a:avLst/>
          </a:prstGeom>
          <a:noFill/>
        </p:spPr>
        <p:txBody>
          <a:bodyPr wrap="square" lIns="96433" tIns="48216" rIns="96433" bIns="48216" rtlCol="0">
            <a:spAutoFit/>
          </a:bodyPr>
          <a:lstStyle/>
          <a:p>
            <a:r>
              <a:rPr lang="zh-CN" altLang="en-US" sz="2500" b="1" dirty="0">
                <a:solidFill>
                  <a:schemeClr val="bg1"/>
                </a:solidFill>
                <a:latin typeface="微软雅黑" panose="020B0503020204020204" pitchFamily="34" charset="-122"/>
                <a:ea typeface="微软雅黑" panose="020B0503020204020204" pitchFamily="34" charset="-122"/>
              </a:rPr>
              <a:t>第四节    步进电动机控制系统</a:t>
            </a:r>
          </a:p>
        </p:txBody>
      </p:sp>
      <p:sp>
        <p:nvSpPr>
          <p:cNvPr id="17" name="直角三角形 16"/>
          <p:cNvSpPr/>
          <p:nvPr/>
        </p:nvSpPr>
        <p:spPr>
          <a:xfrm>
            <a:off x="-22771" y="1"/>
            <a:ext cx="633561" cy="644057"/>
          </a:xfrm>
          <a:prstGeom prst="rtTriangle">
            <a:avLst/>
          </a:prstGeom>
          <a:solidFill>
            <a:srgbClr val="513D4F"/>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20" name="Picture 3" descr="G:\409835d4e6170db16fe5ea1d69c71340.png"/>
          <p:cNvPicPr>
            <a:picLocks noChangeAspect="1" noChangeArrowheads="1"/>
          </p:cNvPicPr>
          <p:nvPr/>
        </p:nvPicPr>
        <p:blipFill>
          <a:blip r:embed="rId3" cstate="print">
            <a:duotone>
              <a:prstClr val="black"/>
              <a:srgbClr val="864284">
                <a:tint val="45000"/>
                <a:satMod val="400000"/>
              </a:srgbClr>
            </a:duotone>
            <a:extLst>
              <a:ext uri="{28A0092B-C50C-407E-A947-70E740481C1C}">
                <a14:useLocalDpi xmlns:a14="http://schemas.microsoft.com/office/drawing/2010/main" val="0"/>
              </a:ext>
            </a:extLst>
          </a:blip>
          <a:srcRect/>
          <a:stretch>
            <a:fillRect/>
          </a:stretch>
        </p:blipFill>
        <p:spPr bwMode="auto">
          <a:xfrm rot="2286903">
            <a:off x="10932535" y="-72093"/>
            <a:ext cx="901783" cy="916026"/>
          </a:xfrm>
          <a:prstGeom prst="rect">
            <a:avLst/>
          </a:prstGeom>
          <a:noFill/>
          <a:extLst>
            <a:ext uri="{909E8E84-426E-40DD-AFC4-6F175D3DCCD1}">
              <a14:hiddenFill xmlns:a14="http://schemas.microsoft.com/office/drawing/2010/main">
                <a:solidFill>
                  <a:srgbClr val="FFFFFF"/>
                </a:solidFill>
              </a14:hiddenFill>
            </a:ext>
          </a:extLst>
        </p:spPr>
      </p:pic>
      <p:sp>
        <p:nvSpPr>
          <p:cNvPr id="21" name="平行四边形 20"/>
          <p:cNvSpPr/>
          <p:nvPr/>
        </p:nvSpPr>
        <p:spPr>
          <a:xfrm flipH="1">
            <a:off x="94432" y="0"/>
            <a:ext cx="743396" cy="618124"/>
          </a:xfrm>
          <a:prstGeom prst="parallelogram">
            <a:avLst>
              <a:gd name="adj" fmla="val 99241"/>
            </a:avLst>
          </a:prstGeom>
          <a:solidFill>
            <a:srgbClr val="864284"/>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3" name="矩形 22"/>
          <p:cNvSpPr/>
          <p:nvPr/>
        </p:nvSpPr>
        <p:spPr>
          <a:xfrm>
            <a:off x="-10046" y="7075942"/>
            <a:ext cx="12869466" cy="174019"/>
          </a:xfrm>
          <a:prstGeom prst="rect">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9" name=" 219">
            <a:extLst>
              <a:ext uri="{FF2B5EF4-FFF2-40B4-BE49-F238E27FC236}">
                <a16:creationId xmlns:a16="http://schemas.microsoft.com/office/drawing/2014/main" id="{9389D388-916C-4134-ACE2-E04038295ED8}"/>
              </a:ext>
            </a:extLst>
          </p:cNvPr>
          <p:cNvSpPr/>
          <p:nvPr/>
        </p:nvSpPr>
        <p:spPr>
          <a:xfrm>
            <a:off x="951682" y="869927"/>
            <a:ext cx="6255916" cy="536422"/>
          </a:xfrm>
          <a:prstGeom prst="roundRect">
            <a:avLst>
              <a:gd name="adj" fmla="val 50000"/>
            </a:avLst>
          </a:prstGeom>
          <a:solidFill>
            <a:srgbClr val="E6BCD7"/>
          </a:solidFill>
          <a:ln>
            <a:noFill/>
          </a:ln>
          <a:effectLst>
            <a:outerShdw blurRad="50800" dist="50800" dir="5400000" algn="ctr" rotWithShape="0">
              <a:srgbClr val="000000">
                <a:alpha val="38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10" name="TextBox 18">
            <a:extLst>
              <a:ext uri="{FF2B5EF4-FFF2-40B4-BE49-F238E27FC236}">
                <a16:creationId xmlns:a16="http://schemas.microsoft.com/office/drawing/2014/main" id="{5B3EEFA6-24CE-4981-8ED3-DDC658AE67BC}"/>
              </a:ext>
            </a:extLst>
          </p:cNvPr>
          <p:cNvSpPr txBox="1"/>
          <p:nvPr/>
        </p:nvSpPr>
        <p:spPr>
          <a:xfrm>
            <a:off x="1115524" y="895397"/>
            <a:ext cx="6531351" cy="485525"/>
          </a:xfrm>
          <a:prstGeom prst="rect">
            <a:avLst/>
          </a:prstGeom>
          <a:noFill/>
        </p:spPr>
        <p:txBody>
          <a:bodyPr wrap="square" lIns="96433" tIns="48216" rIns="96433" bIns="48216" rtlCol="0">
            <a:spAutoFit/>
          </a:bodyPr>
          <a:lstStyle/>
          <a:p>
            <a:r>
              <a:rPr lang="zh-CN" altLang="en-US" sz="2500" b="1" dirty="0">
                <a:latin typeface="微软雅黑" panose="020B0503020204020204" pitchFamily="34" charset="-122"/>
                <a:ea typeface="微软雅黑" panose="020B0503020204020204" pitchFamily="34" charset="-122"/>
              </a:rPr>
              <a:t>三、功率驱动器</a:t>
            </a:r>
          </a:p>
        </p:txBody>
      </p:sp>
    </p:spTree>
    <p:extLst>
      <p:ext uri="{BB962C8B-B14F-4D97-AF65-F5344CB8AC3E}">
        <p14:creationId xmlns:p14="http://schemas.microsoft.com/office/powerpoint/2010/main" val="3570218582"/>
      </p:ext>
    </p:extLst>
  </p:cSld>
  <p:clrMapOvr>
    <a:masterClrMapping/>
  </p:clrMapOvr>
  <mc:AlternateContent xmlns:mc="http://schemas.openxmlformats.org/markup-compatibility/2006" xmlns:p14="http://schemas.microsoft.com/office/powerpoint/2010/main">
    <mc:Choice Requires="p14">
      <p:transition spd="slow" p14:dur="1600" advClick="0">
        <p14:gallery dir="l"/>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circle(in)">
                                      <p:cBhvr>
                                        <p:cTn id="7" dur="20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down)">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randombar(horizontal)">
                                      <p:cBhvr>
                                        <p:cTn id="1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9" grpId="0" animBg="1"/>
      <p:bldP spid="10"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D80169C1-92D1-42D1-BADB-AE4527AE4FBE}"/>
              </a:ext>
            </a:extLst>
          </p:cNvPr>
          <p:cNvSpPr txBox="1"/>
          <p:nvPr>
            <p:custDataLst>
              <p:tags r:id="rId2"/>
            </p:custDataLst>
          </p:nvPr>
        </p:nvSpPr>
        <p:spPr>
          <a:xfrm>
            <a:off x="1286157" y="669690"/>
            <a:ext cx="10286436" cy="2260203"/>
          </a:xfrm>
          <a:prstGeom prst="rect">
            <a:avLst/>
          </a:prstGeom>
          <a:noFill/>
        </p:spPr>
        <p:txBody>
          <a:bodyPr vert="horz" wrap="square" rtlCol="0" anchor="ctr" anchorCtr="0">
            <a:noAutofit/>
          </a:bodyPr>
          <a:lstStyle/>
          <a:p>
            <a:r>
              <a:rPr lang="zh-CN" altLang="zh-CN" sz="2742" dirty="0">
                <a:solidFill>
                  <a:srgbClr val="000000"/>
                </a:solidFill>
                <a:latin typeface="Microsoft Yahei" panose="020B0503020204020204" pitchFamily="34" charset="-122"/>
                <a:ea typeface="Microsoft Yahei" panose="020B0503020204020204" pitchFamily="34" charset="-122"/>
              </a:rPr>
              <a:t>步进电动机，又称电脉冲马达，是通过</a:t>
            </a:r>
            <a:r>
              <a:rPr lang="en-US" altLang="zh-CN" sz="2742" dirty="0">
                <a:solidFill>
                  <a:srgbClr val="000000"/>
                </a:solidFill>
                <a:latin typeface="Microsoft Yahei" panose="020B0503020204020204" pitchFamily="34" charset="-122"/>
                <a:ea typeface="Microsoft Yahei" panose="020B0503020204020204" pitchFamily="34" charset="-122"/>
              </a:rPr>
              <a:t> ________ </a:t>
            </a:r>
            <a:r>
              <a:rPr lang="zh-CN" altLang="zh-CN" sz="2742" dirty="0">
                <a:solidFill>
                  <a:srgbClr val="000000"/>
                </a:solidFill>
                <a:latin typeface="Microsoft Yahei" panose="020B0503020204020204" pitchFamily="34" charset="-122"/>
                <a:ea typeface="Microsoft Yahei" panose="020B0503020204020204" pitchFamily="34" charset="-122"/>
              </a:rPr>
              <a:t>决定转角位移的一种伺服电动机。</a:t>
            </a:r>
            <a:endParaRPr lang="zh-CN" altLang="en-US" sz="2742"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5" name="文本框 4">
            <a:extLst>
              <a:ext uri="{FF2B5EF4-FFF2-40B4-BE49-F238E27FC236}">
                <a16:creationId xmlns:a16="http://schemas.microsoft.com/office/drawing/2014/main" id="{547B1530-E48A-457E-842D-EE2FA919A789}"/>
              </a:ext>
            </a:extLst>
          </p:cNvPr>
          <p:cNvSpPr txBox="1"/>
          <p:nvPr>
            <p:custDataLst>
              <p:tags r:id="rId3"/>
            </p:custDataLst>
          </p:nvPr>
        </p:nvSpPr>
        <p:spPr>
          <a:xfrm>
            <a:off x="2571962" y="2938265"/>
            <a:ext cx="9000631" cy="678061"/>
          </a:xfrm>
          <a:prstGeom prst="rect">
            <a:avLst/>
          </a:prstGeom>
          <a:noFill/>
        </p:spPr>
        <p:txBody>
          <a:bodyPr vert="horz" rtlCol="0" anchor="ctr" anchorCtr="0">
            <a:noAutofit/>
          </a:bodyPr>
          <a:lstStyle/>
          <a:p>
            <a:r>
              <a:rPr lang="zh-CN" altLang="en-US" sz="2742"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脉冲个数</a:t>
            </a:r>
          </a:p>
        </p:txBody>
      </p:sp>
      <p:sp>
        <p:nvSpPr>
          <p:cNvPr id="6" name="文本框 5">
            <a:extLst>
              <a:ext uri="{FF2B5EF4-FFF2-40B4-BE49-F238E27FC236}">
                <a16:creationId xmlns:a16="http://schemas.microsoft.com/office/drawing/2014/main" id="{1A1116AB-B0F9-4798-BD0D-60B126BE6542}"/>
              </a:ext>
            </a:extLst>
          </p:cNvPr>
          <p:cNvSpPr txBox="1"/>
          <p:nvPr>
            <p:custDataLst>
              <p:tags r:id="rId4"/>
            </p:custDataLst>
          </p:nvPr>
        </p:nvSpPr>
        <p:spPr>
          <a:xfrm>
            <a:off x="2571962" y="3842346"/>
            <a:ext cx="9000631" cy="678061"/>
          </a:xfrm>
          <a:prstGeom prst="rect">
            <a:avLst/>
          </a:prstGeom>
          <a:noFill/>
        </p:spPr>
        <p:txBody>
          <a:bodyPr vert="horz" rtlCol="0" anchor="ctr" anchorCtr="0">
            <a:noAutofit/>
          </a:bodyPr>
          <a:lstStyle/>
          <a:p>
            <a:r>
              <a:rPr lang="zh-CN" altLang="en-US" sz="2742"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脉冲频率</a:t>
            </a:r>
          </a:p>
        </p:txBody>
      </p:sp>
      <p:sp>
        <p:nvSpPr>
          <p:cNvPr id="7" name="文本框 6">
            <a:extLst>
              <a:ext uri="{FF2B5EF4-FFF2-40B4-BE49-F238E27FC236}">
                <a16:creationId xmlns:a16="http://schemas.microsoft.com/office/drawing/2014/main" id="{A21A63CB-5360-42D0-AD8B-147BC4A991BD}"/>
              </a:ext>
            </a:extLst>
          </p:cNvPr>
          <p:cNvSpPr txBox="1"/>
          <p:nvPr>
            <p:custDataLst>
              <p:tags r:id="rId5"/>
            </p:custDataLst>
          </p:nvPr>
        </p:nvSpPr>
        <p:spPr>
          <a:xfrm>
            <a:off x="2571962" y="4746427"/>
            <a:ext cx="9000631" cy="678061"/>
          </a:xfrm>
          <a:prstGeom prst="rect">
            <a:avLst/>
          </a:prstGeom>
          <a:noFill/>
        </p:spPr>
        <p:txBody>
          <a:bodyPr vert="horz" rtlCol="0" anchor="ctr" anchorCtr="0">
            <a:noAutofit/>
          </a:bodyPr>
          <a:lstStyle/>
          <a:p>
            <a:r>
              <a:rPr lang="zh-CN" altLang="en-US" sz="2742"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脉冲宽度</a:t>
            </a:r>
          </a:p>
        </p:txBody>
      </p:sp>
      <p:sp>
        <p:nvSpPr>
          <p:cNvPr id="8" name="文本框 7">
            <a:extLst>
              <a:ext uri="{FF2B5EF4-FFF2-40B4-BE49-F238E27FC236}">
                <a16:creationId xmlns:a16="http://schemas.microsoft.com/office/drawing/2014/main" id="{115936F7-843D-48CC-A6FA-4F8EB168EB95}"/>
              </a:ext>
            </a:extLst>
          </p:cNvPr>
          <p:cNvSpPr txBox="1"/>
          <p:nvPr>
            <p:custDataLst>
              <p:tags r:id="rId6"/>
            </p:custDataLst>
          </p:nvPr>
        </p:nvSpPr>
        <p:spPr>
          <a:xfrm>
            <a:off x="2571962" y="5650509"/>
            <a:ext cx="9000631" cy="678061"/>
          </a:xfrm>
          <a:prstGeom prst="rect">
            <a:avLst/>
          </a:prstGeom>
          <a:noFill/>
        </p:spPr>
        <p:txBody>
          <a:bodyPr vert="horz" rtlCol="0" anchor="ctr" anchorCtr="0">
            <a:noAutofit/>
          </a:bodyPr>
          <a:lstStyle/>
          <a:p>
            <a:r>
              <a:rPr lang="zh-CN" altLang="en-US" sz="2742"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脉冲相位</a:t>
            </a:r>
          </a:p>
        </p:txBody>
      </p:sp>
      <p:sp>
        <p:nvSpPr>
          <p:cNvPr id="9" name="椭圆 8">
            <a:extLst>
              <a:ext uri="{FF2B5EF4-FFF2-40B4-BE49-F238E27FC236}">
                <a16:creationId xmlns:a16="http://schemas.microsoft.com/office/drawing/2014/main" id="{8BD3C29C-9B35-497C-AE9C-DB53FC7D9DE2}"/>
              </a:ext>
            </a:extLst>
          </p:cNvPr>
          <p:cNvSpPr>
            <a:spLocks noChangeAspect="1"/>
          </p:cNvSpPr>
          <p:nvPr>
            <p:custDataLst>
              <p:tags r:id="rId7"/>
            </p:custDataLst>
          </p:nvPr>
        </p:nvSpPr>
        <p:spPr>
          <a:xfrm>
            <a:off x="1657835" y="3006070"/>
            <a:ext cx="542449" cy="542449"/>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87">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zh-CN" altLang="en-US" sz="1687">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0" name="椭圆 9">
            <a:extLst>
              <a:ext uri="{FF2B5EF4-FFF2-40B4-BE49-F238E27FC236}">
                <a16:creationId xmlns:a16="http://schemas.microsoft.com/office/drawing/2014/main" id="{61F88B08-501D-4046-8AC6-85DA2F8D5A05}"/>
              </a:ext>
            </a:extLst>
          </p:cNvPr>
          <p:cNvSpPr>
            <a:spLocks noChangeAspect="1"/>
          </p:cNvSpPr>
          <p:nvPr>
            <p:custDataLst>
              <p:tags r:id="rId8"/>
            </p:custDataLst>
          </p:nvPr>
        </p:nvSpPr>
        <p:spPr>
          <a:xfrm>
            <a:off x="1657835" y="3910151"/>
            <a:ext cx="542449" cy="542449"/>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87">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zh-CN" altLang="en-US" sz="1687">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椭圆 10">
            <a:extLst>
              <a:ext uri="{FF2B5EF4-FFF2-40B4-BE49-F238E27FC236}">
                <a16:creationId xmlns:a16="http://schemas.microsoft.com/office/drawing/2014/main" id="{89EEE4B6-59CD-467F-BC0D-37542E8AD045}"/>
              </a:ext>
            </a:extLst>
          </p:cNvPr>
          <p:cNvSpPr>
            <a:spLocks noChangeAspect="1"/>
          </p:cNvSpPr>
          <p:nvPr>
            <p:custDataLst>
              <p:tags r:id="rId9"/>
            </p:custDataLst>
          </p:nvPr>
        </p:nvSpPr>
        <p:spPr>
          <a:xfrm>
            <a:off x="1657835" y="4814232"/>
            <a:ext cx="542449" cy="542449"/>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87">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lang="zh-CN" altLang="en-US" sz="1687">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椭圆 11">
            <a:extLst>
              <a:ext uri="{FF2B5EF4-FFF2-40B4-BE49-F238E27FC236}">
                <a16:creationId xmlns:a16="http://schemas.microsoft.com/office/drawing/2014/main" id="{B4013FC9-F425-4ABE-A318-95337AB7B75D}"/>
              </a:ext>
            </a:extLst>
          </p:cNvPr>
          <p:cNvSpPr>
            <a:spLocks noChangeAspect="1"/>
          </p:cNvSpPr>
          <p:nvPr>
            <p:custDataLst>
              <p:tags r:id="rId10"/>
            </p:custDataLst>
          </p:nvPr>
        </p:nvSpPr>
        <p:spPr>
          <a:xfrm>
            <a:off x="1657835" y="5718314"/>
            <a:ext cx="542449" cy="542449"/>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87">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D</a:t>
            </a:r>
            <a:endParaRPr lang="zh-CN" altLang="en-US" sz="1687">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矩形: 圆角 12">
            <a:extLst>
              <a:ext uri="{FF2B5EF4-FFF2-40B4-BE49-F238E27FC236}">
                <a16:creationId xmlns:a16="http://schemas.microsoft.com/office/drawing/2014/main" id="{80BB095B-0088-41FF-A05E-974AACAB1B46}"/>
              </a:ext>
            </a:extLst>
          </p:cNvPr>
          <p:cNvSpPr/>
          <p:nvPr>
            <p:custDataLst>
              <p:tags r:id="rId11"/>
            </p:custDataLst>
          </p:nvPr>
        </p:nvSpPr>
        <p:spPr>
          <a:xfrm>
            <a:off x="9402798" y="6554590"/>
            <a:ext cx="1627346" cy="433959"/>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87">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grpSp>
        <p:nvGrpSpPr>
          <p:cNvPr id="18" name="组合 17">
            <a:extLst>
              <a:ext uri="{FF2B5EF4-FFF2-40B4-BE49-F238E27FC236}">
                <a16:creationId xmlns:a16="http://schemas.microsoft.com/office/drawing/2014/main" id="{A29FDECE-22C7-4891-9BDB-5F4A1FF622E5}"/>
              </a:ext>
            </a:extLst>
          </p:cNvPr>
          <p:cNvGrpSpPr/>
          <p:nvPr>
            <p:custDataLst>
              <p:tags r:id="rId12"/>
            </p:custDataLst>
          </p:nvPr>
        </p:nvGrpSpPr>
        <p:grpSpPr>
          <a:xfrm>
            <a:off x="0" y="0"/>
            <a:ext cx="12858044" cy="669690"/>
            <a:chOff x="-335" y="0"/>
            <a:chExt cx="12192000" cy="635000"/>
          </a:xfrm>
        </p:grpSpPr>
        <p:sp>
          <p:nvSpPr>
            <p:cNvPr id="14" name="TitleBackground">
              <a:extLst>
                <a:ext uri="{FF2B5EF4-FFF2-40B4-BE49-F238E27FC236}">
                  <a16:creationId xmlns:a16="http://schemas.microsoft.com/office/drawing/2014/main" id="{A45EBA2B-12D5-4DA7-B016-40DA2C6D0212}"/>
                </a:ext>
              </a:extLst>
            </p:cNvPr>
            <p:cNvSpPr/>
            <p:nvPr>
              <p:custDataLst>
                <p:tags r:id="rId14"/>
              </p:custDataLst>
            </p:nvPr>
          </p:nvSpPr>
          <p:spPr>
            <a:xfrm>
              <a:off x="-335" y="0"/>
              <a:ext cx="12192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ColorBlock">
              <a:extLst>
                <a:ext uri="{FF2B5EF4-FFF2-40B4-BE49-F238E27FC236}">
                  <a16:creationId xmlns:a16="http://schemas.microsoft.com/office/drawing/2014/main" id="{E437E3B6-F903-4604-A034-8D028CA5ACA0}"/>
                </a:ext>
              </a:extLst>
            </p:cNvPr>
            <p:cNvSpPr/>
            <p:nvPr>
              <p:custDataLst>
                <p:tags r:id="rId15"/>
              </p:custDataLst>
            </p:nvPr>
          </p:nvSpPr>
          <p:spPr>
            <a:xfrm>
              <a:off x="-335"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TypeText">
              <a:extLst>
                <a:ext uri="{FF2B5EF4-FFF2-40B4-BE49-F238E27FC236}">
                  <a16:creationId xmlns:a16="http://schemas.microsoft.com/office/drawing/2014/main" id="{5A41132B-A2A8-4D66-BBC8-CA0A6E98ABFD}"/>
                </a:ext>
              </a:extLst>
            </p:cNvPr>
            <p:cNvSpPr txBox="1"/>
            <p:nvPr>
              <p:custDataLst>
                <p:tags r:id="rId16"/>
              </p:custDataLst>
            </p:nvPr>
          </p:nvSpPr>
          <p:spPr>
            <a:xfrm>
              <a:off x="240508" y="0"/>
              <a:ext cx="1905000" cy="635000"/>
            </a:xfrm>
            <a:prstGeom prst="rect">
              <a:avLst/>
            </a:prstGeom>
            <a:noFill/>
          </p:spPr>
          <p:txBody>
            <a:bodyPr vert="horz" wrap="none" rtlCol="0" anchor="ctr" anchorCtr="0">
              <a:noAutofit/>
            </a:bodyPr>
            <a:lstStyle/>
            <a:p>
              <a:r>
                <a:rPr lang="zh-CN" altLang="en-US" sz="2742">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p>
          </p:txBody>
        </p:sp>
        <p:sp>
          <p:nvSpPr>
            <p:cNvPr id="17" name="TipText">
              <a:extLst>
                <a:ext uri="{FF2B5EF4-FFF2-40B4-BE49-F238E27FC236}">
                  <a16:creationId xmlns:a16="http://schemas.microsoft.com/office/drawing/2014/main" id="{4844182E-24B9-4A5F-A5D8-2115F400AB9B}"/>
                </a:ext>
              </a:extLst>
            </p:cNvPr>
            <p:cNvSpPr txBox="1"/>
            <p:nvPr>
              <p:custDataLst>
                <p:tags r:id="rId17"/>
              </p:custDataLst>
            </p:nvPr>
          </p:nvSpPr>
          <p:spPr>
            <a:xfrm>
              <a:off x="1500718" y="103562"/>
              <a:ext cx="2286000" cy="508000"/>
            </a:xfrm>
            <a:prstGeom prst="rect">
              <a:avLst/>
            </a:prstGeom>
            <a:noFill/>
          </p:spPr>
          <p:txBody>
            <a:bodyPr vert="horz" wrap="none" rtlCol="0" anchor="ctr" anchorCtr="0">
              <a:noAutofit/>
            </a:bodyPr>
            <a:lstStyle/>
            <a:p>
              <a:r>
                <a:rPr lang="en-US" altLang="zh-CN" sz="2109">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109">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3" name="图片 2">
            <a:extLst>
              <a:ext uri="{FF2B5EF4-FFF2-40B4-BE49-F238E27FC236}">
                <a16:creationId xmlns:a16="http://schemas.microsoft.com/office/drawing/2014/main" id="{C2CEEC90-FDC4-4A11-9812-1E60835D9A8D}"/>
              </a:ext>
            </a:extLst>
          </p:cNvPr>
          <p:cNvPicPr>
            <a:picLocks/>
          </p:cNvPicPr>
          <p:nvPr>
            <p:custDataLst>
              <p:tags r:id="rId13"/>
            </p:custDataLst>
          </p:nvPr>
        </p:nvPicPr>
        <p:blipFill>
          <a:blip r:embed="rId19">
            <a:extLst>
              <a:ext uri="{28A0092B-C50C-407E-A947-70E740481C1C}">
                <a14:useLocalDpi xmlns:a14="http://schemas.microsoft.com/office/drawing/2010/main" val="0"/>
              </a:ext>
            </a:extLst>
          </a:blip>
          <a:stretch>
            <a:fillRect/>
          </a:stretch>
        </p:blipFill>
        <p:spPr>
          <a:xfrm>
            <a:off x="11309350" y="63500"/>
            <a:ext cx="1422400" cy="508000"/>
          </a:xfrm>
          <a:prstGeom prst="rect">
            <a:avLst/>
          </a:prstGeom>
        </p:spPr>
      </p:pic>
    </p:spTree>
    <p:custDataLst>
      <p:tags r:id="rId1"/>
    </p:custDataLst>
    <p:extLst>
      <p:ext uri="{BB962C8B-B14F-4D97-AF65-F5344CB8AC3E}">
        <p14:creationId xmlns:p14="http://schemas.microsoft.com/office/powerpoint/2010/main" val="457745659"/>
      </p:ext>
    </p:extLst>
  </p:cSld>
  <p:clrMapOvr>
    <a:masterClrMapping/>
  </p:clrMapOvr>
  <mc:AlternateContent xmlns:mc="http://schemas.openxmlformats.org/markup-compatibility/2006" xmlns:p14="http://schemas.microsoft.com/office/powerpoint/2010/main">
    <mc:Choice Requires="p14">
      <p:transition spd="slow" p14:dur="1600" advClick="0">
        <p14:gallery dir="l"/>
      </p:transition>
    </mc:Choice>
    <mc:Fallback xmlns="">
      <p:transition spd="slow" advClick="0">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0A337817-13E6-4890-9D37-FC880E0366FE}"/>
              </a:ext>
            </a:extLst>
          </p:cNvPr>
          <p:cNvSpPr txBox="1"/>
          <p:nvPr>
            <p:custDataLst>
              <p:tags r:id="rId2"/>
            </p:custDataLst>
          </p:nvPr>
        </p:nvSpPr>
        <p:spPr>
          <a:xfrm>
            <a:off x="1286157" y="669690"/>
            <a:ext cx="10286436" cy="2260203"/>
          </a:xfrm>
          <a:prstGeom prst="rect">
            <a:avLst/>
          </a:prstGeom>
          <a:noFill/>
        </p:spPr>
        <p:txBody>
          <a:bodyPr vert="horz" wrap="square" rtlCol="0" anchor="ctr" anchorCtr="0">
            <a:noAutofit/>
          </a:bodyPr>
          <a:lstStyle/>
          <a:p>
            <a:r>
              <a:rPr lang="zh-CN" altLang="en-US" sz="2742"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决定步进电机角位移、转速、转向的因素分别是：</a:t>
            </a:r>
          </a:p>
        </p:txBody>
      </p:sp>
      <p:sp>
        <p:nvSpPr>
          <p:cNvPr id="5" name="文本框 4">
            <a:extLst>
              <a:ext uri="{FF2B5EF4-FFF2-40B4-BE49-F238E27FC236}">
                <a16:creationId xmlns:a16="http://schemas.microsoft.com/office/drawing/2014/main" id="{1F326D30-0DC6-412E-9D98-6BC3ED45F93D}"/>
              </a:ext>
            </a:extLst>
          </p:cNvPr>
          <p:cNvSpPr txBox="1"/>
          <p:nvPr>
            <p:custDataLst>
              <p:tags r:id="rId3"/>
            </p:custDataLst>
          </p:nvPr>
        </p:nvSpPr>
        <p:spPr>
          <a:xfrm>
            <a:off x="2571962" y="2938265"/>
            <a:ext cx="9000631" cy="678061"/>
          </a:xfrm>
          <a:prstGeom prst="rect">
            <a:avLst/>
          </a:prstGeom>
          <a:noFill/>
        </p:spPr>
        <p:txBody>
          <a:bodyPr vert="horz" rtlCol="0" anchor="ctr" anchorCtr="0">
            <a:noAutofit/>
          </a:bodyPr>
          <a:lstStyle/>
          <a:p>
            <a:r>
              <a:rPr lang="zh-CN" altLang="en-US" sz="2742"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脉冲个数、脉冲相序、脉冲频率</a:t>
            </a:r>
          </a:p>
        </p:txBody>
      </p:sp>
      <p:sp>
        <p:nvSpPr>
          <p:cNvPr id="6" name="文本框 5">
            <a:extLst>
              <a:ext uri="{FF2B5EF4-FFF2-40B4-BE49-F238E27FC236}">
                <a16:creationId xmlns:a16="http://schemas.microsoft.com/office/drawing/2014/main" id="{51C8BB09-0D15-4260-8417-783D6488CEAA}"/>
              </a:ext>
            </a:extLst>
          </p:cNvPr>
          <p:cNvSpPr txBox="1"/>
          <p:nvPr>
            <p:custDataLst>
              <p:tags r:id="rId4"/>
            </p:custDataLst>
          </p:nvPr>
        </p:nvSpPr>
        <p:spPr>
          <a:xfrm>
            <a:off x="2571962" y="3842346"/>
            <a:ext cx="9000631" cy="678061"/>
          </a:xfrm>
          <a:prstGeom prst="rect">
            <a:avLst/>
          </a:prstGeom>
          <a:noFill/>
        </p:spPr>
        <p:txBody>
          <a:bodyPr vert="horz" rtlCol="0" anchor="ctr" anchorCtr="0">
            <a:noAutofit/>
          </a:bodyPr>
          <a:lstStyle/>
          <a:p>
            <a:r>
              <a:rPr lang="zh-CN" altLang="en-US" sz="2742"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脉冲频率、脉冲个数、脉冲相序</a:t>
            </a:r>
          </a:p>
        </p:txBody>
      </p:sp>
      <p:sp>
        <p:nvSpPr>
          <p:cNvPr id="7" name="文本框 6">
            <a:extLst>
              <a:ext uri="{FF2B5EF4-FFF2-40B4-BE49-F238E27FC236}">
                <a16:creationId xmlns:a16="http://schemas.microsoft.com/office/drawing/2014/main" id="{BA5C08BC-C17E-4157-9382-80B2F45A4A61}"/>
              </a:ext>
            </a:extLst>
          </p:cNvPr>
          <p:cNvSpPr txBox="1"/>
          <p:nvPr>
            <p:custDataLst>
              <p:tags r:id="rId5"/>
            </p:custDataLst>
          </p:nvPr>
        </p:nvSpPr>
        <p:spPr>
          <a:xfrm>
            <a:off x="2571962" y="4746427"/>
            <a:ext cx="9000631" cy="678061"/>
          </a:xfrm>
          <a:prstGeom prst="rect">
            <a:avLst/>
          </a:prstGeom>
          <a:noFill/>
        </p:spPr>
        <p:txBody>
          <a:bodyPr vert="horz" rtlCol="0" anchor="ctr" anchorCtr="0">
            <a:noAutofit/>
          </a:bodyPr>
          <a:lstStyle/>
          <a:p>
            <a:r>
              <a:rPr lang="zh-CN" altLang="en-US" sz="2742"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脉冲个数、脉冲频率、脉冲相序</a:t>
            </a:r>
          </a:p>
        </p:txBody>
      </p:sp>
      <p:sp>
        <p:nvSpPr>
          <p:cNvPr id="8" name="文本框 7">
            <a:extLst>
              <a:ext uri="{FF2B5EF4-FFF2-40B4-BE49-F238E27FC236}">
                <a16:creationId xmlns:a16="http://schemas.microsoft.com/office/drawing/2014/main" id="{B2C59338-AD2A-49A0-BB03-E570A973A323}"/>
              </a:ext>
            </a:extLst>
          </p:cNvPr>
          <p:cNvSpPr txBox="1"/>
          <p:nvPr>
            <p:custDataLst>
              <p:tags r:id="rId6"/>
            </p:custDataLst>
          </p:nvPr>
        </p:nvSpPr>
        <p:spPr>
          <a:xfrm>
            <a:off x="2571962" y="5650509"/>
            <a:ext cx="9000631" cy="678061"/>
          </a:xfrm>
          <a:prstGeom prst="rect">
            <a:avLst/>
          </a:prstGeom>
          <a:noFill/>
        </p:spPr>
        <p:txBody>
          <a:bodyPr vert="horz" rtlCol="0" anchor="ctr" anchorCtr="0">
            <a:noAutofit/>
          </a:bodyPr>
          <a:lstStyle/>
          <a:p>
            <a:r>
              <a:rPr lang="zh-CN" altLang="en-US" sz="2742"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脉冲频率、脉冲相序、脉冲数</a:t>
            </a:r>
          </a:p>
        </p:txBody>
      </p:sp>
      <p:sp>
        <p:nvSpPr>
          <p:cNvPr id="9" name="椭圆 8">
            <a:extLst>
              <a:ext uri="{FF2B5EF4-FFF2-40B4-BE49-F238E27FC236}">
                <a16:creationId xmlns:a16="http://schemas.microsoft.com/office/drawing/2014/main" id="{2D94EECD-17BD-431D-9895-E6CE8AAAECB4}"/>
              </a:ext>
            </a:extLst>
          </p:cNvPr>
          <p:cNvSpPr>
            <a:spLocks noChangeAspect="1"/>
          </p:cNvSpPr>
          <p:nvPr>
            <p:custDataLst>
              <p:tags r:id="rId7"/>
            </p:custDataLst>
          </p:nvPr>
        </p:nvSpPr>
        <p:spPr>
          <a:xfrm>
            <a:off x="1657835" y="3006070"/>
            <a:ext cx="542449" cy="542449"/>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87">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zh-CN" altLang="en-US" sz="1687">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0" name="椭圆 9">
            <a:extLst>
              <a:ext uri="{FF2B5EF4-FFF2-40B4-BE49-F238E27FC236}">
                <a16:creationId xmlns:a16="http://schemas.microsoft.com/office/drawing/2014/main" id="{25A0670C-A673-4B5C-BE1E-23EA2956C75B}"/>
              </a:ext>
            </a:extLst>
          </p:cNvPr>
          <p:cNvSpPr>
            <a:spLocks noChangeAspect="1"/>
          </p:cNvSpPr>
          <p:nvPr>
            <p:custDataLst>
              <p:tags r:id="rId8"/>
            </p:custDataLst>
          </p:nvPr>
        </p:nvSpPr>
        <p:spPr>
          <a:xfrm>
            <a:off x="1657835" y="3910151"/>
            <a:ext cx="542449" cy="542449"/>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87">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zh-CN" altLang="en-US" sz="1687">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椭圆 10">
            <a:extLst>
              <a:ext uri="{FF2B5EF4-FFF2-40B4-BE49-F238E27FC236}">
                <a16:creationId xmlns:a16="http://schemas.microsoft.com/office/drawing/2014/main" id="{6029B1AF-A9E4-4BCE-A528-E914B1B5D47B}"/>
              </a:ext>
            </a:extLst>
          </p:cNvPr>
          <p:cNvSpPr>
            <a:spLocks noChangeAspect="1"/>
          </p:cNvSpPr>
          <p:nvPr>
            <p:custDataLst>
              <p:tags r:id="rId9"/>
            </p:custDataLst>
          </p:nvPr>
        </p:nvSpPr>
        <p:spPr>
          <a:xfrm>
            <a:off x="1657835" y="4814232"/>
            <a:ext cx="542449" cy="542449"/>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87">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lang="zh-CN" altLang="en-US" sz="1687">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椭圆 11">
            <a:extLst>
              <a:ext uri="{FF2B5EF4-FFF2-40B4-BE49-F238E27FC236}">
                <a16:creationId xmlns:a16="http://schemas.microsoft.com/office/drawing/2014/main" id="{D2B2AF2A-09B7-41FC-B07D-FCFE50BC013B}"/>
              </a:ext>
            </a:extLst>
          </p:cNvPr>
          <p:cNvSpPr>
            <a:spLocks noChangeAspect="1"/>
          </p:cNvSpPr>
          <p:nvPr>
            <p:custDataLst>
              <p:tags r:id="rId10"/>
            </p:custDataLst>
          </p:nvPr>
        </p:nvSpPr>
        <p:spPr>
          <a:xfrm>
            <a:off x="1657835" y="5718314"/>
            <a:ext cx="542449" cy="542449"/>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87">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D</a:t>
            </a:r>
            <a:endParaRPr lang="zh-CN" altLang="en-US" sz="1687">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矩形: 圆角 12">
            <a:extLst>
              <a:ext uri="{FF2B5EF4-FFF2-40B4-BE49-F238E27FC236}">
                <a16:creationId xmlns:a16="http://schemas.microsoft.com/office/drawing/2014/main" id="{52FDD32A-AEFC-4F86-9A5B-5A2F9AAC1079}"/>
              </a:ext>
            </a:extLst>
          </p:cNvPr>
          <p:cNvSpPr/>
          <p:nvPr>
            <p:custDataLst>
              <p:tags r:id="rId11"/>
            </p:custDataLst>
          </p:nvPr>
        </p:nvSpPr>
        <p:spPr>
          <a:xfrm>
            <a:off x="9402798" y="6554590"/>
            <a:ext cx="1627346" cy="433959"/>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87">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grpSp>
        <p:nvGrpSpPr>
          <p:cNvPr id="18" name="组合 17">
            <a:extLst>
              <a:ext uri="{FF2B5EF4-FFF2-40B4-BE49-F238E27FC236}">
                <a16:creationId xmlns:a16="http://schemas.microsoft.com/office/drawing/2014/main" id="{E11363D9-8B4A-4D47-A67D-6038900366EE}"/>
              </a:ext>
            </a:extLst>
          </p:cNvPr>
          <p:cNvGrpSpPr/>
          <p:nvPr>
            <p:custDataLst>
              <p:tags r:id="rId12"/>
            </p:custDataLst>
          </p:nvPr>
        </p:nvGrpSpPr>
        <p:grpSpPr>
          <a:xfrm>
            <a:off x="0" y="0"/>
            <a:ext cx="12858044" cy="669690"/>
            <a:chOff x="-335" y="0"/>
            <a:chExt cx="12192000" cy="635000"/>
          </a:xfrm>
        </p:grpSpPr>
        <p:sp>
          <p:nvSpPr>
            <p:cNvPr id="14" name="TitleBackground">
              <a:extLst>
                <a:ext uri="{FF2B5EF4-FFF2-40B4-BE49-F238E27FC236}">
                  <a16:creationId xmlns:a16="http://schemas.microsoft.com/office/drawing/2014/main" id="{ED0F45EC-5D49-4E0C-B293-2CF6170F83A9}"/>
                </a:ext>
              </a:extLst>
            </p:cNvPr>
            <p:cNvSpPr/>
            <p:nvPr>
              <p:custDataLst>
                <p:tags r:id="rId14"/>
              </p:custDataLst>
            </p:nvPr>
          </p:nvSpPr>
          <p:spPr>
            <a:xfrm>
              <a:off x="-335" y="0"/>
              <a:ext cx="12192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ColorBlock">
              <a:extLst>
                <a:ext uri="{FF2B5EF4-FFF2-40B4-BE49-F238E27FC236}">
                  <a16:creationId xmlns:a16="http://schemas.microsoft.com/office/drawing/2014/main" id="{3C204183-806B-4E6D-AE4D-8481FFC60D48}"/>
                </a:ext>
              </a:extLst>
            </p:cNvPr>
            <p:cNvSpPr/>
            <p:nvPr>
              <p:custDataLst>
                <p:tags r:id="rId15"/>
              </p:custDataLst>
            </p:nvPr>
          </p:nvSpPr>
          <p:spPr>
            <a:xfrm>
              <a:off x="-335"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TypeText">
              <a:extLst>
                <a:ext uri="{FF2B5EF4-FFF2-40B4-BE49-F238E27FC236}">
                  <a16:creationId xmlns:a16="http://schemas.microsoft.com/office/drawing/2014/main" id="{71AB2E59-9EA6-48B4-8DF4-B03E172A6565}"/>
                </a:ext>
              </a:extLst>
            </p:cNvPr>
            <p:cNvSpPr txBox="1"/>
            <p:nvPr>
              <p:custDataLst>
                <p:tags r:id="rId16"/>
              </p:custDataLst>
            </p:nvPr>
          </p:nvSpPr>
          <p:spPr>
            <a:xfrm>
              <a:off x="240508" y="0"/>
              <a:ext cx="1905000" cy="635000"/>
            </a:xfrm>
            <a:prstGeom prst="rect">
              <a:avLst/>
            </a:prstGeom>
            <a:noFill/>
          </p:spPr>
          <p:txBody>
            <a:bodyPr vert="horz" wrap="none" rtlCol="0" anchor="ctr" anchorCtr="0">
              <a:noAutofit/>
            </a:bodyPr>
            <a:lstStyle/>
            <a:p>
              <a:r>
                <a:rPr lang="zh-CN" altLang="en-US" sz="2742">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p>
          </p:txBody>
        </p:sp>
        <p:sp>
          <p:nvSpPr>
            <p:cNvPr id="17" name="TipText">
              <a:extLst>
                <a:ext uri="{FF2B5EF4-FFF2-40B4-BE49-F238E27FC236}">
                  <a16:creationId xmlns:a16="http://schemas.microsoft.com/office/drawing/2014/main" id="{A5CAA5FB-C83F-4D95-87A1-23129544ABA9}"/>
                </a:ext>
              </a:extLst>
            </p:cNvPr>
            <p:cNvSpPr txBox="1"/>
            <p:nvPr>
              <p:custDataLst>
                <p:tags r:id="rId17"/>
              </p:custDataLst>
            </p:nvPr>
          </p:nvSpPr>
          <p:spPr>
            <a:xfrm>
              <a:off x="1500718" y="103562"/>
              <a:ext cx="2286000" cy="508000"/>
            </a:xfrm>
            <a:prstGeom prst="rect">
              <a:avLst/>
            </a:prstGeom>
            <a:noFill/>
          </p:spPr>
          <p:txBody>
            <a:bodyPr vert="horz" wrap="none" rtlCol="0" anchor="ctr" anchorCtr="0">
              <a:noAutofit/>
            </a:bodyPr>
            <a:lstStyle/>
            <a:p>
              <a:r>
                <a:rPr lang="en-US" altLang="zh-CN" sz="2109">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109">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3" name="图片 2">
            <a:extLst>
              <a:ext uri="{FF2B5EF4-FFF2-40B4-BE49-F238E27FC236}">
                <a16:creationId xmlns:a16="http://schemas.microsoft.com/office/drawing/2014/main" id="{E6C521C6-0240-44B8-BBD7-26794FCD2FAF}"/>
              </a:ext>
            </a:extLst>
          </p:cNvPr>
          <p:cNvPicPr>
            <a:picLocks/>
          </p:cNvPicPr>
          <p:nvPr>
            <p:custDataLst>
              <p:tags r:id="rId13"/>
            </p:custDataLst>
          </p:nvPr>
        </p:nvPicPr>
        <p:blipFill>
          <a:blip r:embed="rId19">
            <a:extLst>
              <a:ext uri="{28A0092B-C50C-407E-A947-70E740481C1C}">
                <a14:useLocalDpi xmlns:a14="http://schemas.microsoft.com/office/drawing/2010/main" val="0"/>
              </a:ext>
            </a:extLst>
          </a:blip>
          <a:stretch>
            <a:fillRect/>
          </a:stretch>
        </p:blipFill>
        <p:spPr>
          <a:xfrm>
            <a:off x="11309350" y="63500"/>
            <a:ext cx="1422400" cy="508000"/>
          </a:xfrm>
          <a:prstGeom prst="rect">
            <a:avLst/>
          </a:prstGeom>
        </p:spPr>
      </p:pic>
    </p:spTree>
    <p:custDataLst>
      <p:tags r:id="rId1"/>
    </p:custDataLst>
    <p:extLst>
      <p:ext uri="{BB962C8B-B14F-4D97-AF65-F5344CB8AC3E}">
        <p14:creationId xmlns:p14="http://schemas.microsoft.com/office/powerpoint/2010/main" val="815813813"/>
      </p:ext>
    </p:extLst>
  </p:cSld>
  <p:clrMapOvr>
    <a:masterClrMapping/>
  </p:clrMapOvr>
  <mc:AlternateContent xmlns:mc="http://schemas.openxmlformats.org/markup-compatibility/2006" xmlns:p14="http://schemas.microsoft.com/office/powerpoint/2010/main">
    <mc:Choice Requires="p14">
      <p:transition spd="slow" p14:dur="1600" advClick="0">
        <p14:gallery dir="l"/>
      </p:transition>
    </mc:Choice>
    <mc:Fallback xmlns="">
      <p:transition spd="slow" advClick="0">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矩形 6"/>
          <p:cNvSpPr>
            <a:spLocks noChangeArrowheads="1"/>
          </p:cNvSpPr>
          <p:nvPr/>
        </p:nvSpPr>
        <p:spPr bwMode="auto">
          <a:xfrm>
            <a:off x="6529810" y="1895554"/>
            <a:ext cx="6327354" cy="3818174"/>
          </a:xfrm>
          <a:prstGeom prst="rect">
            <a:avLst/>
          </a:prstGeom>
          <a:solidFill>
            <a:srgbClr val="733972"/>
          </a:solidFill>
          <a:ln>
            <a:noFill/>
          </a:ln>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530">
              <a:solidFill>
                <a:srgbClr val="FFFFFF"/>
              </a:solidFill>
            </a:endParaRPr>
          </a:p>
        </p:txBody>
      </p:sp>
      <p:sp>
        <p:nvSpPr>
          <p:cNvPr id="5123" name="矩形 1"/>
          <p:cNvSpPr>
            <a:spLocks noChangeArrowheads="1"/>
          </p:cNvSpPr>
          <p:nvPr/>
        </p:nvSpPr>
        <p:spPr bwMode="auto">
          <a:xfrm>
            <a:off x="1589" y="696"/>
            <a:ext cx="803474" cy="7231261"/>
          </a:xfrm>
          <a:prstGeom prst="rect">
            <a:avLst/>
          </a:prstGeom>
          <a:solidFill>
            <a:srgbClr val="733972"/>
          </a:solidFill>
          <a:ln>
            <a:noFill/>
          </a:ln>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530">
              <a:solidFill>
                <a:srgbClr val="FFFFFF"/>
              </a:solidFill>
            </a:endParaRPr>
          </a:p>
        </p:txBody>
      </p:sp>
      <p:sp>
        <p:nvSpPr>
          <p:cNvPr id="12" name="矩形 1"/>
          <p:cNvSpPr>
            <a:spLocks noChangeArrowheads="1"/>
          </p:cNvSpPr>
          <p:nvPr/>
        </p:nvSpPr>
        <p:spPr bwMode="auto">
          <a:xfrm>
            <a:off x="741445" y="-56696"/>
            <a:ext cx="5812028" cy="7288652"/>
          </a:xfrm>
          <a:prstGeom prst="rect">
            <a:avLst/>
          </a:prstGeom>
          <a:blipFill dpi="0" rotWithShape="1">
            <a:blip r:embed="rId3" cstate="print">
              <a:extLst>
                <a:ext uri="{28A0092B-C50C-407E-A947-70E740481C1C}">
                  <a14:useLocalDpi xmlns:a14="http://schemas.microsoft.com/office/drawing/2010/main" val="0"/>
                </a:ext>
              </a:extLst>
            </a:blip>
            <a:srcRect/>
            <a:stretch>
              <a:fillRect/>
            </a:stretch>
          </a:blipFill>
          <a:ln>
            <a:noFill/>
          </a:ln>
          <a:effectLst>
            <a:outerShdw blurRad="63500" sx="102000" sy="102000" algn="ctr" rotWithShape="0">
              <a:prstClr val="black">
                <a:alpha val="40000"/>
              </a:prstClr>
            </a:outerShdw>
          </a:effec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530">
              <a:solidFill>
                <a:srgbClr val="FFFFFF"/>
              </a:solidFill>
            </a:endParaRPr>
          </a:p>
        </p:txBody>
      </p:sp>
      <p:sp>
        <p:nvSpPr>
          <p:cNvPr id="13" name="TextBox 32"/>
          <p:cNvSpPr txBox="1"/>
          <p:nvPr/>
        </p:nvSpPr>
        <p:spPr>
          <a:xfrm>
            <a:off x="7005439" y="3114388"/>
            <a:ext cx="6664429" cy="784830"/>
          </a:xfrm>
          <a:prstGeom prst="rect">
            <a:avLst/>
          </a:prstGeom>
          <a:noFill/>
        </p:spPr>
        <p:txBody>
          <a:bodyPr wrap="square" rtlCol="0">
            <a:spAutoFit/>
          </a:bodyPr>
          <a:lstStyle/>
          <a:p>
            <a:pPr algn="ctr"/>
            <a:r>
              <a:rPr lang="zh-CN" altLang="en-US" sz="4500" b="1" dirty="0">
                <a:solidFill>
                  <a:schemeClr val="bg1"/>
                </a:solidFill>
                <a:latin typeface="Impact" panose="020B0806030902050204" pitchFamily="34" charset="0"/>
                <a:ea typeface="微软雅黑" panose="020B0503020204020204" pitchFamily="34" charset="-122"/>
              </a:rPr>
              <a:t>直流伺服系统</a:t>
            </a:r>
          </a:p>
        </p:txBody>
      </p:sp>
      <p:sp>
        <p:nvSpPr>
          <p:cNvPr id="14" name="TextBox 32"/>
          <p:cNvSpPr txBox="1"/>
          <p:nvPr/>
        </p:nvSpPr>
        <p:spPr>
          <a:xfrm>
            <a:off x="6795852" y="2722070"/>
            <a:ext cx="1927928" cy="1569466"/>
          </a:xfrm>
          <a:prstGeom prst="rect">
            <a:avLst/>
          </a:prstGeom>
          <a:noFill/>
        </p:spPr>
        <p:txBody>
          <a:bodyPr wrap="square" rtlCol="0">
            <a:spAutoFit/>
          </a:bodyPr>
          <a:lstStyle/>
          <a:p>
            <a:r>
              <a:rPr lang="en-US" altLang="zh-CN" sz="9600" dirty="0">
                <a:solidFill>
                  <a:schemeClr val="bg1"/>
                </a:solidFill>
                <a:latin typeface="Impact" panose="020B0806030902050204" pitchFamily="34" charset="0"/>
                <a:ea typeface="微软雅黑" panose="020B0503020204020204" pitchFamily="34" charset="-122"/>
              </a:rPr>
              <a:t>02</a:t>
            </a:r>
            <a:endParaRPr lang="zh-CN" altLang="en-US" sz="23900" dirty="0">
              <a:solidFill>
                <a:schemeClr val="bg1"/>
              </a:solidFill>
              <a:latin typeface="Impact" panose="020B0806030902050204" pitchFamily="34" charset="0"/>
              <a:ea typeface="微软雅黑" panose="020B0503020204020204" pitchFamily="34" charset="-122"/>
              <a:cs typeface="Arial" panose="020B0604020202020204" pitchFamily="34" charset="0"/>
            </a:endParaRPr>
          </a:p>
        </p:txBody>
      </p:sp>
    </p:spTree>
    <p:extLst>
      <p:ext uri="{BB962C8B-B14F-4D97-AF65-F5344CB8AC3E}">
        <p14:creationId xmlns:p14="http://schemas.microsoft.com/office/powerpoint/2010/main" val="758855581"/>
      </p:ext>
    </p:extLst>
  </p:cSld>
  <p:clrMapOvr>
    <a:masterClrMapping/>
  </p:clrMapOvr>
  <mc:AlternateContent xmlns:mc="http://schemas.openxmlformats.org/markup-compatibility/2006" xmlns:p14="http://schemas.microsoft.com/office/powerpoint/2010/main">
    <mc:Choice Requires="p14">
      <p:transition spd="slow" p14:dur="1600" advClick="0">
        <p14:gallery dir="l"/>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5123"/>
                                        </p:tgtEl>
                                        <p:attrNameLst>
                                          <p:attrName>style.visibility</p:attrName>
                                        </p:attrNameLst>
                                      </p:cBhvr>
                                      <p:to>
                                        <p:strVal val="visible"/>
                                      </p:to>
                                    </p:set>
                                    <p:animEffect transition="in" filter="wipe(down)">
                                      <p:cBhvr>
                                        <p:cTn id="7" dur="500"/>
                                        <p:tgtEl>
                                          <p:spTgt spid="5123"/>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wipe(down)">
                                      <p:cBhvr>
                                        <p:cTn id="11" dur="500"/>
                                        <p:tgtEl>
                                          <p:spTgt spid="12"/>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5122"/>
                                        </p:tgtEl>
                                        <p:attrNameLst>
                                          <p:attrName>style.visibility</p:attrName>
                                        </p:attrNameLst>
                                      </p:cBhvr>
                                      <p:to>
                                        <p:strVal val="visible"/>
                                      </p:to>
                                    </p:set>
                                    <p:animEffect transition="in" filter="wipe(left)">
                                      <p:cBhvr>
                                        <p:cTn id="15" dur="500"/>
                                        <p:tgtEl>
                                          <p:spTgt spid="5122"/>
                                        </p:tgtEl>
                                      </p:cBhvr>
                                    </p:animEffect>
                                  </p:childTnLst>
                                </p:cTn>
                              </p:par>
                            </p:childTnLst>
                          </p:cTn>
                        </p:par>
                        <p:par>
                          <p:cTn id="16" fill="hold">
                            <p:stCondLst>
                              <p:cond delay="1500"/>
                            </p:stCondLst>
                            <p:childTnLst>
                              <p:par>
                                <p:cTn id="17" presetID="2" presetClass="entr" presetSubtype="1" fill="hold" grpId="0" nodeType="after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250" fill="hold"/>
                                        <p:tgtEl>
                                          <p:spTgt spid="14"/>
                                        </p:tgtEl>
                                        <p:attrNameLst>
                                          <p:attrName>ppt_x</p:attrName>
                                        </p:attrNameLst>
                                      </p:cBhvr>
                                      <p:tavLst>
                                        <p:tav tm="0">
                                          <p:val>
                                            <p:strVal val="#ppt_x"/>
                                          </p:val>
                                        </p:tav>
                                        <p:tav tm="100000">
                                          <p:val>
                                            <p:strVal val="#ppt_x"/>
                                          </p:val>
                                        </p:tav>
                                      </p:tavLst>
                                    </p:anim>
                                    <p:anim calcmode="lin" valueType="num">
                                      <p:cBhvr additive="base">
                                        <p:cTn id="20" dur="250" fill="hold"/>
                                        <p:tgtEl>
                                          <p:spTgt spid="14"/>
                                        </p:tgtEl>
                                        <p:attrNameLst>
                                          <p:attrName>ppt_y</p:attrName>
                                        </p:attrNameLst>
                                      </p:cBhvr>
                                      <p:tavLst>
                                        <p:tav tm="0">
                                          <p:val>
                                            <p:strVal val="0-#ppt_h/2"/>
                                          </p:val>
                                        </p:tav>
                                        <p:tav tm="100000">
                                          <p:val>
                                            <p:strVal val="#ppt_y"/>
                                          </p:val>
                                        </p:tav>
                                      </p:tavLst>
                                    </p:anim>
                                  </p:childTnLst>
                                </p:cTn>
                              </p:par>
                            </p:childTnLst>
                          </p:cTn>
                        </p:par>
                        <p:par>
                          <p:cTn id="21" fill="hold">
                            <p:stCondLst>
                              <p:cond delay="2000"/>
                            </p:stCondLst>
                            <p:childTnLst>
                              <p:par>
                                <p:cTn id="22" presetID="26" presetClass="emph" presetSubtype="0" fill="hold" grpId="1" nodeType="afterEffect">
                                  <p:stCondLst>
                                    <p:cond delay="0"/>
                                  </p:stCondLst>
                                  <p:childTnLst>
                                    <p:animEffect transition="out" filter="fade">
                                      <p:cBhvr>
                                        <p:cTn id="23" dur="500" tmFilter="0, 0; .2, .5; .8, .5; 1, 0"/>
                                        <p:tgtEl>
                                          <p:spTgt spid="14"/>
                                        </p:tgtEl>
                                      </p:cBhvr>
                                    </p:animEffect>
                                    <p:animScale>
                                      <p:cBhvr>
                                        <p:cTn id="24" dur="250" autoRev="1" fill="hold"/>
                                        <p:tgtEl>
                                          <p:spTgt spid="14"/>
                                        </p:tgtEl>
                                      </p:cBhvr>
                                      <p:by x="105000" y="105000"/>
                                    </p:animScale>
                                  </p:childTnLst>
                                </p:cTn>
                              </p:par>
                            </p:childTnLst>
                          </p:cTn>
                        </p:par>
                        <p:par>
                          <p:cTn id="25" fill="hold">
                            <p:stCondLst>
                              <p:cond delay="2500"/>
                            </p:stCondLst>
                            <p:childTnLst>
                              <p:par>
                                <p:cTn id="26" presetID="2" presetClass="entr" presetSubtype="1" fill="hold" grpId="0" nodeType="afterEffect">
                                  <p:stCondLst>
                                    <p:cond delay="0"/>
                                  </p:stCondLst>
                                  <p:childTnLst>
                                    <p:set>
                                      <p:cBhvr>
                                        <p:cTn id="27" dur="1" fill="hold">
                                          <p:stCondLst>
                                            <p:cond delay="0"/>
                                          </p:stCondLst>
                                        </p:cTn>
                                        <p:tgtEl>
                                          <p:spTgt spid="13"/>
                                        </p:tgtEl>
                                        <p:attrNameLst>
                                          <p:attrName>style.visibility</p:attrName>
                                        </p:attrNameLst>
                                      </p:cBhvr>
                                      <p:to>
                                        <p:strVal val="visible"/>
                                      </p:to>
                                    </p:set>
                                    <p:anim calcmode="lin" valueType="num">
                                      <p:cBhvr additive="base">
                                        <p:cTn id="28" dur="250" fill="hold"/>
                                        <p:tgtEl>
                                          <p:spTgt spid="13"/>
                                        </p:tgtEl>
                                        <p:attrNameLst>
                                          <p:attrName>ppt_x</p:attrName>
                                        </p:attrNameLst>
                                      </p:cBhvr>
                                      <p:tavLst>
                                        <p:tav tm="0">
                                          <p:val>
                                            <p:strVal val="#ppt_x"/>
                                          </p:val>
                                        </p:tav>
                                        <p:tav tm="100000">
                                          <p:val>
                                            <p:strVal val="#ppt_x"/>
                                          </p:val>
                                        </p:tav>
                                      </p:tavLst>
                                    </p:anim>
                                    <p:anim calcmode="lin" valueType="num">
                                      <p:cBhvr additive="base">
                                        <p:cTn id="29" dur="250" fill="hold"/>
                                        <p:tgtEl>
                                          <p:spTgt spid="1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2" grpId="0" bldLvl="0" animBg="1"/>
      <p:bldP spid="5123" grpId="0" bldLvl="0" animBg="1"/>
      <p:bldP spid="12" grpId="0" animBg="1"/>
      <p:bldP spid="13" grpId="0"/>
      <p:bldP spid="14" grpId="0"/>
      <p:bldP spid="14" grpId="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1195071" y="2320181"/>
            <a:ext cx="10468607" cy="2036366"/>
          </a:xfrm>
          <a:prstGeom prst="rect">
            <a:avLst/>
          </a:prstGeom>
          <a:noFill/>
        </p:spPr>
        <p:style>
          <a:lnRef idx="2">
            <a:schemeClr val="accent4"/>
          </a:lnRef>
          <a:fillRef idx="1">
            <a:schemeClr val="lt1"/>
          </a:fillRef>
          <a:effectRef idx="0">
            <a:schemeClr val="accent4"/>
          </a:effectRef>
          <a:fontRef idx="minor">
            <a:schemeClr val="dk1"/>
          </a:fontRef>
        </p:style>
        <p:txBody>
          <a:bodyPr wrap="square" lIns="96433" tIns="48216" rIns="96433" bIns="48216" rtlCol="0">
            <a:spAutoFit/>
          </a:bodyPr>
          <a:lstStyle/>
          <a:p>
            <a:pPr indent="531719">
              <a:lnSpc>
                <a:spcPct val="150000"/>
              </a:lnSpc>
            </a:pPr>
            <a:r>
              <a:rPr lang="zh-CN" altLang="en-US"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采用直流伺服电动机作</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为执行元件的伺服系统，称为直流伺服系统。直流伺服系统种类繁多，按</a:t>
            </a:r>
            <a:r>
              <a:rPr lang="zh-CN" altLang="en-US" sz="2100" b="1" dirty="0">
                <a:latin typeface="Times New Roman" panose="02020603050405020304" pitchFamily="18" charset="0"/>
                <a:ea typeface="微软雅黑" panose="020B0503020204020204" pitchFamily="34" charset="-122"/>
                <a:cs typeface="Times New Roman" panose="02020603050405020304" pitchFamily="18" charset="0"/>
              </a:rPr>
              <a:t>伺服电动机</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b="1" dirty="0">
                <a:latin typeface="Times New Roman" panose="02020603050405020304" pitchFamily="18" charset="0"/>
                <a:ea typeface="微软雅黑" panose="020B0503020204020204" pitchFamily="34" charset="-122"/>
                <a:cs typeface="Times New Roman" panose="02020603050405020304" pitchFamily="18" charset="0"/>
              </a:rPr>
              <a:t>功率放大器</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b="1" dirty="0">
                <a:latin typeface="Times New Roman" panose="02020603050405020304" pitchFamily="18" charset="0"/>
                <a:ea typeface="微软雅黑" panose="020B0503020204020204" pitchFamily="34" charset="-122"/>
                <a:cs typeface="Times New Roman" panose="02020603050405020304" pitchFamily="18" charset="0"/>
              </a:rPr>
              <a:t>检测元件</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b="1" dirty="0">
                <a:latin typeface="Times New Roman" panose="02020603050405020304" pitchFamily="18" charset="0"/>
                <a:ea typeface="微软雅黑" panose="020B0503020204020204" pitchFamily="34" charset="-122"/>
                <a:cs typeface="Times New Roman" panose="02020603050405020304" pitchFamily="18" charset="0"/>
              </a:rPr>
              <a:t>控制器的种类</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以及</a:t>
            </a:r>
            <a:r>
              <a:rPr lang="zh-CN" altLang="en-US" sz="2100" b="1" dirty="0">
                <a:latin typeface="Times New Roman" panose="02020603050405020304" pitchFamily="18" charset="0"/>
                <a:ea typeface="微软雅黑" panose="020B0503020204020204" pitchFamily="34" charset="-122"/>
                <a:cs typeface="Times New Roman" panose="02020603050405020304" pitchFamily="18" charset="0"/>
              </a:rPr>
              <a:t>反馈信号</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与</a:t>
            </a:r>
            <a:r>
              <a:rPr lang="zh-CN" altLang="en-US" sz="2100" b="1" dirty="0">
                <a:latin typeface="Times New Roman" panose="02020603050405020304" pitchFamily="18" charset="0"/>
                <a:ea typeface="微软雅黑" panose="020B0503020204020204" pitchFamily="34" charset="-122"/>
                <a:cs typeface="Times New Roman" panose="02020603050405020304" pitchFamily="18" charset="0"/>
              </a:rPr>
              <a:t>指令比较方式</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等可分为不同类型的直流伺服系统。本节以鉴幅型位置直流伺服系统为例，介绍其工作原理和静态、动态分析。</a:t>
            </a:r>
          </a:p>
        </p:txBody>
      </p:sp>
      <p:sp>
        <p:nvSpPr>
          <p:cNvPr id="15" name="平行四边形 14"/>
          <p:cNvSpPr/>
          <p:nvPr/>
        </p:nvSpPr>
        <p:spPr>
          <a:xfrm flipH="1">
            <a:off x="250478" y="-2678"/>
            <a:ext cx="10643964" cy="618124"/>
          </a:xfrm>
          <a:prstGeom prst="parallelogram">
            <a:avLst>
              <a:gd name="adj" fmla="val 104225"/>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6" name="文本框 3"/>
          <p:cNvSpPr txBox="1"/>
          <p:nvPr/>
        </p:nvSpPr>
        <p:spPr>
          <a:xfrm>
            <a:off x="938957" y="52576"/>
            <a:ext cx="7961709" cy="486886"/>
          </a:xfrm>
          <a:prstGeom prst="rect">
            <a:avLst/>
          </a:prstGeom>
          <a:noFill/>
        </p:spPr>
        <p:txBody>
          <a:bodyPr wrap="square" lIns="96433" tIns="48216" rIns="96433" bIns="48216" rtlCol="0">
            <a:spAutoFit/>
          </a:bodyPr>
          <a:lstStyle/>
          <a:p>
            <a:r>
              <a:rPr lang="zh-CN" altLang="en-US" sz="2500" b="1" dirty="0">
                <a:solidFill>
                  <a:schemeClr val="bg1"/>
                </a:solidFill>
                <a:latin typeface="微软雅黑" panose="020B0503020204020204" pitchFamily="34" charset="-122"/>
                <a:ea typeface="微软雅黑" panose="020B0503020204020204" pitchFamily="34" charset="-122"/>
              </a:rPr>
              <a:t>第二节</a:t>
            </a:r>
            <a:r>
              <a:rPr lang="en-US" altLang="zh-CN" sz="2500" b="1" dirty="0">
                <a:solidFill>
                  <a:schemeClr val="bg1"/>
                </a:solidFill>
                <a:latin typeface="微软雅黑" panose="020B0503020204020204" pitchFamily="34" charset="-122"/>
                <a:ea typeface="微软雅黑" panose="020B0503020204020204" pitchFamily="34" charset="-122"/>
              </a:rPr>
              <a:t>   </a:t>
            </a:r>
            <a:r>
              <a:rPr lang="zh-CN" altLang="en-US" sz="2500" b="1" dirty="0">
                <a:solidFill>
                  <a:schemeClr val="bg1"/>
                </a:solidFill>
                <a:latin typeface="微软雅黑" panose="020B0503020204020204" pitchFamily="34" charset="-122"/>
                <a:ea typeface="微软雅黑" panose="020B0503020204020204" pitchFamily="34" charset="-122"/>
              </a:rPr>
              <a:t>直流伺服系统</a:t>
            </a:r>
          </a:p>
        </p:txBody>
      </p:sp>
      <p:sp>
        <p:nvSpPr>
          <p:cNvPr id="17" name="直角三角形 16"/>
          <p:cNvSpPr/>
          <p:nvPr/>
        </p:nvSpPr>
        <p:spPr>
          <a:xfrm>
            <a:off x="-22771" y="1"/>
            <a:ext cx="633561" cy="644057"/>
          </a:xfrm>
          <a:prstGeom prst="rtTriangle">
            <a:avLst/>
          </a:prstGeom>
          <a:solidFill>
            <a:srgbClr val="513D4F"/>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20" name="Picture 3" descr="G:\409835d4e6170db16fe5ea1d69c71340.png"/>
          <p:cNvPicPr>
            <a:picLocks noChangeAspect="1" noChangeArrowheads="1"/>
          </p:cNvPicPr>
          <p:nvPr/>
        </p:nvPicPr>
        <p:blipFill>
          <a:blip r:embed="rId3" cstate="print">
            <a:duotone>
              <a:prstClr val="black"/>
              <a:srgbClr val="864284">
                <a:tint val="45000"/>
                <a:satMod val="400000"/>
              </a:srgbClr>
            </a:duotone>
            <a:extLst>
              <a:ext uri="{28A0092B-C50C-407E-A947-70E740481C1C}">
                <a14:useLocalDpi xmlns:a14="http://schemas.microsoft.com/office/drawing/2010/main" val="0"/>
              </a:ext>
            </a:extLst>
          </a:blip>
          <a:srcRect/>
          <a:stretch>
            <a:fillRect/>
          </a:stretch>
        </p:blipFill>
        <p:spPr bwMode="auto">
          <a:xfrm rot="2286903">
            <a:off x="10932535" y="-72093"/>
            <a:ext cx="901783" cy="916026"/>
          </a:xfrm>
          <a:prstGeom prst="rect">
            <a:avLst/>
          </a:prstGeom>
          <a:noFill/>
          <a:extLst>
            <a:ext uri="{909E8E84-426E-40DD-AFC4-6F175D3DCCD1}">
              <a14:hiddenFill xmlns:a14="http://schemas.microsoft.com/office/drawing/2010/main">
                <a:solidFill>
                  <a:srgbClr val="FFFFFF"/>
                </a:solidFill>
              </a14:hiddenFill>
            </a:ext>
          </a:extLst>
        </p:spPr>
      </p:pic>
      <p:sp>
        <p:nvSpPr>
          <p:cNvPr id="21" name="平行四边形 20"/>
          <p:cNvSpPr/>
          <p:nvPr/>
        </p:nvSpPr>
        <p:spPr>
          <a:xfrm flipH="1">
            <a:off x="94432" y="0"/>
            <a:ext cx="743396" cy="618124"/>
          </a:xfrm>
          <a:prstGeom prst="parallelogram">
            <a:avLst>
              <a:gd name="adj" fmla="val 99241"/>
            </a:avLst>
          </a:prstGeom>
          <a:solidFill>
            <a:srgbClr val="864284"/>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3" name="矩形 22"/>
          <p:cNvSpPr/>
          <p:nvPr/>
        </p:nvSpPr>
        <p:spPr>
          <a:xfrm>
            <a:off x="-10046" y="7075942"/>
            <a:ext cx="12869466" cy="174019"/>
          </a:xfrm>
          <a:prstGeom prst="rect">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Tree>
    <p:extLst>
      <p:ext uri="{BB962C8B-B14F-4D97-AF65-F5344CB8AC3E}">
        <p14:creationId xmlns:p14="http://schemas.microsoft.com/office/powerpoint/2010/main" val="1384777621"/>
      </p:ext>
    </p:extLst>
  </p:cSld>
  <p:clrMapOvr>
    <a:masterClrMapping/>
  </p:clrMapOvr>
  <mc:AlternateContent xmlns:mc="http://schemas.openxmlformats.org/markup-compatibility/2006" xmlns:p14="http://schemas.microsoft.com/office/powerpoint/2010/main">
    <mc:Choice Requires="p14">
      <p:transition spd="slow" p14:dur="1600" advClick="0">
        <p14:gallery dir="l"/>
      </p:transition>
    </mc:Choice>
    <mc:Fallback xmlns="">
      <p:transition spd="slow" advClick="0">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 219"/>
          <p:cNvSpPr/>
          <p:nvPr/>
        </p:nvSpPr>
        <p:spPr>
          <a:xfrm>
            <a:off x="951682" y="869927"/>
            <a:ext cx="6255916" cy="536422"/>
          </a:xfrm>
          <a:prstGeom prst="roundRect">
            <a:avLst>
              <a:gd name="adj" fmla="val 50000"/>
            </a:avLst>
          </a:prstGeom>
          <a:solidFill>
            <a:srgbClr val="E6BCD7"/>
          </a:solidFill>
          <a:ln>
            <a:noFill/>
          </a:ln>
          <a:effectLst>
            <a:outerShdw blurRad="50800" dist="50800" dir="5400000" algn="ctr" rotWithShape="0">
              <a:srgbClr val="000000">
                <a:alpha val="38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18" name="TextBox 17"/>
          <p:cNvSpPr txBox="1"/>
          <p:nvPr/>
        </p:nvSpPr>
        <p:spPr>
          <a:xfrm>
            <a:off x="33883" y="1914508"/>
            <a:ext cx="10643964" cy="524798"/>
          </a:xfrm>
          <a:prstGeom prst="rect">
            <a:avLst/>
          </a:prstGeom>
          <a:noFill/>
        </p:spPr>
        <p:txBody>
          <a:bodyPr wrap="square" lIns="96433" tIns="48216" rIns="96433" bIns="48216" rtlCol="0">
            <a:spAutoFit/>
          </a:bodyPr>
          <a:lstStyle/>
          <a:p>
            <a:pPr indent="531719">
              <a:lnSpc>
                <a:spcPct val="150000"/>
              </a:lnSpc>
            </a:pP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图</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4-9</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所示为鉴幅型直流伺服系统的原理框图。现将图中各环节的工作原理介绍如下。</a:t>
            </a:r>
          </a:p>
        </p:txBody>
      </p:sp>
      <p:sp>
        <p:nvSpPr>
          <p:cNvPr id="19" name="TextBox 18"/>
          <p:cNvSpPr txBox="1"/>
          <p:nvPr/>
        </p:nvSpPr>
        <p:spPr>
          <a:xfrm>
            <a:off x="1115524" y="895397"/>
            <a:ext cx="6531351" cy="485525"/>
          </a:xfrm>
          <a:prstGeom prst="rect">
            <a:avLst/>
          </a:prstGeom>
          <a:noFill/>
        </p:spPr>
        <p:txBody>
          <a:bodyPr wrap="square" lIns="96433" tIns="48216" rIns="96433" bIns="48216" rtlCol="0">
            <a:spAutoFit/>
          </a:bodyPr>
          <a:lstStyle/>
          <a:p>
            <a:r>
              <a:rPr lang="zh-CN" altLang="en-US" sz="2500" b="1" dirty="0">
                <a:latin typeface="微软雅黑" panose="020B0503020204020204" pitchFamily="34" charset="-122"/>
                <a:ea typeface="微软雅黑" panose="020B0503020204020204" pitchFamily="34" charset="-122"/>
              </a:rPr>
              <a:t>一、直流伺服系统结构和原理</a:t>
            </a:r>
          </a:p>
        </p:txBody>
      </p:sp>
      <p:sp>
        <p:nvSpPr>
          <p:cNvPr id="15" name="平行四边形 14"/>
          <p:cNvSpPr/>
          <p:nvPr/>
        </p:nvSpPr>
        <p:spPr>
          <a:xfrm flipH="1">
            <a:off x="250478" y="-2678"/>
            <a:ext cx="10643964" cy="618124"/>
          </a:xfrm>
          <a:prstGeom prst="parallelogram">
            <a:avLst>
              <a:gd name="adj" fmla="val 104225"/>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6" name="文本框 3"/>
          <p:cNvSpPr txBox="1"/>
          <p:nvPr/>
        </p:nvSpPr>
        <p:spPr>
          <a:xfrm>
            <a:off x="938957" y="52576"/>
            <a:ext cx="7961709" cy="486886"/>
          </a:xfrm>
          <a:prstGeom prst="rect">
            <a:avLst/>
          </a:prstGeom>
          <a:noFill/>
        </p:spPr>
        <p:txBody>
          <a:bodyPr wrap="square" lIns="96433" tIns="48216" rIns="96433" bIns="48216" rtlCol="0">
            <a:spAutoFit/>
          </a:bodyPr>
          <a:lstStyle/>
          <a:p>
            <a:r>
              <a:rPr lang="zh-CN" altLang="en-US" sz="2500" b="1" dirty="0">
                <a:solidFill>
                  <a:schemeClr val="bg1"/>
                </a:solidFill>
                <a:latin typeface="微软雅黑" panose="020B0503020204020204" pitchFamily="34" charset="-122"/>
                <a:ea typeface="微软雅黑" panose="020B0503020204020204" pitchFamily="34" charset="-122"/>
              </a:rPr>
              <a:t>第二节</a:t>
            </a:r>
            <a:r>
              <a:rPr lang="en-US" altLang="zh-CN" sz="2500" b="1" dirty="0">
                <a:solidFill>
                  <a:schemeClr val="bg1"/>
                </a:solidFill>
                <a:latin typeface="微软雅黑" panose="020B0503020204020204" pitchFamily="34" charset="-122"/>
                <a:ea typeface="微软雅黑" panose="020B0503020204020204" pitchFamily="34" charset="-122"/>
              </a:rPr>
              <a:t>   </a:t>
            </a:r>
            <a:r>
              <a:rPr lang="zh-CN" altLang="en-US" sz="2500" b="1" dirty="0">
                <a:solidFill>
                  <a:schemeClr val="bg1"/>
                </a:solidFill>
                <a:latin typeface="微软雅黑" panose="020B0503020204020204" pitchFamily="34" charset="-122"/>
                <a:ea typeface="微软雅黑" panose="020B0503020204020204" pitchFamily="34" charset="-122"/>
              </a:rPr>
              <a:t>直流伺服系统</a:t>
            </a:r>
          </a:p>
        </p:txBody>
      </p:sp>
      <p:sp>
        <p:nvSpPr>
          <p:cNvPr id="17" name="直角三角形 16"/>
          <p:cNvSpPr/>
          <p:nvPr/>
        </p:nvSpPr>
        <p:spPr>
          <a:xfrm>
            <a:off x="-22771" y="1"/>
            <a:ext cx="633561" cy="644057"/>
          </a:xfrm>
          <a:prstGeom prst="rtTriangle">
            <a:avLst/>
          </a:prstGeom>
          <a:solidFill>
            <a:srgbClr val="513D4F"/>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20" name="Picture 3" descr="G:\409835d4e6170db16fe5ea1d69c71340.png"/>
          <p:cNvPicPr>
            <a:picLocks noChangeAspect="1" noChangeArrowheads="1"/>
          </p:cNvPicPr>
          <p:nvPr/>
        </p:nvPicPr>
        <p:blipFill>
          <a:blip r:embed="rId3" cstate="print">
            <a:duotone>
              <a:prstClr val="black"/>
              <a:srgbClr val="864284">
                <a:tint val="45000"/>
                <a:satMod val="400000"/>
              </a:srgbClr>
            </a:duotone>
            <a:extLst>
              <a:ext uri="{28A0092B-C50C-407E-A947-70E740481C1C}">
                <a14:useLocalDpi xmlns:a14="http://schemas.microsoft.com/office/drawing/2010/main" val="0"/>
              </a:ext>
            </a:extLst>
          </a:blip>
          <a:srcRect/>
          <a:stretch>
            <a:fillRect/>
          </a:stretch>
        </p:blipFill>
        <p:spPr bwMode="auto">
          <a:xfrm rot="2286903">
            <a:off x="10932535" y="-72093"/>
            <a:ext cx="901783" cy="916026"/>
          </a:xfrm>
          <a:prstGeom prst="rect">
            <a:avLst/>
          </a:prstGeom>
          <a:noFill/>
          <a:extLst>
            <a:ext uri="{909E8E84-426E-40DD-AFC4-6F175D3DCCD1}">
              <a14:hiddenFill xmlns:a14="http://schemas.microsoft.com/office/drawing/2010/main">
                <a:solidFill>
                  <a:srgbClr val="FFFFFF"/>
                </a:solidFill>
              </a14:hiddenFill>
            </a:ext>
          </a:extLst>
        </p:spPr>
      </p:pic>
      <p:sp>
        <p:nvSpPr>
          <p:cNvPr id="21" name="平行四边形 20"/>
          <p:cNvSpPr/>
          <p:nvPr/>
        </p:nvSpPr>
        <p:spPr>
          <a:xfrm flipH="1">
            <a:off x="94432" y="0"/>
            <a:ext cx="743396" cy="618124"/>
          </a:xfrm>
          <a:prstGeom prst="parallelogram">
            <a:avLst>
              <a:gd name="adj" fmla="val 99241"/>
            </a:avLst>
          </a:prstGeom>
          <a:solidFill>
            <a:srgbClr val="864284"/>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3" name="矩形 22"/>
          <p:cNvSpPr/>
          <p:nvPr/>
        </p:nvSpPr>
        <p:spPr>
          <a:xfrm>
            <a:off x="-10046" y="7075942"/>
            <a:ext cx="12869466" cy="174019"/>
          </a:xfrm>
          <a:prstGeom prst="rect">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6" name="TextBox 21">
            <a:extLst>
              <a:ext uri="{FF2B5EF4-FFF2-40B4-BE49-F238E27FC236}">
                <a16:creationId xmlns:a16="http://schemas.microsoft.com/office/drawing/2014/main" id="{C516B3BD-1DAB-40F7-9685-F3B591B59BE2}"/>
              </a:ext>
            </a:extLst>
          </p:cNvPr>
          <p:cNvSpPr txBox="1"/>
          <p:nvPr/>
        </p:nvSpPr>
        <p:spPr>
          <a:xfrm>
            <a:off x="4934554" y="6226687"/>
            <a:ext cx="3665207" cy="389505"/>
          </a:xfrm>
          <a:prstGeom prst="rect">
            <a:avLst/>
          </a:prstGeom>
          <a:noFill/>
        </p:spPr>
        <p:txBody>
          <a:bodyPr wrap="square" lIns="96433" tIns="48216" rIns="96433" bIns="48216" rtlCol="0">
            <a:spAutoFit/>
          </a:bodyPr>
          <a:lstStyle/>
          <a:p>
            <a:pPr>
              <a:lnSpc>
                <a:spcPct val="150000"/>
              </a:lnSpc>
            </a:pPr>
            <a:r>
              <a:rPr lang="zh-CN" altLang="en-US" sz="1500" b="1" dirty="0">
                <a:latin typeface="+mn-ea"/>
              </a:rPr>
              <a:t>图</a:t>
            </a:r>
            <a:r>
              <a:rPr lang="en-US" altLang="zh-CN" sz="1500" b="1" dirty="0">
                <a:latin typeface="+mn-ea"/>
              </a:rPr>
              <a:t>4-9</a:t>
            </a:r>
            <a:r>
              <a:rPr lang="zh-CN" altLang="en-US" sz="1500" b="1" dirty="0">
                <a:latin typeface="+mn-ea"/>
              </a:rPr>
              <a:t>　鉴幅型直流伺服系统的原理框图</a:t>
            </a:r>
            <a:endParaRPr lang="en-US" altLang="zh-CN" sz="1500" b="1" dirty="0">
              <a:latin typeface="+mn-ea"/>
            </a:endParaRPr>
          </a:p>
        </p:txBody>
      </p:sp>
      <p:pic>
        <p:nvPicPr>
          <p:cNvPr id="27" name="4z9.jpg" descr="id:2147484471;FounderCES">
            <a:extLst>
              <a:ext uri="{FF2B5EF4-FFF2-40B4-BE49-F238E27FC236}">
                <a16:creationId xmlns:a16="http://schemas.microsoft.com/office/drawing/2014/main" id="{A89DD08F-A131-4823-A265-0307DAA965CE}"/>
              </a:ext>
            </a:extLst>
          </p:cNvPr>
          <p:cNvPicPr/>
          <p:nvPr/>
        </p:nvPicPr>
        <p:blipFill>
          <a:blip r:embed="rId4">
            <a:clrChange>
              <a:clrFrom>
                <a:srgbClr val="FFFFFF"/>
              </a:clrFrom>
              <a:clrTo>
                <a:srgbClr val="FFFFFF">
                  <a:alpha val="0"/>
                </a:srgbClr>
              </a:clrTo>
            </a:clrChange>
          </a:blip>
          <a:stretch>
            <a:fillRect/>
          </a:stretch>
        </p:blipFill>
        <p:spPr>
          <a:xfrm>
            <a:off x="2443563" y="2947465"/>
            <a:ext cx="8450879" cy="2948528"/>
          </a:xfrm>
          <a:prstGeom prst="rect">
            <a:avLst/>
          </a:prstGeom>
        </p:spPr>
      </p:pic>
    </p:spTree>
    <p:extLst>
      <p:ext uri="{BB962C8B-B14F-4D97-AF65-F5344CB8AC3E}">
        <p14:creationId xmlns:p14="http://schemas.microsoft.com/office/powerpoint/2010/main" val="722619134"/>
      </p:ext>
    </p:extLst>
  </p:cSld>
  <p:clrMapOvr>
    <a:masterClrMapping/>
  </p:clrMapOvr>
  <mc:AlternateContent xmlns:mc="http://schemas.openxmlformats.org/markup-compatibility/2006" xmlns:p14="http://schemas.microsoft.com/office/powerpoint/2010/main">
    <mc:Choice Requires="p14">
      <p:transition spd="slow" p14:dur="1600" advClick="0">
        <p14:gallery dir="l"/>
      </p:transition>
    </mc:Choice>
    <mc:Fallback xmlns="">
      <p:transition spd="slow" advClick="0">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22771" y="1734238"/>
            <a:ext cx="8612386" cy="5359520"/>
          </a:xfrm>
          <a:prstGeom prst="rect">
            <a:avLst/>
          </a:prstGeom>
          <a:noFill/>
        </p:spPr>
        <p:style>
          <a:lnRef idx="2">
            <a:schemeClr val="accent4"/>
          </a:lnRef>
          <a:fillRef idx="1">
            <a:schemeClr val="lt1"/>
          </a:fillRef>
          <a:effectRef idx="0">
            <a:schemeClr val="accent4"/>
          </a:effectRef>
          <a:fontRef idx="minor">
            <a:schemeClr val="dk1"/>
          </a:fontRef>
        </p:style>
        <p:txBody>
          <a:bodyPr wrap="square" lIns="96433" tIns="48216" rIns="96433" bIns="48216" rtlCol="0">
            <a:spAutoFit/>
          </a:bodyPr>
          <a:lstStyle/>
          <a:p>
            <a:pPr indent="531719" algn="just">
              <a:lnSpc>
                <a:spcPct val="150000"/>
              </a:lnSpc>
            </a:pP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(1) </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旋转变压器，</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旋转变压器是一种输出电压随转角变化的角位移测量装置。它的结构通常做成两极电机的形式，其定子、转子均由硅钢片迭压而成，定子和转子上各有两套在空间上完全正交的绕组。</a:t>
            </a:r>
            <a:endParaRPr lang="en-US" altLang="zh-CN"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a:p>
            <a:pPr indent="531719" algn="just">
              <a:lnSpc>
                <a:spcPct val="150000"/>
              </a:lnSpc>
            </a:pPr>
            <a:r>
              <a:rPr lang="zh-CN" altLang="en-US" sz="2400" dirty="0">
                <a:solidFill>
                  <a:srgbClr val="FF0000"/>
                </a:solidFill>
              </a:rPr>
              <a:t>旋转变压器的工作原理与普通变压器相似，区别在于普通变压器的原边、副边绕组是相对固定的，所以输出电压和输入电压之比是常数，而旋转变压器的原边、副边绕组则随转子的角位移发生相对位置的改变，因而其输出电压的大小随转子角位移而发生变化</a:t>
            </a:r>
            <a:r>
              <a:rPr lang="en-US" altLang="zh-CN" sz="2400" dirty="0">
                <a:solidFill>
                  <a:srgbClr val="FF0000"/>
                </a:solidFill>
              </a:rPr>
              <a:t>,</a:t>
            </a:r>
            <a:r>
              <a:rPr lang="zh-CN" altLang="en-US" sz="2400" dirty="0">
                <a:solidFill>
                  <a:srgbClr val="FF0000"/>
                </a:solidFill>
              </a:rPr>
              <a:t>输出绕组的电压幅值与转子转角成正弦、余弦函数关系，或保持某一比例关系，或在一定转角范围内与转角成线性关系。</a:t>
            </a:r>
            <a:endPar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5" name="平行四边形 14"/>
          <p:cNvSpPr/>
          <p:nvPr/>
        </p:nvSpPr>
        <p:spPr>
          <a:xfrm flipH="1">
            <a:off x="250478" y="-2678"/>
            <a:ext cx="10643964" cy="618124"/>
          </a:xfrm>
          <a:prstGeom prst="parallelogram">
            <a:avLst>
              <a:gd name="adj" fmla="val 104225"/>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6" name="文本框 3"/>
          <p:cNvSpPr txBox="1"/>
          <p:nvPr/>
        </p:nvSpPr>
        <p:spPr>
          <a:xfrm>
            <a:off x="938957" y="52576"/>
            <a:ext cx="7961709" cy="486886"/>
          </a:xfrm>
          <a:prstGeom prst="rect">
            <a:avLst/>
          </a:prstGeom>
          <a:noFill/>
        </p:spPr>
        <p:txBody>
          <a:bodyPr wrap="square" lIns="96433" tIns="48216" rIns="96433" bIns="48216" rtlCol="0">
            <a:spAutoFit/>
          </a:bodyPr>
          <a:lstStyle/>
          <a:p>
            <a:r>
              <a:rPr lang="zh-CN" altLang="en-US" sz="2500" b="1" dirty="0">
                <a:solidFill>
                  <a:schemeClr val="bg1"/>
                </a:solidFill>
                <a:latin typeface="微软雅黑" panose="020B0503020204020204" pitchFamily="34" charset="-122"/>
                <a:ea typeface="微软雅黑" panose="020B0503020204020204" pitchFamily="34" charset="-122"/>
              </a:rPr>
              <a:t>第二节</a:t>
            </a:r>
            <a:r>
              <a:rPr lang="en-US" altLang="zh-CN" sz="2500" b="1" dirty="0">
                <a:solidFill>
                  <a:schemeClr val="bg1"/>
                </a:solidFill>
                <a:latin typeface="微软雅黑" panose="020B0503020204020204" pitchFamily="34" charset="-122"/>
                <a:ea typeface="微软雅黑" panose="020B0503020204020204" pitchFamily="34" charset="-122"/>
              </a:rPr>
              <a:t>   </a:t>
            </a:r>
            <a:r>
              <a:rPr lang="zh-CN" altLang="en-US" sz="2500" b="1" dirty="0">
                <a:solidFill>
                  <a:schemeClr val="bg1"/>
                </a:solidFill>
                <a:latin typeface="微软雅黑" panose="020B0503020204020204" pitchFamily="34" charset="-122"/>
                <a:ea typeface="微软雅黑" panose="020B0503020204020204" pitchFamily="34" charset="-122"/>
              </a:rPr>
              <a:t>直流伺服系统</a:t>
            </a:r>
          </a:p>
        </p:txBody>
      </p:sp>
      <p:sp>
        <p:nvSpPr>
          <p:cNvPr id="17" name="直角三角形 16"/>
          <p:cNvSpPr/>
          <p:nvPr/>
        </p:nvSpPr>
        <p:spPr>
          <a:xfrm>
            <a:off x="-22771" y="1"/>
            <a:ext cx="633561" cy="644057"/>
          </a:xfrm>
          <a:prstGeom prst="rtTriangle">
            <a:avLst/>
          </a:prstGeom>
          <a:solidFill>
            <a:srgbClr val="513D4F"/>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20" name="Picture 3" descr="G:\409835d4e6170db16fe5ea1d69c71340.png"/>
          <p:cNvPicPr>
            <a:picLocks noChangeAspect="1" noChangeArrowheads="1"/>
          </p:cNvPicPr>
          <p:nvPr/>
        </p:nvPicPr>
        <p:blipFill>
          <a:blip r:embed="rId3" cstate="print">
            <a:duotone>
              <a:prstClr val="black"/>
              <a:srgbClr val="864284">
                <a:tint val="45000"/>
                <a:satMod val="400000"/>
              </a:srgbClr>
            </a:duotone>
            <a:extLst>
              <a:ext uri="{28A0092B-C50C-407E-A947-70E740481C1C}">
                <a14:useLocalDpi xmlns:a14="http://schemas.microsoft.com/office/drawing/2010/main" val="0"/>
              </a:ext>
            </a:extLst>
          </a:blip>
          <a:srcRect/>
          <a:stretch>
            <a:fillRect/>
          </a:stretch>
        </p:blipFill>
        <p:spPr bwMode="auto">
          <a:xfrm rot="2286903">
            <a:off x="10932535" y="-72093"/>
            <a:ext cx="901783" cy="916026"/>
          </a:xfrm>
          <a:prstGeom prst="rect">
            <a:avLst/>
          </a:prstGeom>
          <a:noFill/>
          <a:extLst>
            <a:ext uri="{909E8E84-426E-40DD-AFC4-6F175D3DCCD1}">
              <a14:hiddenFill xmlns:a14="http://schemas.microsoft.com/office/drawing/2010/main">
                <a:solidFill>
                  <a:srgbClr val="FFFFFF"/>
                </a:solidFill>
              </a14:hiddenFill>
            </a:ext>
          </a:extLst>
        </p:spPr>
      </p:pic>
      <p:sp>
        <p:nvSpPr>
          <p:cNvPr id="21" name="平行四边形 20"/>
          <p:cNvSpPr/>
          <p:nvPr/>
        </p:nvSpPr>
        <p:spPr>
          <a:xfrm flipH="1">
            <a:off x="94432" y="0"/>
            <a:ext cx="743396" cy="618124"/>
          </a:xfrm>
          <a:prstGeom prst="parallelogram">
            <a:avLst>
              <a:gd name="adj" fmla="val 99241"/>
            </a:avLst>
          </a:prstGeom>
          <a:solidFill>
            <a:srgbClr val="864284"/>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3" name="矩形 22"/>
          <p:cNvSpPr/>
          <p:nvPr/>
        </p:nvSpPr>
        <p:spPr>
          <a:xfrm>
            <a:off x="-10046" y="7075942"/>
            <a:ext cx="12869466" cy="174019"/>
          </a:xfrm>
          <a:prstGeom prst="rect">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1" name="TextBox 23">
            <a:extLst>
              <a:ext uri="{FF2B5EF4-FFF2-40B4-BE49-F238E27FC236}">
                <a16:creationId xmlns:a16="http://schemas.microsoft.com/office/drawing/2014/main" id="{9568A384-246A-40DE-9492-1263737C40F0}"/>
              </a:ext>
            </a:extLst>
          </p:cNvPr>
          <p:cNvSpPr txBox="1"/>
          <p:nvPr/>
        </p:nvSpPr>
        <p:spPr>
          <a:xfrm>
            <a:off x="740743" y="1024582"/>
            <a:ext cx="8985721" cy="584302"/>
          </a:xfrm>
          <a:prstGeom prst="rect">
            <a:avLst/>
          </a:prstGeom>
          <a:noFill/>
        </p:spPr>
        <p:txBody>
          <a:bodyPr wrap="square" lIns="96433" tIns="48216" rIns="96433" bIns="48216" rtlCol="0">
            <a:spAutoFit/>
          </a:bodyPr>
          <a:lstStyle/>
          <a:p>
            <a:pPr>
              <a:lnSpc>
                <a:spcPct val="150000"/>
              </a:lnSpc>
            </a:pPr>
            <a:r>
              <a:rPr lang="en-US" altLang="zh-CN" sz="2500" dirty="0">
                <a:latin typeface="隶书" panose="02010509060101010101" pitchFamily="49" charset="-122"/>
                <a:ea typeface="隶书" panose="02010509060101010101" pitchFamily="49" charset="-122"/>
              </a:rPr>
              <a:t>1.</a:t>
            </a:r>
            <a:r>
              <a:rPr lang="zh-CN" altLang="en-US" sz="2500" dirty="0">
                <a:latin typeface="隶书" panose="02010509060101010101" pitchFamily="49" charset="-122"/>
                <a:ea typeface="隶书" panose="02010509060101010101" pitchFamily="49" charset="-122"/>
              </a:rPr>
              <a:t>位置检测与信号综合环节</a:t>
            </a:r>
          </a:p>
        </p:txBody>
      </p:sp>
      <p:pic>
        <p:nvPicPr>
          <p:cNvPr id="3" name="图片 2">
            <a:extLst>
              <a:ext uri="{FF2B5EF4-FFF2-40B4-BE49-F238E27FC236}">
                <a16:creationId xmlns:a16="http://schemas.microsoft.com/office/drawing/2014/main" id="{BC854F36-336C-4BA3-8C25-17B80962271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33631" y="2612206"/>
            <a:ext cx="3800475" cy="2466975"/>
          </a:xfrm>
          <a:prstGeom prst="rect">
            <a:avLst/>
          </a:prstGeom>
        </p:spPr>
      </p:pic>
    </p:spTree>
    <p:extLst>
      <p:ext uri="{BB962C8B-B14F-4D97-AF65-F5344CB8AC3E}">
        <p14:creationId xmlns:p14="http://schemas.microsoft.com/office/powerpoint/2010/main" val="1194624232"/>
      </p:ext>
    </p:extLst>
  </p:cSld>
  <p:clrMapOvr>
    <a:masterClrMapping/>
  </p:clrMapOvr>
  <mc:AlternateContent xmlns:mc="http://schemas.openxmlformats.org/markup-compatibility/2006" xmlns:p14="http://schemas.microsoft.com/office/powerpoint/2010/main">
    <mc:Choice Requires="p14">
      <p:transition spd="slow" p14:dur="1600" advClick="0">
        <p14:gallery dir="l"/>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barn(inVertical)">
                                      <p:cBhvr>
                                        <p:cTn id="12" dur="5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1000"/>
                                        <p:tgtEl>
                                          <p:spTgt spid="3"/>
                                        </p:tgtEl>
                                      </p:cBhvr>
                                    </p:animEffect>
                                    <p:anim calcmode="lin" valueType="num">
                                      <p:cBhvr>
                                        <p:cTn id="18" dur="1000" fill="hold"/>
                                        <p:tgtEl>
                                          <p:spTgt spid="3"/>
                                        </p:tgtEl>
                                        <p:attrNameLst>
                                          <p:attrName>ppt_x</p:attrName>
                                        </p:attrNameLst>
                                      </p:cBhvr>
                                      <p:tavLst>
                                        <p:tav tm="0">
                                          <p:val>
                                            <p:strVal val="#ppt_x"/>
                                          </p:val>
                                        </p:tav>
                                        <p:tav tm="100000">
                                          <p:val>
                                            <p:strVal val="#ppt_x"/>
                                          </p:val>
                                        </p:tav>
                                      </p:tavLst>
                                    </p:anim>
                                    <p:anim calcmode="lin" valueType="num">
                                      <p:cBhvr>
                                        <p:cTn id="1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 219"/>
          <p:cNvSpPr/>
          <p:nvPr/>
        </p:nvSpPr>
        <p:spPr>
          <a:xfrm>
            <a:off x="951682" y="869927"/>
            <a:ext cx="6255916" cy="536422"/>
          </a:xfrm>
          <a:prstGeom prst="roundRect">
            <a:avLst>
              <a:gd name="adj" fmla="val 50000"/>
            </a:avLst>
          </a:prstGeom>
          <a:solidFill>
            <a:srgbClr val="E6BCD7"/>
          </a:solidFill>
          <a:ln>
            <a:noFill/>
          </a:ln>
          <a:effectLst>
            <a:outerShdw blurRad="50800" dist="50800" dir="5400000" algn="ctr" rotWithShape="0">
              <a:srgbClr val="000000">
                <a:alpha val="38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19" name="TextBox 18"/>
          <p:cNvSpPr txBox="1"/>
          <p:nvPr/>
        </p:nvSpPr>
        <p:spPr>
          <a:xfrm>
            <a:off x="1115524" y="895397"/>
            <a:ext cx="6531351" cy="485525"/>
          </a:xfrm>
          <a:prstGeom prst="rect">
            <a:avLst/>
          </a:prstGeom>
          <a:noFill/>
        </p:spPr>
        <p:txBody>
          <a:bodyPr wrap="square" lIns="96433" tIns="48216" rIns="96433" bIns="48216" rtlCol="0">
            <a:spAutoFit/>
          </a:bodyPr>
          <a:lstStyle/>
          <a:p>
            <a:r>
              <a:rPr lang="zh-CN" altLang="en-US" sz="2500" b="1" dirty="0">
                <a:latin typeface="微软雅黑" panose="020B0503020204020204" pitchFamily="34" charset="-122"/>
                <a:ea typeface="微软雅黑" panose="020B0503020204020204" pitchFamily="34" charset="-122"/>
              </a:rPr>
              <a:t>一、</a:t>
            </a:r>
            <a:r>
              <a:rPr lang="zh-CN" altLang="en-US" sz="2500" b="1" dirty="0">
                <a:solidFill>
                  <a:srgbClr val="FF0000"/>
                </a:solidFill>
                <a:latin typeface="微软雅黑" panose="020B0503020204020204" pitchFamily="34" charset="-122"/>
                <a:ea typeface="微软雅黑" panose="020B0503020204020204" pitchFamily="34" charset="-122"/>
              </a:rPr>
              <a:t>伺服系统的结构组成及分类</a:t>
            </a:r>
          </a:p>
        </p:txBody>
      </p:sp>
      <p:sp>
        <p:nvSpPr>
          <p:cNvPr id="15" name="平行四边形 14"/>
          <p:cNvSpPr/>
          <p:nvPr/>
        </p:nvSpPr>
        <p:spPr>
          <a:xfrm flipH="1">
            <a:off x="250478" y="-2678"/>
            <a:ext cx="10643964" cy="618124"/>
          </a:xfrm>
          <a:prstGeom prst="parallelogram">
            <a:avLst>
              <a:gd name="adj" fmla="val 104225"/>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6" name="文本框 3"/>
          <p:cNvSpPr txBox="1"/>
          <p:nvPr/>
        </p:nvSpPr>
        <p:spPr>
          <a:xfrm>
            <a:off x="938957" y="52576"/>
            <a:ext cx="7961709" cy="486886"/>
          </a:xfrm>
          <a:prstGeom prst="rect">
            <a:avLst/>
          </a:prstGeom>
          <a:noFill/>
        </p:spPr>
        <p:txBody>
          <a:bodyPr wrap="square" lIns="96433" tIns="48216" rIns="96433" bIns="48216" rtlCol="0">
            <a:spAutoFit/>
          </a:bodyPr>
          <a:lstStyle/>
          <a:p>
            <a:r>
              <a:rPr lang="zh-CN" altLang="en-US" sz="2500" b="1" dirty="0">
                <a:solidFill>
                  <a:schemeClr val="bg1"/>
                </a:solidFill>
                <a:latin typeface="微软雅黑" panose="020B0503020204020204" pitchFamily="34" charset="-122"/>
                <a:ea typeface="微软雅黑" panose="020B0503020204020204" pitchFamily="34" charset="-122"/>
              </a:rPr>
              <a:t>第一节   概念</a:t>
            </a:r>
          </a:p>
        </p:txBody>
      </p:sp>
      <p:sp>
        <p:nvSpPr>
          <p:cNvPr id="17" name="直角三角形 16"/>
          <p:cNvSpPr/>
          <p:nvPr/>
        </p:nvSpPr>
        <p:spPr>
          <a:xfrm>
            <a:off x="-22771" y="1"/>
            <a:ext cx="633561" cy="644057"/>
          </a:xfrm>
          <a:prstGeom prst="rtTriangle">
            <a:avLst/>
          </a:prstGeom>
          <a:solidFill>
            <a:srgbClr val="513D4F"/>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20" name="Picture 3" descr="G:\409835d4e6170db16fe5ea1d69c71340.png"/>
          <p:cNvPicPr>
            <a:picLocks noChangeAspect="1" noChangeArrowheads="1"/>
          </p:cNvPicPr>
          <p:nvPr/>
        </p:nvPicPr>
        <p:blipFill>
          <a:blip r:embed="rId3" cstate="print">
            <a:duotone>
              <a:prstClr val="black"/>
              <a:srgbClr val="864284">
                <a:tint val="45000"/>
                <a:satMod val="400000"/>
              </a:srgbClr>
            </a:duotone>
            <a:extLst>
              <a:ext uri="{28A0092B-C50C-407E-A947-70E740481C1C}">
                <a14:useLocalDpi xmlns:a14="http://schemas.microsoft.com/office/drawing/2010/main" val="0"/>
              </a:ext>
            </a:extLst>
          </a:blip>
          <a:srcRect/>
          <a:stretch>
            <a:fillRect/>
          </a:stretch>
        </p:blipFill>
        <p:spPr bwMode="auto">
          <a:xfrm rot="2286903">
            <a:off x="10932535" y="-72093"/>
            <a:ext cx="901783" cy="916026"/>
          </a:xfrm>
          <a:prstGeom prst="rect">
            <a:avLst/>
          </a:prstGeom>
          <a:noFill/>
          <a:extLst>
            <a:ext uri="{909E8E84-426E-40DD-AFC4-6F175D3DCCD1}">
              <a14:hiddenFill xmlns:a14="http://schemas.microsoft.com/office/drawing/2010/main">
                <a:solidFill>
                  <a:srgbClr val="FFFFFF"/>
                </a:solidFill>
              </a14:hiddenFill>
            </a:ext>
          </a:extLst>
        </p:spPr>
      </p:pic>
      <p:sp>
        <p:nvSpPr>
          <p:cNvPr id="21" name="平行四边形 20"/>
          <p:cNvSpPr/>
          <p:nvPr/>
        </p:nvSpPr>
        <p:spPr>
          <a:xfrm flipH="1">
            <a:off x="94432" y="0"/>
            <a:ext cx="743396" cy="618124"/>
          </a:xfrm>
          <a:prstGeom prst="parallelogram">
            <a:avLst>
              <a:gd name="adj" fmla="val 99241"/>
            </a:avLst>
          </a:prstGeom>
          <a:solidFill>
            <a:srgbClr val="864284"/>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3" name="矩形 22"/>
          <p:cNvSpPr/>
          <p:nvPr/>
        </p:nvSpPr>
        <p:spPr>
          <a:xfrm>
            <a:off x="-10046" y="7075942"/>
            <a:ext cx="12869466" cy="174019"/>
          </a:xfrm>
          <a:prstGeom prst="rect">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6" name="TextBox 21">
            <a:extLst>
              <a:ext uri="{FF2B5EF4-FFF2-40B4-BE49-F238E27FC236}">
                <a16:creationId xmlns:a16="http://schemas.microsoft.com/office/drawing/2014/main" id="{64C3F139-520F-4FE0-9246-96BEDF197427}"/>
              </a:ext>
            </a:extLst>
          </p:cNvPr>
          <p:cNvSpPr txBox="1"/>
          <p:nvPr/>
        </p:nvSpPr>
        <p:spPr>
          <a:xfrm>
            <a:off x="5374994" y="5573190"/>
            <a:ext cx="3665207" cy="389505"/>
          </a:xfrm>
          <a:prstGeom prst="rect">
            <a:avLst/>
          </a:prstGeom>
          <a:noFill/>
        </p:spPr>
        <p:txBody>
          <a:bodyPr wrap="square" lIns="96433" tIns="48216" rIns="96433" bIns="48216" rtlCol="0">
            <a:spAutoFit/>
          </a:bodyPr>
          <a:lstStyle/>
          <a:p>
            <a:pPr>
              <a:lnSpc>
                <a:spcPct val="150000"/>
              </a:lnSpc>
            </a:pPr>
            <a:r>
              <a:rPr lang="zh-CN" altLang="en-US" sz="1500" b="1" dirty="0">
                <a:latin typeface="+mn-ea"/>
              </a:rPr>
              <a:t>图</a:t>
            </a:r>
            <a:r>
              <a:rPr lang="en-US" altLang="zh-CN" sz="1500" b="1" dirty="0">
                <a:latin typeface="+mn-ea"/>
              </a:rPr>
              <a:t>4-1</a:t>
            </a:r>
            <a:r>
              <a:rPr lang="zh-CN" altLang="en-US" sz="1500" b="1" dirty="0">
                <a:latin typeface="+mn-ea"/>
              </a:rPr>
              <a:t>　伺服系统的组成</a:t>
            </a:r>
            <a:endParaRPr lang="en-US" altLang="zh-CN" sz="1500" b="1" dirty="0">
              <a:latin typeface="+mn-ea"/>
            </a:endParaRPr>
          </a:p>
        </p:txBody>
      </p:sp>
      <p:pic>
        <p:nvPicPr>
          <p:cNvPr id="27" name="4z1.jpg" descr="id:2147484408;FounderCES">
            <a:extLst>
              <a:ext uri="{FF2B5EF4-FFF2-40B4-BE49-F238E27FC236}">
                <a16:creationId xmlns:a16="http://schemas.microsoft.com/office/drawing/2014/main" id="{743A518D-655A-441B-B724-621F17D02C02}"/>
              </a:ext>
            </a:extLst>
          </p:cNvPr>
          <p:cNvPicPr/>
          <p:nvPr/>
        </p:nvPicPr>
        <p:blipFill>
          <a:blip r:embed="rId4">
            <a:clrChange>
              <a:clrFrom>
                <a:srgbClr val="FFFFFF"/>
              </a:clrFrom>
              <a:clrTo>
                <a:srgbClr val="FFFFFF">
                  <a:alpha val="0"/>
                </a:srgbClr>
              </a:clrTo>
            </a:clrChange>
          </a:blip>
          <a:stretch>
            <a:fillRect/>
          </a:stretch>
        </p:blipFill>
        <p:spPr>
          <a:xfrm>
            <a:off x="513590" y="2378313"/>
            <a:ext cx="11558610" cy="2469600"/>
          </a:xfrm>
          <a:prstGeom prst="rect">
            <a:avLst/>
          </a:prstGeom>
        </p:spPr>
      </p:pic>
    </p:spTree>
    <p:extLst>
      <p:ext uri="{BB962C8B-B14F-4D97-AF65-F5344CB8AC3E}">
        <p14:creationId xmlns:p14="http://schemas.microsoft.com/office/powerpoint/2010/main" val="2042578434"/>
      </p:ext>
    </p:extLst>
  </p:cSld>
  <p:clrMapOvr>
    <a:masterClrMapping/>
  </p:clrMapOvr>
  <mc:AlternateContent xmlns:mc="http://schemas.openxmlformats.org/markup-compatibility/2006" xmlns:p14="http://schemas.microsoft.com/office/powerpoint/2010/main">
    <mc:Choice Requires="p14">
      <p:transition spd="slow" p14:dur="1600" advClick="0">
        <p14:gallery dir="l"/>
      </p:transition>
    </mc:Choice>
    <mc:Fallback xmlns="">
      <p:transition spd="slow" advClick="0">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668732" y="974891"/>
            <a:ext cx="11232753" cy="1551618"/>
          </a:xfrm>
          <a:prstGeom prst="rect">
            <a:avLst/>
          </a:prstGeom>
          <a:noFill/>
        </p:spPr>
        <p:style>
          <a:lnRef idx="2">
            <a:schemeClr val="accent6"/>
          </a:lnRef>
          <a:fillRef idx="1">
            <a:schemeClr val="lt1"/>
          </a:fillRef>
          <a:effectRef idx="0">
            <a:schemeClr val="accent6"/>
          </a:effectRef>
          <a:fontRef idx="minor">
            <a:schemeClr val="dk1"/>
          </a:fontRef>
        </p:style>
        <p:txBody>
          <a:bodyPr wrap="square" lIns="96433" tIns="48216" rIns="96433" bIns="48216" rtlCol="0">
            <a:spAutoFit/>
          </a:bodyPr>
          <a:lstStyle/>
          <a:p>
            <a:pPr indent="531719">
              <a:lnSpc>
                <a:spcPct val="150000"/>
              </a:lnSpc>
            </a:pP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由于普通变压器的</a:t>
            </a:r>
            <a:r>
              <a:rPr lang="zh-CN" altLang="en-US" sz="2100" b="1" dirty="0">
                <a:latin typeface="Times New Roman" panose="02020603050405020304" pitchFamily="18" charset="0"/>
                <a:ea typeface="微软雅黑" panose="020B0503020204020204" pitchFamily="34" charset="-122"/>
                <a:cs typeface="Times New Roman" panose="02020603050405020304" pitchFamily="18" charset="0"/>
              </a:rPr>
              <a:t>输入</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b="1" dirty="0">
                <a:latin typeface="Times New Roman" panose="02020603050405020304" pitchFamily="18" charset="0"/>
                <a:ea typeface="微软雅黑" panose="020B0503020204020204" pitchFamily="34" charset="-122"/>
                <a:cs typeface="Times New Roman" panose="02020603050405020304" pitchFamily="18" charset="0"/>
              </a:rPr>
              <a:t>输出</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两个绕组的位置是固定的，所以输出电压与输入电压之比为一个常数。而旋转变压器由于其输入、输出绕组分别固定在</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定子</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和</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转子</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上，所以输出电压大小与转子位置有关。图</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4-10</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所示为旋转变压器原理图。</a:t>
            </a:r>
          </a:p>
        </p:txBody>
      </p:sp>
      <p:sp>
        <p:nvSpPr>
          <p:cNvPr id="15" name="平行四边形 14"/>
          <p:cNvSpPr/>
          <p:nvPr/>
        </p:nvSpPr>
        <p:spPr>
          <a:xfrm flipH="1">
            <a:off x="250478" y="-2678"/>
            <a:ext cx="10643964" cy="618124"/>
          </a:xfrm>
          <a:prstGeom prst="parallelogram">
            <a:avLst>
              <a:gd name="adj" fmla="val 104225"/>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6" name="文本框 3"/>
          <p:cNvSpPr txBox="1"/>
          <p:nvPr/>
        </p:nvSpPr>
        <p:spPr>
          <a:xfrm>
            <a:off x="938957" y="52576"/>
            <a:ext cx="7961709" cy="486886"/>
          </a:xfrm>
          <a:prstGeom prst="rect">
            <a:avLst/>
          </a:prstGeom>
          <a:noFill/>
        </p:spPr>
        <p:txBody>
          <a:bodyPr wrap="square" lIns="96433" tIns="48216" rIns="96433" bIns="48216" rtlCol="0">
            <a:spAutoFit/>
          </a:bodyPr>
          <a:lstStyle/>
          <a:p>
            <a:r>
              <a:rPr lang="zh-CN" altLang="en-US" sz="2500" b="1" dirty="0">
                <a:solidFill>
                  <a:schemeClr val="bg1"/>
                </a:solidFill>
                <a:latin typeface="微软雅黑" panose="020B0503020204020204" pitchFamily="34" charset="-122"/>
                <a:ea typeface="微软雅黑" panose="020B0503020204020204" pitchFamily="34" charset="-122"/>
              </a:rPr>
              <a:t>第二节</a:t>
            </a:r>
            <a:r>
              <a:rPr lang="en-US" altLang="zh-CN" sz="2500" b="1" dirty="0">
                <a:solidFill>
                  <a:schemeClr val="bg1"/>
                </a:solidFill>
                <a:latin typeface="微软雅黑" panose="020B0503020204020204" pitchFamily="34" charset="-122"/>
                <a:ea typeface="微软雅黑" panose="020B0503020204020204" pitchFamily="34" charset="-122"/>
              </a:rPr>
              <a:t>   </a:t>
            </a:r>
            <a:r>
              <a:rPr lang="zh-CN" altLang="en-US" sz="2500" b="1" dirty="0">
                <a:solidFill>
                  <a:schemeClr val="bg1"/>
                </a:solidFill>
                <a:latin typeface="微软雅黑" panose="020B0503020204020204" pitchFamily="34" charset="-122"/>
                <a:ea typeface="微软雅黑" panose="020B0503020204020204" pitchFamily="34" charset="-122"/>
              </a:rPr>
              <a:t>直流伺服系统</a:t>
            </a:r>
          </a:p>
        </p:txBody>
      </p:sp>
      <p:sp>
        <p:nvSpPr>
          <p:cNvPr id="17" name="直角三角形 16"/>
          <p:cNvSpPr/>
          <p:nvPr/>
        </p:nvSpPr>
        <p:spPr>
          <a:xfrm>
            <a:off x="-22771" y="1"/>
            <a:ext cx="633561" cy="644057"/>
          </a:xfrm>
          <a:prstGeom prst="rtTriangle">
            <a:avLst/>
          </a:prstGeom>
          <a:solidFill>
            <a:srgbClr val="513D4F"/>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20" name="Picture 3" descr="G:\409835d4e6170db16fe5ea1d69c71340.png"/>
          <p:cNvPicPr>
            <a:picLocks noChangeAspect="1" noChangeArrowheads="1"/>
          </p:cNvPicPr>
          <p:nvPr/>
        </p:nvPicPr>
        <p:blipFill>
          <a:blip r:embed="rId3" cstate="print">
            <a:duotone>
              <a:prstClr val="black"/>
              <a:srgbClr val="864284">
                <a:tint val="45000"/>
                <a:satMod val="400000"/>
              </a:srgbClr>
            </a:duotone>
            <a:extLst>
              <a:ext uri="{28A0092B-C50C-407E-A947-70E740481C1C}">
                <a14:useLocalDpi xmlns:a14="http://schemas.microsoft.com/office/drawing/2010/main" val="0"/>
              </a:ext>
            </a:extLst>
          </a:blip>
          <a:srcRect/>
          <a:stretch>
            <a:fillRect/>
          </a:stretch>
        </p:blipFill>
        <p:spPr bwMode="auto">
          <a:xfrm rot="2286903">
            <a:off x="10932535" y="-72093"/>
            <a:ext cx="901783" cy="916026"/>
          </a:xfrm>
          <a:prstGeom prst="rect">
            <a:avLst/>
          </a:prstGeom>
          <a:noFill/>
          <a:extLst>
            <a:ext uri="{909E8E84-426E-40DD-AFC4-6F175D3DCCD1}">
              <a14:hiddenFill xmlns:a14="http://schemas.microsoft.com/office/drawing/2010/main">
                <a:solidFill>
                  <a:srgbClr val="FFFFFF"/>
                </a:solidFill>
              </a14:hiddenFill>
            </a:ext>
          </a:extLst>
        </p:spPr>
      </p:pic>
      <p:sp>
        <p:nvSpPr>
          <p:cNvPr id="21" name="平行四边形 20"/>
          <p:cNvSpPr/>
          <p:nvPr/>
        </p:nvSpPr>
        <p:spPr>
          <a:xfrm flipH="1">
            <a:off x="94432" y="0"/>
            <a:ext cx="743396" cy="618124"/>
          </a:xfrm>
          <a:prstGeom prst="parallelogram">
            <a:avLst>
              <a:gd name="adj" fmla="val 99241"/>
            </a:avLst>
          </a:prstGeom>
          <a:solidFill>
            <a:srgbClr val="864284"/>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3" name="矩形 22"/>
          <p:cNvSpPr/>
          <p:nvPr/>
        </p:nvSpPr>
        <p:spPr>
          <a:xfrm>
            <a:off x="-10046" y="7075942"/>
            <a:ext cx="12869466" cy="174019"/>
          </a:xfrm>
          <a:prstGeom prst="rect">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12" name="4z10.jpg" descr="id:2147484478;FounderCES">
            <a:extLst>
              <a:ext uri="{FF2B5EF4-FFF2-40B4-BE49-F238E27FC236}">
                <a16:creationId xmlns:a16="http://schemas.microsoft.com/office/drawing/2014/main" id="{0A72259C-1FA6-4FC2-9201-9935D86A7280}"/>
              </a:ext>
            </a:extLst>
          </p:cNvPr>
          <p:cNvPicPr/>
          <p:nvPr/>
        </p:nvPicPr>
        <p:blipFill>
          <a:blip r:embed="rId4">
            <a:clrChange>
              <a:clrFrom>
                <a:srgbClr val="FFFFFF"/>
              </a:clrFrom>
              <a:clrTo>
                <a:srgbClr val="FFFFFF">
                  <a:alpha val="0"/>
                </a:srgbClr>
              </a:clrTo>
            </a:clrChange>
          </a:blip>
          <a:stretch>
            <a:fillRect/>
          </a:stretch>
        </p:blipFill>
        <p:spPr>
          <a:xfrm>
            <a:off x="2647748" y="2795204"/>
            <a:ext cx="7274723" cy="3845309"/>
          </a:xfrm>
          <a:prstGeom prst="rect">
            <a:avLst/>
          </a:prstGeom>
        </p:spPr>
      </p:pic>
      <p:sp>
        <p:nvSpPr>
          <p:cNvPr id="13" name="TextBox 21">
            <a:extLst>
              <a:ext uri="{FF2B5EF4-FFF2-40B4-BE49-F238E27FC236}">
                <a16:creationId xmlns:a16="http://schemas.microsoft.com/office/drawing/2014/main" id="{C5097F9A-6410-4D95-8B76-8CFD59314323}"/>
              </a:ext>
            </a:extLst>
          </p:cNvPr>
          <p:cNvSpPr txBox="1"/>
          <p:nvPr/>
        </p:nvSpPr>
        <p:spPr>
          <a:xfrm>
            <a:off x="4773191" y="6578083"/>
            <a:ext cx="3665207" cy="389505"/>
          </a:xfrm>
          <a:prstGeom prst="rect">
            <a:avLst/>
          </a:prstGeom>
          <a:noFill/>
        </p:spPr>
        <p:txBody>
          <a:bodyPr wrap="square" lIns="96433" tIns="48216" rIns="96433" bIns="48216" rtlCol="0">
            <a:spAutoFit/>
          </a:bodyPr>
          <a:lstStyle/>
          <a:p>
            <a:pPr>
              <a:lnSpc>
                <a:spcPct val="150000"/>
              </a:lnSpc>
            </a:pPr>
            <a:r>
              <a:rPr lang="zh-CN" altLang="en-US" sz="1500" b="1" dirty="0">
                <a:latin typeface="+mn-ea"/>
              </a:rPr>
              <a:t>图</a:t>
            </a:r>
            <a:r>
              <a:rPr lang="en-US" altLang="zh-CN" sz="1500" b="1" dirty="0">
                <a:latin typeface="+mn-ea"/>
              </a:rPr>
              <a:t>4-10</a:t>
            </a:r>
            <a:r>
              <a:rPr lang="zh-CN" altLang="en-US" sz="1500" b="1" dirty="0">
                <a:latin typeface="+mn-ea"/>
              </a:rPr>
              <a:t>　旋转变压器原理图</a:t>
            </a:r>
            <a:endParaRPr lang="en-US" altLang="zh-CN" sz="1500" b="1" dirty="0">
              <a:latin typeface="+mn-ea"/>
            </a:endParaRPr>
          </a:p>
        </p:txBody>
      </p:sp>
    </p:spTree>
    <p:extLst>
      <p:ext uri="{BB962C8B-B14F-4D97-AF65-F5344CB8AC3E}">
        <p14:creationId xmlns:p14="http://schemas.microsoft.com/office/powerpoint/2010/main" val="299592605"/>
      </p:ext>
    </p:extLst>
  </p:cSld>
  <p:clrMapOvr>
    <a:masterClrMapping/>
  </p:clrMapOvr>
  <mc:AlternateContent xmlns:mc="http://schemas.openxmlformats.org/markup-compatibility/2006" xmlns:p14="http://schemas.microsoft.com/office/powerpoint/2010/main">
    <mc:Choice Requires="p14">
      <p:transition spd="slow" p14:dur="1600" advClick="0">
        <p14:gallery dir="l"/>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barn(inVertical)">
                                      <p:cBhvr>
                                        <p:cTn id="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圆角 7">
            <a:extLst>
              <a:ext uri="{FF2B5EF4-FFF2-40B4-BE49-F238E27FC236}">
                <a16:creationId xmlns:a16="http://schemas.microsoft.com/office/drawing/2014/main" id="{201EF48A-09B6-4FE9-B46A-9E502EBCA2F9}"/>
              </a:ext>
            </a:extLst>
          </p:cNvPr>
          <p:cNvSpPr/>
          <p:nvPr/>
        </p:nvSpPr>
        <p:spPr>
          <a:xfrm>
            <a:off x="1381634" y="3647428"/>
            <a:ext cx="4111637" cy="134232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圆角 6">
            <a:extLst>
              <a:ext uri="{FF2B5EF4-FFF2-40B4-BE49-F238E27FC236}">
                <a16:creationId xmlns:a16="http://schemas.microsoft.com/office/drawing/2014/main" id="{EF28336F-C4C8-495E-B1CA-3511DE202A83}"/>
              </a:ext>
            </a:extLst>
          </p:cNvPr>
          <p:cNvSpPr/>
          <p:nvPr/>
        </p:nvSpPr>
        <p:spPr>
          <a:xfrm>
            <a:off x="1385595" y="2056783"/>
            <a:ext cx="2523500" cy="985998"/>
          </a:xfrm>
          <a:prstGeom prst="roundRect">
            <a:avLst/>
          </a:prstGeom>
          <a:no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18" name="TextBox 17"/>
          <p:cNvSpPr txBox="1"/>
          <p:nvPr/>
        </p:nvSpPr>
        <p:spPr>
          <a:xfrm>
            <a:off x="610790" y="1113454"/>
            <a:ext cx="10527047" cy="5429603"/>
          </a:xfrm>
          <a:prstGeom prst="rect">
            <a:avLst/>
          </a:prstGeom>
          <a:noFill/>
        </p:spPr>
        <p:txBody>
          <a:bodyPr wrap="square" lIns="96433" tIns="48216" rIns="96433" bIns="48216" rtlCol="0">
            <a:spAutoFit/>
          </a:bodyPr>
          <a:lstStyle/>
          <a:p>
            <a:pPr indent="531719">
              <a:lnSpc>
                <a:spcPct val="150000"/>
              </a:lnSpc>
            </a:pP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当</a:t>
            </a:r>
            <a:r>
              <a:rPr lang="zh-CN" altLang="en-US" sz="2100" dirty="0">
                <a:highlight>
                  <a:srgbClr val="FFFF00"/>
                </a:highlight>
                <a:latin typeface="Times New Roman" panose="02020603050405020304" pitchFamily="18" charset="0"/>
                <a:ea typeface="微软雅黑" panose="020B0503020204020204" pitchFamily="34" charset="-122"/>
                <a:cs typeface="Times New Roman" panose="02020603050405020304" pitchFamily="18" charset="0"/>
              </a:rPr>
              <a:t>定子绕组</a:t>
            </a:r>
            <a:r>
              <a:rPr lang="en-US" altLang="zh-CN" sz="2100" dirty="0">
                <a:highlight>
                  <a:srgbClr val="FFFF00"/>
                </a:highlight>
                <a:latin typeface="Times New Roman" panose="02020603050405020304" pitchFamily="18" charset="0"/>
                <a:ea typeface="微软雅黑" panose="020B0503020204020204" pitchFamily="34" charset="-122"/>
                <a:cs typeface="Times New Roman" panose="02020603050405020304" pitchFamily="18" charset="0"/>
              </a:rPr>
              <a:t>W</a:t>
            </a:r>
            <a:r>
              <a:rPr lang="en-US" altLang="zh-CN" sz="1400" dirty="0">
                <a:highlight>
                  <a:srgbClr val="FFFF00"/>
                </a:highlight>
                <a:latin typeface="Times New Roman" panose="02020603050405020304" pitchFamily="18" charset="0"/>
                <a:ea typeface="微软雅黑" panose="020B0503020204020204" pitchFamily="34" charset="-122"/>
                <a:cs typeface="Times New Roman" panose="02020603050405020304" pitchFamily="18" charset="0"/>
              </a:rPr>
              <a:t>1</a:t>
            </a:r>
            <a:r>
              <a:rPr lang="zh-CN" altLang="en-US" sz="2100" dirty="0">
                <a:highlight>
                  <a:srgbClr val="FFFF00"/>
                </a:highlight>
                <a:latin typeface="Times New Roman" panose="02020603050405020304" pitchFamily="18" charset="0"/>
                <a:ea typeface="微软雅黑" panose="020B0503020204020204" pitchFamily="34" charset="-122"/>
                <a:cs typeface="Times New Roman" panose="02020603050405020304" pitchFamily="18" charset="0"/>
              </a:rPr>
              <a:t>和</a:t>
            </a:r>
            <a:r>
              <a:rPr lang="en-US" altLang="zh-CN" sz="2100" dirty="0">
                <a:highlight>
                  <a:srgbClr val="FFFF00"/>
                </a:highlight>
                <a:latin typeface="Times New Roman" panose="02020603050405020304" pitchFamily="18" charset="0"/>
                <a:ea typeface="微软雅黑" panose="020B0503020204020204" pitchFamily="34" charset="-122"/>
                <a:cs typeface="Times New Roman" panose="02020603050405020304" pitchFamily="18" charset="0"/>
              </a:rPr>
              <a:t>W</a:t>
            </a:r>
            <a:r>
              <a:rPr lang="en-US" altLang="zh-CN" sz="1400" dirty="0">
                <a:highlight>
                  <a:srgbClr val="FFFF00"/>
                </a:highlight>
                <a:latin typeface="Times New Roman" panose="02020603050405020304" pitchFamily="18" charset="0"/>
                <a:ea typeface="微软雅黑" panose="020B0503020204020204" pitchFamily="34" charset="-122"/>
                <a:cs typeface="Times New Roman" panose="02020603050405020304" pitchFamily="18" charset="0"/>
              </a:rPr>
              <a:t>2</a:t>
            </a:r>
            <a:r>
              <a:rPr lang="zh-CN" altLang="en-US" sz="2100" dirty="0">
                <a:highlight>
                  <a:srgbClr val="FFFF00"/>
                </a:highlight>
                <a:latin typeface="Times New Roman" panose="02020603050405020304" pitchFamily="18" charset="0"/>
                <a:ea typeface="微软雅黑" panose="020B0503020204020204" pitchFamily="34" charset="-122"/>
                <a:cs typeface="Times New Roman" panose="02020603050405020304" pitchFamily="18" charset="0"/>
              </a:rPr>
              <a:t>分别由两个幅值相等、相位相差</a:t>
            </a:r>
            <a:r>
              <a:rPr lang="en-US" altLang="zh-CN" sz="2100" dirty="0">
                <a:highlight>
                  <a:srgbClr val="FFFF00"/>
                </a:highlight>
                <a:latin typeface="Times New Roman" panose="02020603050405020304" pitchFamily="18" charset="0"/>
                <a:ea typeface="微软雅黑" panose="020B0503020204020204" pitchFamily="34" charset="-122"/>
                <a:cs typeface="Times New Roman" panose="02020603050405020304" pitchFamily="18" charset="0"/>
              </a:rPr>
              <a:t>90°</a:t>
            </a:r>
            <a:r>
              <a:rPr lang="zh-CN" altLang="en-US" sz="2100" dirty="0">
                <a:highlight>
                  <a:srgbClr val="FFFF00"/>
                </a:highlight>
                <a:latin typeface="Times New Roman" panose="02020603050405020304" pitchFamily="18" charset="0"/>
                <a:ea typeface="微软雅黑" panose="020B0503020204020204" pitchFamily="34" charset="-122"/>
                <a:cs typeface="Times New Roman" panose="02020603050405020304" pitchFamily="18" charset="0"/>
              </a:rPr>
              <a:t>的正弦交流电压</a:t>
            </a:r>
            <a:r>
              <a:rPr lang="en-US" altLang="zh-CN" sz="2100" i="1" dirty="0">
                <a:highlight>
                  <a:srgbClr val="FFFF00"/>
                </a:highlight>
                <a:latin typeface="Times New Roman" panose="02020603050405020304" pitchFamily="18" charset="0"/>
                <a:ea typeface="微软雅黑" panose="020B0503020204020204" pitchFamily="34" charset="-122"/>
                <a:cs typeface="Times New Roman" panose="02020603050405020304" pitchFamily="18" charset="0"/>
              </a:rPr>
              <a:t>u</a:t>
            </a:r>
            <a:r>
              <a:rPr lang="en-US" altLang="zh-CN" sz="2100" baseline="-25000" dirty="0">
                <a:highlight>
                  <a:srgbClr val="FFFF00"/>
                </a:highlight>
                <a:latin typeface="Times New Roman" panose="02020603050405020304" pitchFamily="18" charset="0"/>
                <a:ea typeface="微软雅黑" panose="020B0503020204020204" pitchFamily="34" charset="-122"/>
                <a:cs typeface="Times New Roman" panose="02020603050405020304" pitchFamily="18" charset="0"/>
              </a:rPr>
              <a:t>W</a:t>
            </a:r>
            <a:r>
              <a:rPr lang="en-US" altLang="zh-CN" sz="1400" baseline="-25000" dirty="0">
                <a:highlight>
                  <a:srgbClr val="FFFF00"/>
                </a:highlight>
                <a:latin typeface="Times New Roman" panose="02020603050405020304" pitchFamily="18" charset="0"/>
                <a:ea typeface="微软雅黑" panose="020B0503020204020204" pitchFamily="34" charset="-122"/>
                <a:cs typeface="Times New Roman" panose="02020603050405020304" pitchFamily="18" charset="0"/>
              </a:rPr>
              <a:t>1</a:t>
            </a:r>
            <a:r>
              <a:rPr lang="zh-CN" altLang="en-US" sz="2100" dirty="0">
                <a:highlight>
                  <a:srgbClr val="FFFF00"/>
                </a:highlight>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100" i="1" dirty="0">
                <a:highlight>
                  <a:srgbClr val="FFFF00"/>
                </a:highlight>
                <a:latin typeface="Times New Roman" panose="02020603050405020304" pitchFamily="18" charset="0"/>
                <a:ea typeface="微软雅黑" panose="020B0503020204020204" pitchFamily="34" charset="-122"/>
                <a:cs typeface="Times New Roman" panose="02020603050405020304" pitchFamily="18" charset="0"/>
              </a:rPr>
              <a:t>u</a:t>
            </a:r>
            <a:r>
              <a:rPr lang="en-US" altLang="zh-CN" sz="2100" baseline="-25000" dirty="0">
                <a:highlight>
                  <a:srgbClr val="FFFF00"/>
                </a:highlight>
                <a:latin typeface="Times New Roman" panose="02020603050405020304" pitchFamily="18" charset="0"/>
                <a:ea typeface="微软雅黑" panose="020B0503020204020204" pitchFamily="34" charset="-122"/>
                <a:cs typeface="Times New Roman" panose="02020603050405020304" pitchFamily="18" charset="0"/>
              </a:rPr>
              <a:t>W</a:t>
            </a:r>
            <a:r>
              <a:rPr lang="en-US" altLang="zh-CN" sz="1400" baseline="-25000" dirty="0">
                <a:highlight>
                  <a:srgbClr val="FFFF00"/>
                </a:highlight>
                <a:latin typeface="Times New Roman" panose="02020603050405020304" pitchFamily="18" charset="0"/>
                <a:ea typeface="微软雅黑" panose="020B0503020204020204" pitchFamily="34" charset="-122"/>
                <a:cs typeface="Times New Roman" panose="02020603050405020304" pitchFamily="18" charset="0"/>
              </a:rPr>
              <a:t>2</a:t>
            </a:r>
            <a:r>
              <a:rPr lang="zh-CN" altLang="en-US" sz="2100" dirty="0">
                <a:highlight>
                  <a:srgbClr val="FFFF00"/>
                </a:highlight>
                <a:latin typeface="Times New Roman" panose="02020603050405020304" pitchFamily="18" charset="0"/>
                <a:ea typeface="微软雅黑" panose="020B0503020204020204" pitchFamily="34" charset="-122"/>
                <a:cs typeface="Times New Roman" panose="02020603050405020304" pitchFamily="18" charset="0"/>
              </a:rPr>
              <a:t>励磁</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，即</a:t>
            </a:r>
            <a:endParaRPr lang="en-US" altLang="zh-CN" sz="2100" dirty="0">
              <a:latin typeface="Times New Roman" panose="02020603050405020304" pitchFamily="18" charset="0"/>
              <a:ea typeface="微软雅黑" panose="020B0503020204020204" pitchFamily="34" charset="-122"/>
              <a:cs typeface="Times New Roman" panose="02020603050405020304" pitchFamily="18" charset="0"/>
            </a:endParaRPr>
          </a:p>
          <a:p>
            <a:pPr indent="531719">
              <a:lnSpc>
                <a:spcPct val="150000"/>
              </a:lnSpc>
            </a:pPr>
            <a:endParaRPr lang="en-US" altLang="zh-CN" sz="2100" dirty="0">
              <a:latin typeface="Times New Roman" panose="02020603050405020304" pitchFamily="18" charset="0"/>
              <a:ea typeface="微软雅黑" panose="020B0503020204020204" pitchFamily="34" charset="-122"/>
              <a:cs typeface="Times New Roman" panose="02020603050405020304" pitchFamily="18" charset="0"/>
            </a:endParaRPr>
          </a:p>
          <a:p>
            <a:pPr indent="531719">
              <a:lnSpc>
                <a:spcPct val="150000"/>
              </a:lnSpc>
            </a:pPr>
            <a:endParaRPr lang="en-US" altLang="zh-CN" sz="2100" dirty="0">
              <a:latin typeface="Times New Roman" panose="02020603050405020304" pitchFamily="18" charset="0"/>
              <a:ea typeface="微软雅黑" panose="020B0503020204020204" pitchFamily="34" charset="-122"/>
              <a:cs typeface="Times New Roman" panose="02020603050405020304" pitchFamily="18" charset="0"/>
            </a:endParaRPr>
          </a:p>
          <a:p>
            <a:pPr indent="531719">
              <a:lnSpc>
                <a:spcPct val="150000"/>
              </a:lnSpc>
            </a:pP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在气隙中产生图形旋转磁场。转子绕组</a:t>
            </a:r>
            <a:r>
              <a:rPr lang="en-US" altLang="zh-CN" sz="2100" i="1" dirty="0">
                <a:latin typeface="Times New Roman" panose="02020603050405020304" pitchFamily="18" charset="0"/>
                <a:ea typeface="微软雅黑" panose="020B0503020204020204" pitchFamily="34" charset="-122"/>
                <a:cs typeface="Times New Roman" panose="02020603050405020304" pitchFamily="18" charset="0"/>
              </a:rPr>
              <a:t>R</a:t>
            </a:r>
            <a:r>
              <a:rPr lang="en-US" altLang="zh-CN" sz="2100" baseline="-25000" dirty="0">
                <a:latin typeface="Times New Roman" panose="02020603050405020304" pitchFamily="18" charset="0"/>
                <a:ea typeface="微软雅黑" panose="020B0503020204020204" pitchFamily="34" charset="-122"/>
                <a:cs typeface="Times New Roman" panose="02020603050405020304" pitchFamily="18" charset="0"/>
              </a:rPr>
              <a:t>1</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和</a:t>
            </a:r>
            <a:r>
              <a:rPr lang="en-US" altLang="zh-CN" sz="2100" i="1" dirty="0">
                <a:latin typeface="Times New Roman" panose="02020603050405020304" pitchFamily="18" charset="0"/>
                <a:ea typeface="微软雅黑" panose="020B0503020204020204" pitchFamily="34" charset="-122"/>
                <a:cs typeface="Times New Roman" panose="02020603050405020304" pitchFamily="18" charset="0"/>
              </a:rPr>
              <a:t>R</a:t>
            </a:r>
            <a:r>
              <a:rPr lang="en-US" altLang="zh-CN" sz="2100" baseline="-25000" dirty="0">
                <a:latin typeface="Times New Roman" panose="02020603050405020304" pitchFamily="18" charset="0"/>
                <a:ea typeface="微软雅黑" panose="020B0503020204020204" pitchFamily="34" charset="-122"/>
                <a:cs typeface="Times New Roman" panose="02020603050405020304" pitchFamily="18" charset="0"/>
              </a:rPr>
              <a:t>2</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中分别产生感应电压为</a:t>
            </a:r>
          </a:p>
          <a:p>
            <a:pPr indent="531719">
              <a:lnSpc>
                <a:spcPct val="150000"/>
              </a:lnSpc>
            </a:pPr>
            <a:endParaRPr lang="en-US" altLang="zh-CN" sz="2100" dirty="0">
              <a:latin typeface="Times New Roman" panose="02020603050405020304" pitchFamily="18" charset="0"/>
              <a:ea typeface="微软雅黑" panose="020B0503020204020204" pitchFamily="34" charset="-122"/>
              <a:cs typeface="Times New Roman" panose="02020603050405020304" pitchFamily="18" charset="0"/>
            </a:endParaRPr>
          </a:p>
          <a:p>
            <a:pPr indent="531719">
              <a:lnSpc>
                <a:spcPct val="150000"/>
              </a:lnSpc>
            </a:pPr>
            <a:endParaRPr lang="en-US" altLang="zh-CN" sz="2100" dirty="0">
              <a:latin typeface="Times New Roman" panose="02020603050405020304" pitchFamily="18" charset="0"/>
              <a:ea typeface="微软雅黑" panose="020B0503020204020204" pitchFamily="34" charset="-122"/>
              <a:cs typeface="Times New Roman" panose="02020603050405020304" pitchFamily="18" charset="0"/>
            </a:endParaRPr>
          </a:p>
          <a:p>
            <a:pPr indent="531719">
              <a:lnSpc>
                <a:spcPct val="150000"/>
              </a:lnSpc>
            </a:pPr>
            <a:endParaRPr lang="el-GR" altLang="zh-CN" sz="2100" dirty="0">
              <a:latin typeface="Times New Roman" panose="02020603050405020304" pitchFamily="18" charset="0"/>
              <a:ea typeface="微软雅黑" panose="020B0503020204020204" pitchFamily="34" charset="-122"/>
              <a:cs typeface="Times New Roman" panose="02020603050405020304" pitchFamily="18" charset="0"/>
            </a:endParaRPr>
          </a:p>
          <a:p>
            <a:pPr indent="531719">
              <a:lnSpc>
                <a:spcPct val="150000"/>
              </a:lnSpc>
            </a:pP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式中　</a:t>
            </a:r>
            <a:r>
              <a:rPr lang="en-US" altLang="zh-CN" sz="2100" i="1" dirty="0">
                <a:latin typeface="Times New Roman" panose="02020603050405020304" pitchFamily="18" charset="0"/>
                <a:ea typeface="微软雅黑" panose="020B0503020204020204" pitchFamily="34" charset="-122"/>
                <a:cs typeface="Times New Roman" panose="02020603050405020304" pitchFamily="18" charset="0"/>
              </a:rPr>
              <a:t>m</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旋转变压器变压比；</a:t>
            </a:r>
            <a:endParaRPr lang="en-US" altLang="zh-CN" sz="2100" dirty="0">
              <a:latin typeface="Times New Roman" panose="02020603050405020304" pitchFamily="18" charset="0"/>
              <a:ea typeface="微软雅黑" panose="020B0503020204020204" pitchFamily="34" charset="-122"/>
              <a:cs typeface="Times New Roman" panose="02020603050405020304" pitchFamily="18" charset="0"/>
            </a:endParaRPr>
          </a:p>
          <a:p>
            <a:pPr indent="531719">
              <a:lnSpc>
                <a:spcPct val="150000"/>
              </a:lnSpc>
            </a:pP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	      </a:t>
            </a:r>
            <a:r>
              <a:rPr lang="el-GR" altLang="zh-CN" sz="2100" i="1" dirty="0">
                <a:latin typeface="Times New Roman" panose="02020603050405020304" pitchFamily="18" charset="0"/>
                <a:ea typeface="微软雅黑" panose="020B0503020204020204" pitchFamily="34" charset="-122"/>
                <a:cs typeface="Times New Roman" panose="02020603050405020304" pitchFamily="18" charset="0"/>
              </a:rPr>
              <a:t>θ</a:t>
            </a:r>
            <a:r>
              <a:rPr lang="el-GR"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旋转变压器转子相对定子的转角。</a:t>
            </a:r>
          </a:p>
          <a:p>
            <a:pPr indent="531719">
              <a:lnSpc>
                <a:spcPct val="150000"/>
              </a:lnSpc>
            </a:pPr>
            <a:endParaRPr lang="zh-CN" altLang="en-US" sz="21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5" name="平行四边形 14"/>
          <p:cNvSpPr/>
          <p:nvPr/>
        </p:nvSpPr>
        <p:spPr>
          <a:xfrm flipH="1">
            <a:off x="250478" y="-2678"/>
            <a:ext cx="10643964" cy="618124"/>
          </a:xfrm>
          <a:prstGeom prst="parallelogram">
            <a:avLst>
              <a:gd name="adj" fmla="val 104225"/>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6" name="文本框 3"/>
          <p:cNvSpPr txBox="1"/>
          <p:nvPr/>
        </p:nvSpPr>
        <p:spPr>
          <a:xfrm>
            <a:off x="938957" y="52576"/>
            <a:ext cx="7961709" cy="486886"/>
          </a:xfrm>
          <a:prstGeom prst="rect">
            <a:avLst/>
          </a:prstGeom>
          <a:noFill/>
        </p:spPr>
        <p:txBody>
          <a:bodyPr wrap="square" lIns="96433" tIns="48216" rIns="96433" bIns="48216" rtlCol="0">
            <a:spAutoFit/>
          </a:bodyPr>
          <a:lstStyle/>
          <a:p>
            <a:r>
              <a:rPr lang="zh-CN" altLang="en-US" sz="2500" b="1" dirty="0">
                <a:solidFill>
                  <a:schemeClr val="bg1"/>
                </a:solidFill>
                <a:latin typeface="微软雅黑" panose="020B0503020204020204" pitchFamily="34" charset="-122"/>
                <a:ea typeface="微软雅黑" panose="020B0503020204020204" pitchFamily="34" charset="-122"/>
              </a:rPr>
              <a:t>第二节</a:t>
            </a:r>
            <a:r>
              <a:rPr lang="en-US" altLang="zh-CN" sz="2500" b="1" dirty="0">
                <a:solidFill>
                  <a:schemeClr val="bg1"/>
                </a:solidFill>
                <a:latin typeface="微软雅黑" panose="020B0503020204020204" pitchFamily="34" charset="-122"/>
                <a:ea typeface="微软雅黑" panose="020B0503020204020204" pitchFamily="34" charset="-122"/>
              </a:rPr>
              <a:t>   </a:t>
            </a:r>
            <a:r>
              <a:rPr lang="zh-CN" altLang="en-US" sz="2500" b="1" dirty="0">
                <a:solidFill>
                  <a:schemeClr val="bg1"/>
                </a:solidFill>
                <a:latin typeface="微软雅黑" panose="020B0503020204020204" pitchFamily="34" charset="-122"/>
                <a:ea typeface="微软雅黑" panose="020B0503020204020204" pitchFamily="34" charset="-122"/>
              </a:rPr>
              <a:t>直流伺服系统</a:t>
            </a:r>
          </a:p>
        </p:txBody>
      </p:sp>
      <p:sp>
        <p:nvSpPr>
          <p:cNvPr id="17" name="直角三角形 16"/>
          <p:cNvSpPr/>
          <p:nvPr/>
        </p:nvSpPr>
        <p:spPr>
          <a:xfrm>
            <a:off x="-22771" y="1"/>
            <a:ext cx="633561" cy="644057"/>
          </a:xfrm>
          <a:prstGeom prst="rtTriangle">
            <a:avLst/>
          </a:prstGeom>
          <a:solidFill>
            <a:srgbClr val="513D4F"/>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20" name="Picture 3" descr="G:\409835d4e6170db16fe5ea1d69c71340.png"/>
          <p:cNvPicPr>
            <a:picLocks noChangeAspect="1" noChangeArrowheads="1"/>
          </p:cNvPicPr>
          <p:nvPr/>
        </p:nvPicPr>
        <p:blipFill>
          <a:blip r:embed="rId3" cstate="print">
            <a:duotone>
              <a:prstClr val="black"/>
              <a:srgbClr val="864284">
                <a:tint val="45000"/>
                <a:satMod val="400000"/>
              </a:srgbClr>
            </a:duotone>
            <a:extLst>
              <a:ext uri="{28A0092B-C50C-407E-A947-70E740481C1C}">
                <a14:useLocalDpi xmlns:a14="http://schemas.microsoft.com/office/drawing/2010/main" val="0"/>
              </a:ext>
            </a:extLst>
          </a:blip>
          <a:srcRect/>
          <a:stretch>
            <a:fillRect/>
          </a:stretch>
        </p:blipFill>
        <p:spPr bwMode="auto">
          <a:xfrm rot="2286903">
            <a:off x="10932535" y="-72093"/>
            <a:ext cx="901783" cy="916026"/>
          </a:xfrm>
          <a:prstGeom prst="rect">
            <a:avLst/>
          </a:prstGeom>
          <a:noFill/>
          <a:extLst>
            <a:ext uri="{909E8E84-426E-40DD-AFC4-6F175D3DCCD1}">
              <a14:hiddenFill xmlns:a14="http://schemas.microsoft.com/office/drawing/2010/main">
                <a:solidFill>
                  <a:srgbClr val="FFFFFF"/>
                </a:solidFill>
              </a14:hiddenFill>
            </a:ext>
          </a:extLst>
        </p:spPr>
      </p:pic>
      <p:sp>
        <p:nvSpPr>
          <p:cNvPr id="21" name="平行四边形 20"/>
          <p:cNvSpPr/>
          <p:nvPr/>
        </p:nvSpPr>
        <p:spPr>
          <a:xfrm flipH="1">
            <a:off x="94432" y="0"/>
            <a:ext cx="743396" cy="618124"/>
          </a:xfrm>
          <a:prstGeom prst="parallelogram">
            <a:avLst>
              <a:gd name="adj" fmla="val 99241"/>
            </a:avLst>
          </a:prstGeom>
          <a:solidFill>
            <a:srgbClr val="864284"/>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3" name="矩形 22"/>
          <p:cNvSpPr/>
          <p:nvPr/>
        </p:nvSpPr>
        <p:spPr>
          <a:xfrm>
            <a:off x="-10046" y="7075942"/>
            <a:ext cx="12869466" cy="174019"/>
          </a:xfrm>
          <a:prstGeom prst="rect">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 name="矩形 1">
            <a:extLst>
              <a:ext uri="{FF2B5EF4-FFF2-40B4-BE49-F238E27FC236}">
                <a16:creationId xmlns:a16="http://schemas.microsoft.com/office/drawing/2014/main" id="{AAC7DF07-7931-49B1-A018-3B55B413194A}"/>
              </a:ext>
            </a:extLst>
          </p:cNvPr>
          <p:cNvSpPr/>
          <p:nvPr/>
        </p:nvSpPr>
        <p:spPr>
          <a:xfrm>
            <a:off x="1244799" y="2176165"/>
            <a:ext cx="2438488" cy="330347"/>
          </a:xfrm>
          <a:prstGeom prst="rect">
            <a:avLst/>
          </a:prstGeom>
        </p:spPr>
        <p:txBody>
          <a:bodyPr wrap="none">
            <a:spAutoFit/>
          </a:bodyPr>
          <a:lstStyle/>
          <a:p>
            <a:pPr indent="266700">
              <a:lnSpc>
                <a:spcPts val="1575"/>
              </a:lnSpc>
              <a:spcAft>
                <a:spcPts val="0"/>
              </a:spcAft>
            </a:pPr>
            <a:r>
              <a:rPr lang="en-US" altLang="zh-CN" sz="2800" i="1" dirty="0">
                <a:solidFill>
                  <a:srgbClr val="000000"/>
                </a:solidFill>
                <a:latin typeface="Times New Roman" panose="02020603050405020304" pitchFamily="18" charset="0"/>
                <a:ea typeface="方正书宋_GBK"/>
                <a:cs typeface="Times New Roman" panose="02020603050405020304" pitchFamily="18" charset="0"/>
              </a:rPr>
              <a:t>u</a:t>
            </a:r>
            <a:r>
              <a:rPr lang="en-US" altLang="zh-CN" sz="2800" baseline="-25000" dirty="0">
                <a:solidFill>
                  <a:srgbClr val="000000"/>
                </a:solidFill>
                <a:latin typeface="Times New Roman" panose="02020603050405020304" pitchFamily="18" charset="0"/>
                <a:ea typeface="方正书宋_GBK"/>
                <a:cs typeface="Times New Roman" panose="02020603050405020304" pitchFamily="18" charset="0"/>
              </a:rPr>
              <a:t>W1</a:t>
            </a:r>
            <a:r>
              <a:rPr lang="en-US" altLang="zh-CN" sz="2800" i="1" dirty="0">
                <a:solidFill>
                  <a:srgbClr val="000000"/>
                </a:solidFill>
                <a:latin typeface="Times New Roman" panose="02020603050405020304" pitchFamily="18" charset="0"/>
                <a:ea typeface="方正书宋_GBK"/>
                <a:cs typeface="Times New Roman" panose="02020603050405020304" pitchFamily="18" charset="0"/>
              </a:rPr>
              <a:t>=</a:t>
            </a:r>
            <a:r>
              <a:rPr lang="en-US" altLang="zh-CN" sz="2800" i="1" dirty="0" err="1">
                <a:solidFill>
                  <a:srgbClr val="000000"/>
                </a:solidFill>
                <a:latin typeface="Times New Roman" panose="02020603050405020304" pitchFamily="18" charset="0"/>
                <a:ea typeface="方正书宋_GBK"/>
                <a:cs typeface="Times New Roman" panose="02020603050405020304" pitchFamily="18" charset="0"/>
              </a:rPr>
              <a:t>U</a:t>
            </a:r>
            <a:r>
              <a:rPr lang="en-US" altLang="zh-CN" sz="2800" baseline="-25000" dirty="0" err="1">
                <a:solidFill>
                  <a:srgbClr val="000000"/>
                </a:solidFill>
                <a:latin typeface="Times New Roman" panose="02020603050405020304" pitchFamily="18" charset="0"/>
                <a:ea typeface="方正书宋_GBK"/>
                <a:cs typeface="Times New Roman" panose="02020603050405020304" pitchFamily="18" charset="0"/>
              </a:rPr>
              <a:t>m</a:t>
            </a:r>
            <a:r>
              <a:rPr lang="en-US" altLang="zh-CN" sz="2800" i="1" dirty="0" err="1">
                <a:solidFill>
                  <a:srgbClr val="000000"/>
                </a:solidFill>
                <a:latin typeface="Times New Roman" panose="02020603050405020304" pitchFamily="18" charset="0"/>
                <a:ea typeface="方正书宋_GBK"/>
                <a:cs typeface="Times New Roman" panose="02020603050405020304" pitchFamily="18" charset="0"/>
              </a:rPr>
              <a:t>sinωt</a:t>
            </a:r>
            <a:endParaRPr lang="zh-CN" altLang="zh-CN" sz="2800" dirty="0">
              <a:solidFill>
                <a:srgbClr val="000000"/>
              </a:solidFill>
              <a:effectLst/>
              <a:latin typeface="Times New Roman" panose="02020603050405020304" pitchFamily="18" charset="0"/>
              <a:ea typeface="方正书宋_GBK"/>
              <a:cs typeface="Times New Roman" panose="02020603050405020304" pitchFamily="18" charset="0"/>
            </a:endParaRPr>
          </a:p>
        </p:txBody>
      </p:sp>
      <p:sp>
        <p:nvSpPr>
          <p:cNvPr id="12" name="TextBox 17">
            <a:extLst>
              <a:ext uri="{FF2B5EF4-FFF2-40B4-BE49-F238E27FC236}">
                <a16:creationId xmlns:a16="http://schemas.microsoft.com/office/drawing/2014/main" id="{946C92CC-F8B7-4212-933F-714851815D32}"/>
              </a:ext>
            </a:extLst>
          </p:cNvPr>
          <p:cNvSpPr txBox="1"/>
          <p:nvPr/>
        </p:nvSpPr>
        <p:spPr>
          <a:xfrm>
            <a:off x="4989215" y="2003630"/>
            <a:ext cx="2880320" cy="582122"/>
          </a:xfrm>
          <a:prstGeom prst="rect">
            <a:avLst/>
          </a:prstGeom>
          <a:noFill/>
        </p:spPr>
        <p:txBody>
          <a:bodyPr wrap="square" lIns="96433" tIns="48216" rIns="96433" bIns="48216" rtlCol="0">
            <a:spAutoFit/>
          </a:bodyPr>
          <a:lstStyle/>
          <a:p>
            <a:pPr indent="531719">
              <a:lnSpc>
                <a:spcPct val="150000"/>
              </a:lnSpc>
            </a:pP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4-1</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a:t>
            </a:r>
          </a:p>
        </p:txBody>
      </p:sp>
      <p:sp>
        <p:nvSpPr>
          <p:cNvPr id="3" name="矩形 2">
            <a:extLst>
              <a:ext uri="{FF2B5EF4-FFF2-40B4-BE49-F238E27FC236}">
                <a16:creationId xmlns:a16="http://schemas.microsoft.com/office/drawing/2014/main" id="{D42C964B-57C6-4554-87B7-5AA694E1A212}"/>
              </a:ext>
            </a:extLst>
          </p:cNvPr>
          <p:cNvSpPr/>
          <p:nvPr/>
        </p:nvSpPr>
        <p:spPr>
          <a:xfrm>
            <a:off x="1244799" y="2701790"/>
            <a:ext cx="2653290" cy="327847"/>
          </a:xfrm>
          <a:prstGeom prst="rect">
            <a:avLst/>
          </a:prstGeom>
        </p:spPr>
        <p:txBody>
          <a:bodyPr wrap="none">
            <a:spAutoFit/>
          </a:bodyPr>
          <a:lstStyle/>
          <a:p>
            <a:pPr indent="266700">
              <a:lnSpc>
                <a:spcPts val="1575"/>
              </a:lnSpc>
              <a:spcAft>
                <a:spcPts val="0"/>
              </a:spcAft>
            </a:pPr>
            <a:r>
              <a:rPr lang="en-US" altLang="zh-CN" sz="2800" i="1" dirty="0">
                <a:solidFill>
                  <a:srgbClr val="000000"/>
                </a:solidFill>
                <a:latin typeface="Times New Roman" panose="02020603050405020304" pitchFamily="18" charset="0"/>
                <a:ea typeface="Cambria Math" panose="02040503050406030204" pitchFamily="18" charset="0"/>
                <a:cs typeface="Times New Roman" panose="02020603050405020304" pitchFamily="18" charset="0"/>
              </a:rPr>
              <a:t>u</a:t>
            </a:r>
            <a:r>
              <a:rPr lang="en-US" altLang="zh-CN" sz="2800" baseline="-25000" dirty="0">
                <a:solidFill>
                  <a:srgbClr val="000000"/>
                </a:solidFill>
                <a:latin typeface="Times New Roman" panose="02020603050405020304" pitchFamily="18" charset="0"/>
                <a:ea typeface="Cambria Math" panose="02040503050406030204" pitchFamily="18" charset="0"/>
                <a:cs typeface="Times New Roman" panose="02020603050405020304" pitchFamily="18" charset="0"/>
              </a:rPr>
              <a:t>W2 </a:t>
            </a:r>
            <a:r>
              <a:rPr lang="en-US" altLang="zh-CN" sz="2800" i="1" dirty="0">
                <a:solidFill>
                  <a:srgbClr val="000000"/>
                </a:solidFill>
                <a:latin typeface="Times New Roman" panose="02020603050405020304" pitchFamily="18" charset="0"/>
                <a:ea typeface="Cambria Math" panose="02040503050406030204" pitchFamily="18" charset="0"/>
                <a:cs typeface="Times New Roman" panose="02020603050405020304" pitchFamily="18" charset="0"/>
              </a:rPr>
              <a:t>=</a:t>
            </a:r>
            <a:r>
              <a:rPr lang="en-US" altLang="zh-CN" sz="2800" i="1" dirty="0" err="1">
                <a:solidFill>
                  <a:srgbClr val="000000"/>
                </a:solidFill>
                <a:latin typeface="Times New Roman" panose="02020603050405020304" pitchFamily="18" charset="0"/>
                <a:ea typeface="Cambria Math" panose="02040503050406030204" pitchFamily="18" charset="0"/>
                <a:cs typeface="Times New Roman" panose="02020603050405020304" pitchFamily="18" charset="0"/>
              </a:rPr>
              <a:t>U</a:t>
            </a:r>
            <a:r>
              <a:rPr lang="en-US" altLang="zh-CN" sz="2800" baseline="-25000" dirty="0" err="1">
                <a:solidFill>
                  <a:srgbClr val="000000"/>
                </a:solidFill>
                <a:latin typeface="Times New Roman" panose="02020603050405020304" pitchFamily="18" charset="0"/>
                <a:ea typeface="Cambria Math" panose="02040503050406030204" pitchFamily="18" charset="0"/>
                <a:cs typeface="Times New Roman" panose="02020603050405020304" pitchFamily="18" charset="0"/>
              </a:rPr>
              <a:t>m</a:t>
            </a:r>
            <a:r>
              <a:rPr lang="en-US" altLang="zh-CN" sz="2800" i="1" dirty="0" err="1">
                <a:solidFill>
                  <a:srgbClr val="000000"/>
                </a:solidFill>
                <a:latin typeface="Times New Roman" panose="02020603050405020304" pitchFamily="18" charset="0"/>
                <a:ea typeface="Cambria Math" panose="02040503050406030204" pitchFamily="18" charset="0"/>
                <a:cs typeface="Times New Roman" panose="02020603050405020304" pitchFamily="18" charset="0"/>
              </a:rPr>
              <a:t>cosωt</a:t>
            </a:r>
            <a:endParaRPr lang="zh-CN" altLang="zh-CN" sz="2800" dirty="0">
              <a:solidFill>
                <a:srgbClr val="000000"/>
              </a:solidFill>
              <a:effectLst/>
              <a:latin typeface="Times New Roman" panose="02020603050405020304" pitchFamily="18" charset="0"/>
              <a:ea typeface="方正书宋_GBK"/>
              <a:cs typeface="Times New Roman" panose="02020603050405020304" pitchFamily="18" charset="0"/>
            </a:endParaRPr>
          </a:p>
        </p:txBody>
      </p:sp>
      <p:sp>
        <p:nvSpPr>
          <p:cNvPr id="13" name="TextBox 17">
            <a:extLst>
              <a:ext uri="{FF2B5EF4-FFF2-40B4-BE49-F238E27FC236}">
                <a16:creationId xmlns:a16="http://schemas.microsoft.com/office/drawing/2014/main" id="{28E1804E-1DBD-40B2-9092-7EF495320933}"/>
              </a:ext>
            </a:extLst>
          </p:cNvPr>
          <p:cNvSpPr txBox="1"/>
          <p:nvPr/>
        </p:nvSpPr>
        <p:spPr>
          <a:xfrm>
            <a:off x="4989215" y="2486453"/>
            <a:ext cx="2880320" cy="524798"/>
          </a:xfrm>
          <a:prstGeom prst="rect">
            <a:avLst/>
          </a:prstGeom>
          <a:noFill/>
        </p:spPr>
        <p:txBody>
          <a:bodyPr wrap="square" lIns="96433" tIns="48216" rIns="96433" bIns="48216" rtlCol="0">
            <a:spAutoFit/>
          </a:bodyPr>
          <a:lstStyle/>
          <a:p>
            <a:pPr indent="531719">
              <a:lnSpc>
                <a:spcPct val="150000"/>
              </a:lnSpc>
            </a:pP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4-2</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a:t>
            </a:r>
          </a:p>
        </p:txBody>
      </p:sp>
      <p:sp>
        <p:nvSpPr>
          <p:cNvPr id="4" name="矩形 3">
            <a:extLst>
              <a:ext uri="{FF2B5EF4-FFF2-40B4-BE49-F238E27FC236}">
                <a16:creationId xmlns:a16="http://schemas.microsoft.com/office/drawing/2014/main" id="{DB7F6616-85BF-421A-A0A4-A4604C521380}"/>
              </a:ext>
            </a:extLst>
          </p:cNvPr>
          <p:cNvSpPr/>
          <p:nvPr/>
        </p:nvSpPr>
        <p:spPr>
          <a:xfrm>
            <a:off x="1244799" y="3867509"/>
            <a:ext cx="4198585" cy="330347"/>
          </a:xfrm>
          <a:prstGeom prst="rect">
            <a:avLst/>
          </a:prstGeom>
        </p:spPr>
        <p:txBody>
          <a:bodyPr wrap="none">
            <a:spAutoFit/>
          </a:bodyPr>
          <a:lstStyle/>
          <a:p>
            <a:pPr indent="266700">
              <a:lnSpc>
                <a:spcPts val="1575"/>
              </a:lnSpc>
              <a:spcAft>
                <a:spcPts val="0"/>
              </a:spcAft>
            </a:pPr>
            <a:r>
              <a:rPr lang="en-US" altLang="zh-CN" sz="2800" i="1" dirty="0">
                <a:solidFill>
                  <a:srgbClr val="000000"/>
                </a:solidFill>
                <a:latin typeface="Times New Roman" panose="02020603050405020304" pitchFamily="18" charset="0"/>
                <a:ea typeface="Cambria Math" panose="02040503050406030204" pitchFamily="18" charset="0"/>
                <a:cs typeface="Times New Roman" panose="02020603050405020304" pitchFamily="18" charset="0"/>
              </a:rPr>
              <a:t>u</a:t>
            </a:r>
            <a:r>
              <a:rPr lang="en-US" altLang="zh-CN" sz="2800" baseline="-25000" dirty="0">
                <a:solidFill>
                  <a:srgbClr val="000000"/>
                </a:solidFill>
                <a:latin typeface="Times New Roman" panose="02020603050405020304" pitchFamily="18" charset="0"/>
                <a:ea typeface="Cambria Math" panose="02040503050406030204" pitchFamily="18" charset="0"/>
                <a:cs typeface="Times New Roman" panose="02020603050405020304" pitchFamily="18" charset="0"/>
              </a:rPr>
              <a:t>R1</a:t>
            </a:r>
            <a:r>
              <a:rPr lang="en-US" altLang="zh-CN" sz="2800" i="1" dirty="0">
                <a:solidFill>
                  <a:srgbClr val="000000"/>
                </a:solidFill>
                <a:latin typeface="Times New Roman" panose="02020603050405020304" pitchFamily="18" charset="0"/>
                <a:ea typeface="Cambria Math" panose="02040503050406030204" pitchFamily="18" charset="0"/>
                <a:cs typeface="Times New Roman" panose="02020603050405020304" pitchFamily="18" charset="0"/>
              </a:rPr>
              <a:t>=m</a:t>
            </a:r>
            <a:r>
              <a:rPr lang="en-US" altLang="zh-CN" sz="2800" dirty="0">
                <a:solidFill>
                  <a:srgbClr val="000000"/>
                </a:solidFill>
                <a:latin typeface="Times New Roman" panose="02020603050405020304" pitchFamily="18" charset="0"/>
                <a:ea typeface="Cambria Math" panose="02040503050406030204" pitchFamily="18" charset="0"/>
                <a:cs typeface="Times New Roman" panose="02020603050405020304" pitchFamily="18" charset="0"/>
              </a:rPr>
              <a:t>(</a:t>
            </a:r>
            <a:r>
              <a:rPr lang="en-US" altLang="zh-CN" sz="2800" i="1" dirty="0">
                <a:solidFill>
                  <a:srgbClr val="000000"/>
                </a:solidFill>
                <a:latin typeface="Times New Roman" panose="02020603050405020304" pitchFamily="18" charset="0"/>
                <a:ea typeface="Cambria Math" panose="02040503050406030204" pitchFamily="18" charset="0"/>
                <a:cs typeface="Times New Roman" panose="02020603050405020304" pitchFamily="18" charset="0"/>
              </a:rPr>
              <a:t>u</a:t>
            </a:r>
            <a:r>
              <a:rPr lang="en-US" altLang="zh-CN" sz="2800" baseline="-25000" dirty="0">
                <a:solidFill>
                  <a:srgbClr val="000000"/>
                </a:solidFill>
                <a:latin typeface="Times New Roman" panose="02020603050405020304" pitchFamily="18" charset="0"/>
                <a:ea typeface="Cambria Math" panose="02040503050406030204" pitchFamily="18" charset="0"/>
                <a:cs typeface="Times New Roman" panose="02020603050405020304" pitchFamily="18" charset="0"/>
              </a:rPr>
              <a:t>W1</a:t>
            </a:r>
            <a:r>
              <a:rPr lang="en-US" altLang="zh-CN" sz="2800" dirty="0">
                <a:solidFill>
                  <a:srgbClr val="000000"/>
                </a:solidFill>
                <a:latin typeface="Times New Roman" panose="02020603050405020304" pitchFamily="18" charset="0"/>
                <a:ea typeface="Cambria Math" panose="02040503050406030204" pitchFamily="18" charset="0"/>
                <a:cs typeface="Times New Roman" panose="02020603050405020304" pitchFamily="18" charset="0"/>
              </a:rPr>
              <a:t>sin</a:t>
            </a:r>
            <a:r>
              <a:rPr lang="en-US" altLang="zh-CN" sz="2800" i="1" dirty="0">
                <a:solidFill>
                  <a:srgbClr val="000000"/>
                </a:solidFill>
                <a:latin typeface="Times New Roman" panose="02020603050405020304" pitchFamily="18" charset="0"/>
                <a:ea typeface="Cambria Math" panose="02040503050406030204" pitchFamily="18" charset="0"/>
                <a:cs typeface="Times New Roman" panose="02020603050405020304" pitchFamily="18" charset="0"/>
              </a:rPr>
              <a:t>θ+u</a:t>
            </a:r>
            <a:r>
              <a:rPr lang="en-US" altLang="zh-CN" sz="2800" baseline="-25000" dirty="0">
                <a:solidFill>
                  <a:srgbClr val="000000"/>
                </a:solidFill>
                <a:latin typeface="Times New Roman" panose="02020603050405020304" pitchFamily="18" charset="0"/>
                <a:ea typeface="Cambria Math" panose="02040503050406030204" pitchFamily="18" charset="0"/>
                <a:cs typeface="Times New Roman" panose="02020603050405020304" pitchFamily="18" charset="0"/>
              </a:rPr>
              <a:t>W2</a:t>
            </a:r>
            <a:r>
              <a:rPr lang="en-US" altLang="zh-CN" sz="2800" dirty="0">
                <a:solidFill>
                  <a:srgbClr val="000000"/>
                </a:solidFill>
                <a:latin typeface="Times New Roman" panose="02020603050405020304" pitchFamily="18" charset="0"/>
                <a:ea typeface="Cambria Math" panose="02040503050406030204" pitchFamily="18" charset="0"/>
                <a:cs typeface="Times New Roman" panose="02020603050405020304" pitchFamily="18" charset="0"/>
              </a:rPr>
              <a:t>cos</a:t>
            </a:r>
            <a:r>
              <a:rPr lang="en-US" altLang="zh-CN" sz="2800" i="1" dirty="0">
                <a:solidFill>
                  <a:srgbClr val="000000"/>
                </a:solidFill>
                <a:latin typeface="Times New Roman" panose="02020603050405020304" pitchFamily="18" charset="0"/>
                <a:ea typeface="Cambria Math" panose="02040503050406030204" pitchFamily="18" charset="0"/>
                <a:cs typeface="Times New Roman" panose="02020603050405020304" pitchFamily="18" charset="0"/>
              </a:rPr>
              <a:t>θ</a:t>
            </a:r>
            <a:r>
              <a:rPr lang="en-US" altLang="zh-CN" sz="2800" dirty="0">
                <a:solidFill>
                  <a:srgbClr val="000000"/>
                </a:solidFill>
                <a:latin typeface="Times New Roman" panose="02020603050405020304" pitchFamily="18" charset="0"/>
                <a:ea typeface="Cambria Math" panose="02040503050406030204" pitchFamily="18" charset="0"/>
                <a:cs typeface="Times New Roman" panose="02020603050405020304" pitchFamily="18" charset="0"/>
              </a:rPr>
              <a:t>)</a:t>
            </a:r>
            <a:endParaRPr lang="zh-CN" altLang="zh-CN" sz="2800" dirty="0">
              <a:solidFill>
                <a:srgbClr val="000000"/>
              </a:solidFill>
              <a:effectLst/>
              <a:latin typeface="Times New Roman" panose="02020603050405020304" pitchFamily="18" charset="0"/>
              <a:ea typeface="方正书宋_GBK"/>
              <a:cs typeface="Times New Roman" panose="02020603050405020304" pitchFamily="18" charset="0"/>
            </a:endParaRPr>
          </a:p>
        </p:txBody>
      </p:sp>
      <p:sp>
        <p:nvSpPr>
          <p:cNvPr id="19" name="TextBox 17">
            <a:extLst>
              <a:ext uri="{FF2B5EF4-FFF2-40B4-BE49-F238E27FC236}">
                <a16:creationId xmlns:a16="http://schemas.microsoft.com/office/drawing/2014/main" id="{BEA3B322-56C6-4A06-A275-CDD06DF3AAC2}"/>
              </a:ext>
            </a:extLst>
          </p:cNvPr>
          <p:cNvSpPr txBox="1"/>
          <p:nvPr/>
        </p:nvSpPr>
        <p:spPr>
          <a:xfrm>
            <a:off x="4989215" y="3637688"/>
            <a:ext cx="2880320" cy="524798"/>
          </a:xfrm>
          <a:prstGeom prst="rect">
            <a:avLst/>
          </a:prstGeom>
          <a:noFill/>
        </p:spPr>
        <p:txBody>
          <a:bodyPr wrap="square" lIns="96433" tIns="48216" rIns="96433" bIns="48216" rtlCol="0">
            <a:spAutoFit/>
          </a:bodyPr>
          <a:lstStyle/>
          <a:p>
            <a:pPr indent="531719">
              <a:lnSpc>
                <a:spcPct val="150000"/>
              </a:lnSpc>
            </a:pP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4-3</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a:t>
            </a:r>
          </a:p>
        </p:txBody>
      </p:sp>
      <p:sp>
        <p:nvSpPr>
          <p:cNvPr id="5" name="矩形 4">
            <a:extLst>
              <a:ext uri="{FF2B5EF4-FFF2-40B4-BE49-F238E27FC236}">
                <a16:creationId xmlns:a16="http://schemas.microsoft.com/office/drawing/2014/main" id="{AB349212-94B5-479E-8EEB-CC38825625E5}"/>
              </a:ext>
            </a:extLst>
          </p:cNvPr>
          <p:cNvSpPr/>
          <p:nvPr/>
        </p:nvSpPr>
        <p:spPr>
          <a:xfrm>
            <a:off x="1256286" y="4501146"/>
            <a:ext cx="4131516" cy="341760"/>
          </a:xfrm>
          <a:prstGeom prst="rect">
            <a:avLst/>
          </a:prstGeom>
        </p:spPr>
        <p:txBody>
          <a:bodyPr wrap="none">
            <a:spAutoFit/>
          </a:bodyPr>
          <a:lstStyle/>
          <a:p>
            <a:pPr indent="266700">
              <a:lnSpc>
                <a:spcPts val="1575"/>
              </a:lnSpc>
              <a:spcAft>
                <a:spcPts val="0"/>
              </a:spcAft>
            </a:pPr>
            <a:r>
              <a:rPr lang="en-US" altLang="zh-CN" sz="2800" i="1" dirty="0">
                <a:solidFill>
                  <a:srgbClr val="000000"/>
                </a:solidFill>
                <a:latin typeface="Times New Roman" panose="02020603050405020304" pitchFamily="18" charset="0"/>
                <a:ea typeface="方正书宋_GBK"/>
                <a:cs typeface="Times New Roman" panose="02020603050405020304" pitchFamily="18" charset="0"/>
              </a:rPr>
              <a:t>u</a:t>
            </a:r>
            <a:r>
              <a:rPr lang="en-US" altLang="zh-CN" sz="2800" baseline="-25000" dirty="0">
                <a:solidFill>
                  <a:srgbClr val="000000"/>
                </a:solidFill>
                <a:latin typeface="Times New Roman" panose="02020603050405020304" pitchFamily="18" charset="0"/>
                <a:ea typeface="方正书宋_GBK"/>
                <a:cs typeface="Times New Roman" panose="02020603050405020304" pitchFamily="18" charset="0"/>
              </a:rPr>
              <a:t>R2</a:t>
            </a:r>
            <a:r>
              <a:rPr lang="en-US" altLang="zh-CN" sz="2800" i="1" dirty="0">
                <a:solidFill>
                  <a:srgbClr val="000000"/>
                </a:solidFill>
                <a:latin typeface="Times New Roman" panose="02020603050405020304" pitchFamily="18" charset="0"/>
                <a:ea typeface="方正书宋_GBK"/>
                <a:cs typeface="Times New Roman" panose="02020603050405020304" pitchFamily="18" charset="0"/>
              </a:rPr>
              <a:t>=m</a:t>
            </a:r>
            <a:r>
              <a:rPr lang="en-US" altLang="zh-CN" sz="2800" dirty="0">
                <a:solidFill>
                  <a:srgbClr val="000000"/>
                </a:solidFill>
                <a:latin typeface="Times New Roman" panose="02020603050405020304" pitchFamily="18" charset="0"/>
                <a:ea typeface="方正书宋_GBK"/>
                <a:cs typeface="Times New Roman" panose="02020603050405020304" pitchFamily="18" charset="0"/>
              </a:rPr>
              <a:t>(</a:t>
            </a:r>
            <a:r>
              <a:rPr lang="en-US" altLang="zh-CN" sz="2800" i="1" dirty="0">
                <a:solidFill>
                  <a:srgbClr val="000000"/>
                </a:solidFill>
                <a:latin typeface="Times New Roman" panose="02020603050405020304" pitchFamily="18" charset="0"/>
                <a:ea typeface="方正书宋_GBK"/>
                <a:cs typeface="Times New Roman" panose="02020603050405020304" pitchFamily="18" charset="0"/>
              </a:rPr>
              <a:t>u</a:t>
            </a:r>
            <a:r>
              <a:rPr lang="en-US" altLang="zh-CN" sz="2800" baseline="-25000" dirty="0">
                <a:solidFill>
                  <a:srgbClr val="000000"/>
                </a:solidFill>
                <a:latin typeface="Times New Roman" panose="02020603050405020304" pitchFamily="18" charset="0"/>
                <a:ea typeface="方正书宋_GBK"/>
                <a:cs typeface="Times New Roman" panose="02020603050405020304" pitchFamily="18" charset="0"/>
              </a:rPr>
              <a:t>W1</a:t>
            </a:r>
            <a:r>
              <a:rPr lang="en-US" altLang="zh-CN" sz="2800" dirty="0">
                <a:solidFill>
                  <a:srgbClr val="000000"/>
                </a:solidFill>
                <a:latin typeface="Times New Roman" panose="02020603050405020304" pitchFamily="18" charset="0"/>
                <a:ea typeface="方正书宋_GBK"/>
                <a:cs typeface="Times New Roman" panose="02020603050405020304" pitchFamily="18" charset="0"/>
              </a:rPr>
              <a:t>cos</a:t>
            </a:r>
            <a:r>
              <a:rPr lang="en-US" altLang="zh-CN" sz="2800" i="1" dirty="0">
                <a:solidFill>
                  <a:srgbClr val="000000"/>
                </a:solidFill>
                <a:latin typeface="Times New Roman" panose="02020603050405020304" pitchFamily="18" charset="0"/>
                <a:ea typeface="方正书宋_GBK"/>
                <a:cs typeface="Times New Roman" panose="02020603050405020304" pitchFamily="18" charset="0"/>
              </a:rPr>
              <a:t>θ-u</a:t>
            </a:r>
            <a:r>
              <a:rPr lang="en-US" altLang="zh-CN" sz="2800" baseline="-25000" dirty="0">
                <a:solidFill>
                  <a:srgbClr val="000000"/>
                </a:solidFill>
                <a:latin typeface="Times New Roman" panose="02020603050405020304" pitchFamily="18" charset="0"/>
                <a:ea typeface="方正书宋_GBK"/>
                <a:cs typeface="Times New Roman" panose="02020603050405020304" pitchFamily="18" charset="0"/>
              </a:rPr>
              <a:t>W2</a:t>
            </a:r>
            <a:r>
              <a:rPr lang="en-US" altLang="zh-CN" sz="2800" dirty="0">
                <a:solidFill>
                  <a:srgbClr val="000000"/>
                </a:solidFill>
                <a:latin typeface="Times New Roman" panose="02020603050405020304" pitchFamily="18" charset="0"/>
                <a:ea typeface="方正书宋_GBK"/>
                <a:cs typeface="Times New Roman" panose="02020603050405020304" pitchFamily="18" charset="0"/>
              </a:rPr>
              <a:t>sin</a:t>
            </a:r>
            <a:r>
              <a:rPr lang="en-US" altLang="zh-CN" sz="2800" i="1" dirty="0">
                <a:solidFill>
                  <a:srgbClr val="000000"/>
                </a:solidFill>
                <a:latin typeface="Times New Roman" panose="02020603050405020304" pitchFamily="18" charset="0"/>
                <a:ea typeface="方正书宋_GBK"/>
                <a:cs typeface="Times New Roman" panose="02020603050405020304" pitchFamily="18" charset="0"/>
              </a:rPr>
              <a:t>θ</a:t>
            </a:r>
            <a:r>
              <a:rPr lang="en-US" altLang="zh-CN" sz="2800" dirty="0">
                <a:solidFill>
                  <a:srgbClr val="000000"/>
                </a:solidFill>
                <a:latin typeface="Times New Roman" panose="02020603050405020304" pitchFamily="18" charset="0"/>
                <a:ea typeface="Cambria Math" panose="02040503050406030204" pitchFamily="18" charset="0"/>
                <a:cs typeface="Times New Roman" panose="02020603050405020304" pitchFamily="18" charset="0"/>
              </a:rPr>
              <a:t> )</a:t>
            </a:r>
            <a:endParaRPr lang="zh-CN" altLang="zh-CN" sz="2800" dirty="0">
              <a:solidFill>
                <a:srgbClr val="000000"/>
              </a:solidFill>
              <a:effectLst/>
              <a:latin typeface="Times New Roman" panose="02020603050405020304" pitchFamily="18" charset="0"/>
              <a:ea typeface="方正书宋_GBK"/>
              <a:cs typeface="Times New Roman" panose="02020603050405020304" pitchFamily="18" charset="0"/>
            </a:endParaRPr>
          </a:p>
        </p:txBody>
      </p:sp>
      <p:sp>
        <p:nvSpPr>
          <p:cNvPr id="22" name="TextBox 17">
            <a:extLst>
              <a:ext uri="{FF2B5EF4-FFF2-40B4-BE49-F238E27FC236}">
                <a16:creationId xmlns:a16="http://schemas.microsoft.com/office/drawing/2014/main" id="{DD22F946-E2D1-44FC-9EE5-74C594B18DF4}"/>
              </a:ext>
            </a:extLst>
          </p:cNvPr>
          <p:cNvSpPr txBox="1"/>
          <p:nvPr/>
        </p:nvSpPr>
        <p:spPr>
          <a:xfrm>
            <a:off x="4989215" y="4315663"/>
            <a:ext cx="2880320" cy="524798"/>
          </a:xfrm>
          <a:prstGeom prst="rect">
            <a:avLst/>
          </a:prstGeom>
          <a:noFill/>
        </p:spPr>
        <p:txBody>
          <a:bodyPr wrap="square" lIns="96433" tIns="48216" rIns="96433" bIns="48216" rtlCol="0">
            <a:spAutoFit/>
          </a:bodyPr>
          <a:lstStyle/>
          <a:p>
            <a:pPr indent="531719">
              <a:lnSpc>
                <a:spcPct val="150000"/>
              </a:lnSpc>
            </a:pP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4-4</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a:t>
            </a:r>
          </a:p>
        </p:txBody>
      </p:sp>
      <p:pic>
        <p:nvPicPr>
          <p:cNvPr id="6" name="4z10.jpg" descr="id:2147484478;FounderCES">
            <a:extLst>
              <a:ext uri="{FF2B5EF4-FFF2-40B4-BE49-F238E27FC236}">
                <a16:creationId xmlns:a16="http://schemas.microsoft.com/office/drawing/2014/main" id="{475BCB16-3DEE-887D-0C8A-6ABABB0616DD}"/>
              </a:ext>
            </a:extLst>
          </p:cNvPr>
          <p:cNvPicPr/>
          <p:nvPr/>
        </p:nvPicPr>
        <p:blipFill>
          <a:blip r:embed="rId4">
            <a:clrChange>
              <a:clrFrom>
                <a:srgbClr val="FFFFFF"/>
              </a:clrFrom>
              <a:clrTo>
                <a:srgbClr val="FFFFFF">
                  <a:alpha val="0"/>
                </a:srgbClr>
              </a:clrTo>
            </a:clrChange>
          </a:blip>
          <a:stretch>
            <a:fillRect/>
          </a:stretch>
        </p:blipFill>
        <p:spPr>
          <a:xfrm>
            <a:off x="6645399" y="3594963"/>
            <a:ext cx="6192688" cy="3397644"/>
          </a:xfrm>
          <a:prstGeom prst="rect">
            <a:avLst/>
          </a:prstGeom>
        </p:spPr>
      </p:pic>
    </p:spTree>
    <p:extLst>
      <p:ext uri="{BB962C8B-B14F-4D97-AF65-F5344CB8AC3E}">
        <p14:creationId xmlns:p14="http://schemas.microsoft.com/office/powerpoint/2010/main" val="1300836689"/>
      </p:ext>
    </p:extLst>
  </p:cSld>
  <p:clrMapOvr>
    <a:masterClrMapping/>
  </p:clrMapOvr>
  <mc:AlternateContent xmlns:mc="http://schemas.openxmlformats.org/markup-compatibility/2006" xmlns:p14="http://schemas.microsoft.com/office/powerpoint/2010/main">
    <mc:Choice Requires="p14">
      <p:transition spd="slow" p14:dur="1600" advClick="0">
        <p14:gallery dir="l"/>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down)">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1000"/>
                                        <p:tgtEl>
                                          <p:spTgt spid="13"/>
                                        </p:tgtEl>
                                      </p:cBhvr>
                                    </p:animEffect>
                                    <p:anim calcmode="lin" valueType="num">
                                      <p:cBhvr>
                                        <p:cTn id="13" dur="1000" fill="hold"/>
                                        <p:tgtEl>
                                          <p:spTgt spid="13"/>
                                        </p:tgtEl>
                                        <p:attrNameLst>
                                          <p:attrName>ppt_x</p:attrName>
                                        </p:attrNameLst>
                                      </p:cBhvr>
                                      <p:tavLst>
                                        <p:tav tm="0">
                                          <p:val>
                                            <p:strVal val="#ppt_x"/>
                                          </p:val>
                                        </p:tav>
                                        <p:tav tm="100000">
                                          <p:val>
                                            <p:strVal val="#ppt_x"/>
                                          </p:val>
                                        </p:tav>
                                      </p:tavLst>
                                    </p:anim>
                                    <p:anim calcmode="lin" valueType="num">
                                      <p:cBhvr>
                                        <p:cTn id="14"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1000"/>
                                        <p:tgtEl>
                                          <p:spTgt spid="19"/>
                                        </p:tgtEl>
                                      </p:cBhvr>
                                    </p:animEffect>
                                    <p:anim calcmode="lin" valueType="num">
                                      <p:cBhvr>
                                        <p:cTn id="20" dur="1000" fill="hold"/>
                                        <p:tgtEl>
                                          <p:spTgt spid="19"/>
                                        </p:tgtEl>
                                        <p:attrNameLst>
                                          <p:attrName>ppt_x</p:attrName>
                                        </p:attrNameLst>
                                      </p:cBhvr>
                                      <p:tavLst>
                                        <p:tav tm="0">
                                          <p:val>
                                            <p:strVal val="#ppt_x"/>
                                          </p:val>
                                        </p:tav>
                                        <p:tav tm="100000">
                                          <p:val>
                                            <p:strVal val="#ppt_x"/>
                                          </p:val>
                                        </p:tav>
                                      </p:tavLst>
                                    </p:anim>
                                    <p:anim calcmode="lin" valueType="num">
                                      <p:cBhvr>
                                        <p:cTn id="21"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22"/>
                                        </p:tgtEl>
                                        <p:attrNameLst>
                                          <p:attrName>style.visibility</p:attrName>
                                        </p:attrNameLst>
                                      </p:cBhvr>
                                      <p:to>
                                        <p:strVal val="visible"/>
                                      </p:to>
                                    </p:set>
                                    <p:animEffect transition="in" filter="fade">
                                      <p:cBhvr>
                                        <p:cTn id="26" dur="1000"/>
                                        <p:tgtEl>
                                          <p:spTgt spid="22"/>
                                        </p:tgtEl>
                                      </p:cBhvr>
                                    </p:animEffect>
                                    <p:anim calcmode="lin" valueType="num">
                                      <p:cBhvr>
                                        <p:cTn id="27" dur="1000" fill="hold"/>
                                        <p:tgtEl>
                                          <p:spTgt spid="22"/>
                                        </p:tgtEl>
                                        <p:attrNameLst>
                                          <p:attrName>ppt_x</p:attrName>
                                        </p:attrNameLst>
                                      </p:cBhvr>
                                      <p:tavLst>
                                        <p:tav tm="0">
                                          <p:val>
                                            <p:strVal val="#ppt_x"/>
                                          </p:val>
                                        </p:tav>
                                        <p:tav tm="100000">
                                          <p:val>
                                            <p:strVal val="#ppt_x"/>
                                          </p:val>
                                        </p:tav>
                                      </p:tavLst>
                                    </p:anim>
                                    <p:anim calcmode="lin" valueType="num">
                                      <p:cBhvr>
                                        <p:cTn id="28"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9" grpId="0"/>
      <p:bldP spid="22"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837828" y="1168053"/>
            <a:ext cx="9768011" cy="3917266"/>
          </a:xfrm>
          <a:prstGeom prst="rect">
            <a:avLst/>
          </a:prstGeom>
          <a:noFill/>
          <a:ln/>
        </p:spPr>
        <p:style>
          <a:lnRef idx="2">
            <a:schemeClr val="accent6"/>
          </a:lnRef>
          <a:fillRef idx="1">
            <a:schemeClr val="lt1"/>
          </a:fillRef>
          <a:effectRef idx="0">
            <a:schemeClr val="accent6"/>
          </a:effectRef>
          <a:fontRef idx="minor">
            <a:schemeClr val="dk1"/>
          </a:fontRef>
        </p:style>
        <p:txBody>
          <a:bodyPr wrap="square" lIns="96433" tIns="48216" rIns="96433" bIns="48216" rtlCol="0">
            <a:spAutoFit/>
          </a:bodyPr>
          <a:lstStyle/>
          <a:p>
            <a:pPr indent="531719" algn="just">
              <a:lnSpc>
                <a:spcPct val="150000"/>
              </a:lnSpc>
            </a:pP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(2) </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相敏放大器，相敏放大器也称为鉴幅器。</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它的功能是将交流电压转换为与之成正比的直流电压</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，并</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使它的极性与输入的交流电压的相位相适应</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2100" dirty="0">
              <a:latin typeface="Times New Roman" panose="02020603050405020304" pitchFamily="18" charset="0"/>
              <a:ea typeface="微软雅黑" panose="020B0503020204020204" pitchFamily="34" charset="-122"/>
              <a:cs typeface="Times New Roman" panose="02020603050405020304" pitchFamily="18" charset="0"/>
            </a:endParaRPr>
          </a:p>
          <a:p>
            <a:pPr indent="531719">
              <a:lnSpc>
                <a:spcPct val="150000"/>
              </a:lnSpc>
            </a:pP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相敏放大器的任务是：</a:t>
            </a:r>
            <a:endParaRPr lang="en-US" altLang="zh-CN" sz="2100" dirty="0">
              <a:latin typeface="Times New Roman" panose="02020603050405020304" pitchFamily="18" charset="0"/>
              <a:ea typeface="微软雅黑" panose="020B0503020204020204" pitchFamily="34" charset="-122"/>
              <a:cs typeface="Times New Roman" panose="02020603050405020304" pitchFamily="18" charset="0"/>
            </a:endParaRPr>
          </a:p>
          <a:p>
            <a:pPr indent="531719">
              <a:lnSpc>
                <a:spcPct val="150000"/>
              </a:lnSpc>
            </a:pPr>
            <a:r>
              <a:rPr lang="en-US" altLang="zh-CN"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1) </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将输入交流电压变换成直流电压；</a:t>
            </a:r>
            <a:r>
              <a:rPr lang="en-US" altLang="zh-CN"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 </a:t>
            </a:r>
          </a:p>
          <a:p>
            <a:pPr indent="531719">
              <a:lnSpc>
                <a:spcPct val="150000"/>
              </a:lnSpc>
            </a:pPr>
            <a:r>
              <a:rPr lang="en-US" altLang="zh-CN"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2) </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当输入交流电压相位变成相差</a:t>
            </a:r>
            <a:r>
              <a:rPr lang="en-US" altLang="zh-CN"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π</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时，输出的直流电压极性亦随之改变。或者说输出直流电压的极性反映了输入交流电压的相位；</a:t>
            </a:r>
            <a:endParaRPr lang="en-US" altLang="zh-CN"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a:p>
            <a:pPr indent="531719">
              <a:lnSpc>
                <a:spcPct val="150000"/>
              </a:lnSpc>
            </a:pPr>
            <a:r>
              <a:rPr lang="en-US" altLang="zh-CN"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3) </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输出直流电压的数值与输入交流电压的幅值成正比。</a:t>
            </a:r>
          </a:p>
          <a:p>
            <a:pPr indent="531719" algn="just">
              <a:lnSpc>
                <a:spcPct val="150000"/>
              </a:lnSpc>
            </a:pPr>
            <a:endParaRPr lang="zh-CN" altLang="en-US" sz="21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5" name="平行四边形 14"/>
          <p:cNvSpPr/>
          <p:nvPr/>
        </p:nvSpPr>
        <p:spPr>
          <a:xfrm flipH="1">
            <a:off x="250478" y="-2678"/>
            <a:ext cx="10643964" cy="618124"/>
          </a:xfrm>
          <a:prstGeom prst="parallelogram">
            <a:avLst>
              <a:gd name="adj" fmla="val 104225"/>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6" name="文本框 3"/>
          <p:cNvSpPr txBox="1"/>
          <p:nvPr/>
        </p:nvSpPr>
        <p:spPr>
          <a:xfrm>
            <a:off x="938957" y="52576"/>
            <a:ext cx="7961709" cy="486886"/>
          </a:xfrm>
          <a:prstGeom prst="rect">
            <a:avLst/>
          </a:prstGeom>
          <a:noFill/>
        </p:spPr>
        <p:txBody>
          <a:bodyPr wrap="square" lIns="96433" tIns="48216" rIns="96433" bIns="48216" rtlCol="0">
            <a:spAutoFit/>
          </a:bodyPr>
          <a:lstStyle/>
          <a:p>
            <a:r>
              <a:rPr lang="zh-CN" altLang="en-US" sz="2500" b="1" dirty="0">
                <a:solidFill>
                  <a:schemeClr val="bg1"/>
                </a:solidFill>
                <a:latin typeface="微软雅黑" panose="020B0503020204020204" pitchFamily="34" charset="-122"/>
                <a:ea typeface="微软雅黑" panose="020B0503020204020204" pitchFamily="34" charset="-122"/>
              </a:rPr>
              <a:t>第二节</a:t>
            </a:r>
            <a:r>
              <a:rPr lang="en-US" altLang="zh-CN" sz="2500" b="1" dirty="0">
                <a:solidFill>
                  <a:schemeClr val="bg1"/>
                </a:solidFill>
                <a:latin typeface="微软雅黑" panose="020B0503020204020204" pitchFamily="34" charset="-122"/>
                <a:ea typeface="微软雅黑" panose="020B0503020204020204" pitchFamily="34" charset="-122"/>
              </a:rPr>
              <a:t>   </a:t>
            </a:r>
            <a:r>
              <a:rPr lang="zh-CN" altLang="en-US" sz="2500" b="1" dirty="0">
                <a:solidFill>
                  <a:schemeClr val="bg1"/>
                </a:solidFill>
                <a:latin typeface="微软雅黑" panose="020B0503020204020204" pitchFamily="34" charset="-122"/>
                <a:ea typeface="微软雅黑" panose="020B0503020204020204" pitchFamily="34" charset="-122"/>
              </a:rPr>
              <a:t>直流伺服系统</a:t>
            </a:r>
          </a:p>
        </p:txBody>
      </p:sp>
      <p:sp>
        <p:nvSpPr>
          <p:cNvPr id="17" name="直角三角形 16"/>
          <p:cNvSpPr/>
          <p:nvPr/>
        </p:nvSpPr>
        <p:spPr>
          <a:xfrm>
            <a:off x="-22771" y="1"/>
            <a:ext cx="633561" cy="644057"/>
          </a:xfrm>
          <a:prstGeom prst="rtTriangle">
            <a:avLst/>
          </a:prstGeom>
          <a:solidFill>
            <a:srgbClr val="513D4F"/>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20" name="Picture 3" descr="G:\409835d4e6170db16fe5ea1d69c71340.png"/>
          <p:cNvPicPr>
            <a:picLocks noChangeAspect="1" noChangeArrowheads="1"/>
          </p:cNvPicPr>
          <p:nvPr/>
        </p:nvPicPr>
        <p:blipFill>
          <a:blip r:embed="rId3" cstate="print">
            <a:duotone>
              <a:prstClr val="black"/>
              <a:srgbClr val="864284">
                <a:tint val="45000"/>
                <a:satMod val="400000"/>
              </a:srgbClr>
            </a:duotone>
            <a:extLst>
              <a:ext uri="{28A0092B-C50C-407E-A947-70E740481C1C}">
                <a14:useLocalDpi xmlns:a14="http://schemas.microsoft.com/office/drawing/2010/main" val="0"/>
              </a:ext>
            </a:extLst>
          </a:blip>
          <a:srcRect/>
          <a:stretch>
            <a:fillRect/>
          </a:stretch>
        </p:blipFill>
        <p:spPr bwMode="auto">
          <a:xfrm rot="2286903">
            <a:off x="10932535" y="-72093"/>
            <a:ext cx="901783" cy="916026"/>
          </a:xfrm>
          <a:prstGeom prst="rect">
            <a:avLst/>
          </a:prstGeom>
          <a:noFill/>
          <a:extLst>
            <a:ext uri="{909E8E84-426E-40DD-AFC4-6F175D3DCCD1}">
              <a14:hiddenFill xmlns:a14="http://schemas.microsoft.com/office/drawing/2010/main">
                <a:solidFill>
                  <a:srgbClr val="FFFFFF"/>
                </a:solidFill>
              </a14:hiddenFill>
            </a:ext>
          </a:extLst>
        </p:spPr>
      </p:pic>
      <p:sp>
        <p:nvSpPr>
          <p:cNvPr id="21" name="平行四边形 20"/>
          <p:cNvSpPr/>
          <p:nvPr/>
        </p:nvSpPr>
        <p:spPr>
          <a:xfrm flipH="1">
            <a:off x="94432" y="0"/>
            <a:ext cx="743396" cy="618124"/>
          </a:xfrm>
          <a:prstGeom prst="parallelogram">
            <a:avLst>
              <a:gd name="adj" fmla="val 99241"/>
            </a:avLst>
          </a:prstGeom>
          <a:solidFill>
            <a:srgbClr val="864284"/>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3" name="矩形 22"/>
          <p:cNvSpPr/>
          <p:nvPr/>
        </p:nvSpPr>
        <p:spPr>
          <a:xfrm>
            <a:off x="-10046" y="7075942"/>
            <a:ext cx="12869466" cy="174019"/>
          </a:xfrm>
          <a:prstGeom prst="rect">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Tree>
    <p:extLst>
      <p:ext uri="{BB962C8B-B14F-4D97-AF65-F5344CB8AC3E}">
        <p14:creationId xmlns:p14="http://schemas.microsoft.com/office/powerpoint/2010/main" val="2120613784"/>
      </p:ext>
    </p:extLst>
  </p:cSld>
  <p:clrMapOvr>
    <a:masterClrMapping/>
  </p:clrMapOvr>
  <mc:AlternateContent xmlns:mc="http://schemas.openxmlformats.org/markup-compatibility/2006" xmlns:p14="http://schemas.microsoft.com/office/powerpoint/2010/main">
    <mc:Choice Requires="p14">
      <p:transition spd="slow" p14:dur="1600" advClick="0">
        <p14:gallery dir="l"/>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barn(inVertical)">
                                      <p:cBhvr>
                                        <p:cTn id="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986332" y="1456085"/>
            <a:ext cx="10397094" cy="3005862"/>
          </a:xfrm>
          <a:prstGeom prst="rect">
            <a:avLst/>
          </a:prstGeom>
          <a:noFill/>
        </p:spPr>
        <p:style>
          <a:lnRef idx="2">
            <a:schemeClr val="accent6"/>
          </a:lnRef>
          <a:fillRef idx="1">
            <a:schemeClr val="lt1"/>
          </a:fillRef>
          <a:effectRef idx="0">
            <a:schemeClr val="accent6"/>
          </a:effectRef>
          <a:fontRef idx="minor">
            <a:schemeClr val="dk1"/>
          </a:fontRef>
        </p:style>
        <p:txBody>
          <a:bodyPr wrap="square" lIns="96433" tIns="48216" rIns="96433" bIns="48216" rtlCol="0">
            <a:spAutoFit/>
          </a:bodyPr>
          <a:lstStyle/>
          <a:p>
            <a:pPr indent="531719">
              <a:lnSpc>
                <a:spcPct val="150000"/>
              </a:lnSpc>
            </a:pP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PWM</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功率放大器的基本原理是：</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利用大功率器件的开关作用，将直流电压转换成一定频率的方波电压，通过对方波脉冲宽度的控制，改变输出电压的平均值。</a:t>
            </a:r>
          </a:p>
          <a:p>
            <a:pPr indent="531719">
              <a:lnSpc>
                <a:spcPct val="150000"/>
              </a:lnSpc>
            </a:pP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图</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4-15</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是利用</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PWM</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调速的原理示意图，将图</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3-15a</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中的开关</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S</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周期性地开关，在一个周期</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内闭合的时间为，则一个外加的固定直流电压</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U</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被按一定的频率开闭的开关</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S</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加到电动机的电枢上，电枢上的电压波形将是一列方波信号，其高度为</a:t>
            </a:r>
            <a:r>
              <a:rPr lang="en-US" altLang="zh-CN" sz="2100" i="1" dirty="0">
                <a:latin typeface="Times New Roman" panose="02020603050405020304" pitchFamily="18" charset="0"/>
                <a:ea typeface="微软雅黑" panose="020B0503020204020204" pitchFamily="34" charset="-122"/>
                <a:cs typeface="Times New Roman" panose="02020603050405020304" pitchFamily="18" charset="0"/>
              </a:rPr>
              <a:t>U</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，宽度为</a:t>
            </a:r>
            <a:r>
              <a:rPr lang="en-US" altLang="zh-CN" sz="2100" i="1" dirty="0">
                <a:latin typeface="Times New Roman" panose="02020603050405020304" pitchFamily="18" charset="0"/>
                <a:ea typeface="微软雅黑" panose="020B0503020204020204" pitchFamily="34" charset="-122"/>
                <a:cs typeface="Times New Roman" panose="02020603050405020304" pitchFamily="18" charset="0"/>
              </a:rPr>
              <a:t>r</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，如图</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3-15b</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所示。</a:t>
            </a:r>
          </a:p>
        </p:txBody>
      </p:sp>
      <p:sp>
        <p:nvSpPr>
          <p:cNvPr id="15" name="平行四边形 14"/>
          <p:cNvSpPr/>
          <p:nvPr/>
        </p:nvSpPr>
        <p:spPr>
          <a:xfrm flipH="1">
            <a:off x="250478" y="-2678"/>
            <a:ext cx="10643964" cy="618124"/>
          </a:xfrm>
          <a:prstGeom prst="parallelogram">
            <a:avLst>
              <a:gd name="adj" fmla="val 104225"/>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6" name="文本框 3"/>
          <p:cNvSpPr txBox="1"/>
          <p:nvPr/>
        </p:nvSpPr>
        <p:spPr>
          <a:xfrm>
            <a:off x="938957" y="52576"/>
            <a:ext cx="7961709" cy="486886"/>
          </a:xfrm>
          <a:prstGeom prst="rect">
            <a:avLst/>
          </a:prstGeom>
          <a:noFill/>
        </p:spPr>
        <p:txBody>
          <a:bodyPr wrap="square" lIns="96433" tIns="48216" rIns="96433" bIns="48216" rtlCol="0">
            <a:spAutoFit/>
          </a:bodyPr>
          <a:lstStyle/>
          <a:p>
            <a:r>
              <a:rPr lang="zh-CN" altLang="en-US" sz="2500" b="1" dirty="0">
                <a:solidFill>
                  <a:schemeClr val="bg1"/>
                </a:solidFill>
                <a:latin typeface="微软雅黑" panose="020B0503020204020204" pitchFamily="34" charset="-122"/>
                <a:ea typeface="微软雅黑" panose="020B0503020204020204" pitchFamily="34" charset="-122"/>
              </a:rPr>
              <a:t>第二节</a:t>
            </a:r>
            <a:r>
              <a:rPr lang="en-US" altLang="zh-CN" sz="2500" b="1" dirty="0">
                <a:solidFill>
                  <a:schemeClr val="bg1"/>
                </a:solidFill>
                <a:latin typeface="微软雅黑" panose="020B0503020204020204" pitchFamily="34" charset="-122"/>
                <a:ea typeface="微软雅黑" panose="020B0503020204020204" pitchFamily="34" charset="-122"/>
              </a:rPr>
              <a:t>   </a:t>
            </a:r>
            <a:r>
              <a:rPr lang="zh-CN" altLang="en-US" sz="2500" b="1" dirty="0">
                <a:solidFill>
                  <a:schemeClr val="bg1"/>
                </a:solidFill>
                <a:latin typeface="微软雅黑" panose="020B0503020204020204" pitchFamily="34" charset="-122"/>
                <a:ea typeface="微软雅黑" panose="020B0503020204020204" pitchFamily="34" charset="-122"/>
              </a:rPr>
              <a:t>直流伺服系统</a:t>
            </a:r>
          </a:p>
        </p:txBody>
      </p:sp>
      <p:sp>
        <p:nvSpPr>
          <p:cNvPr id="17" name="直角三角形 16"/>
          <p:cNvSpPr/>
          <p:nvPr/>
        </p:nvSpPr>
        <p:spPr>
          <a:xfrm>
            <a:off x="-22771" y="1"/>
            <a:ext cx="633561" cy="644057"/>
          </a:xfrm>
          <a:prstGeom prst="rtTriangle">
            <a:avLst/>
          </a:prstGeom>
          <a:solidFill>
            <a:srgbClr val="513D4F"/>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20" name="Picture 3" descr="G:\409835d4e6170db16fe5ea1d69c71340.png"/>
          <p:cNvPicPr>
            <a:picLocks noChangeAspect="1" noChangeArrowheads="1"/>
          </p:cNvPicPr>
          <p:nvPr/>
        </p:nvPicPr>
        <p:blipFill>
          <a:blip r:embed="rId3" cstate="print">
            <a:duotone>
              <a:prstClr val="black"/>
              <a:srgbClr val="864284">
                <a:tint val="45000"/>
                <a:satMod val="400000"/>
              </a:srgbClr>
            </a:duotone>
            <a:extLst>
              <a:ext uri="{28A0092B-C50C-407E-A947-70E740481C1C}">
                <a14:useLocalDpi xmlns:a14="http://schemas.microsoft.com/office/drawing/2010/main" val="0"/>
              </a:ext>
            </a:extLst>
          </a:blip>
          <a:srcRect/>
          <a:stretch>
            <a:fillRect/>
          </a:stretch>
        </p:blipFill>
        <p:spPr bwMode="auto">
          <a:xfrm rot="2286903">
            <a:off x="10932535" y="-72093"/>
            <a:ext cx="901783" cy="916026"/>
          </a:xfrm>
          <a:prstGeom prst="rect">
            <a:avLst/>
          </a:prstGeom>
          <a:noFill/>
          <a:extLst>
            <a:ext uri="{909E8E84-426E-40DD-AFC4-6F175D3DCCD1}">
              <a14:hiddenFill xmlns:a14="http://schemas.microsoft.com/office/drawing/2010/main">
                <a:solidFill>
                  <a:srgbClr val="FFFFFF"/>
                </a:solidFill>
              </a14:hiddenFill>
            </a:ext>
          </a:extLst>
        </p:spPr>
      </p:pic>
      <p:sp>
        <p:nvSpPr>
          <p:cNvPr id="21" name="平行四边形 20"/>
          <p:cNvSpPr/>
          <p:nvPr/>
        </p:nvSpPr>
        <p:spPr>
          <a:xfrm flipH="1">
            <a:off x="94432" y="0"/>
            <a:ext cx="743396" cy="618124"/>
          </a:xfrm>
          <a:prstGeom prst="parallelogram">
            <a:avLst>
              <a:gd name="adj" fmla="val 99241"/>
            </a:avLst>
          </a:prstGeom>
          <a:solidFill>
            <a:srgbClr val="864284"/>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3" name="矩形 22"/>
          <p:cNvSpPr/>
          <p:nvPr/>
        </p:nvSpPr>
        <p:spPr>
          <a:xfrm>
            <a:off x="-10046" y="7075942"/>
            <a:ext cx="12869466" cy="174019"/>
          </a:xfrm>
          <a:prstGeom prst="rect">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1" name="TextBox 23">
            <a:extLst>
              <a:ext uri="{FF2B5EF4-FFF2-40B4-BE49-F238E27FC236}">
                <a16:creationId xmlns:a16="http://schemas.microsoft.com/office/drawing/2014/main" id="{9568A384-246A-40DE-9492-1263737C40F0}"/>
              </a:ext>
            </a:extLst>
          </p:cNvPr>
          <p:cNvSpPr txBox="1"/>
          <p:nvPr/>
        </p:nvSpPr>
        <p:spPr>
          <a:xfrm>
            <a:off x="938957" y="685950"/>
            <a:ext cx="8985721" cy="606487"/>
          </a:xfrm>
          <a:prstGeom prst="rect">
            <a:avLst/>
          </a:prstGeom>
          <a:noFill/>
        </p:spPr>
        <p:txBody>
          <a:bodyPr wrap="square" lIns="96433" tIns="48216" rIns="96433" bIns="48216" rtlCol="0">
            <a:spAutoFit/>
          </a:bodyPr>
          <a:lstStyle/>
          <a:p>
            <a:pPr>
              <a:lnSpc>
                <a:spcPct val="150000"/>
              </a:lnSpc>
            </a:pPr>
            <a:r>
              <a:rPr lang="en-US" altLang="zh-CN" sz="2500" dirty="0">
                <a:latin typeface="隶书" panose="02010509060101010101" pitchFamily="49" charset="-122"/>
                <a:ea typeface="隶书" panose="02010509060101010101" pitchFamily="49" charset="-122"/>
              </a:rPr>
              <a:t>2.</a:t>
            </a:r>
            <a:r>
              <a:rPr lang="zh-CN" altLang="en-US" sz="2500" dirty="0">
                <a:latin typeface="隶书" panose="02010509060101010101" pitchFamily="49" charset="-122"/>
                <a:ea typeface="隶书" panose="02010509060101010101" pitchFamily="49" charset="-122"/>
              </a:rPr>
              <a:t>脉宽调制型</a:t>
            </a:r>
            <a:r>
              <a:rPr lang="en-US" altLang="zh-CN" sz="2500" dirty="0">
                <a:latin typeface="隶书" panose="02010509060101010101" pitchFamily="49" charset="-122"/>
                <a:ea typeface="隶书" panose="02010509060101010101" pitchFamily="49" charset="-122"/>
              </a:rPr>
              <a:t>(PWM)</a:t>
            </a:r>
            <a:r>
              <a:rPr lang="zh-CN" altLang="en-US" sz="2500" dirty="0">
                <a:latin typeface="隶书" panose="02010509060101010101" pitchFamily="49" charset="-122"/>
                <a:ea typeface="隶书" panose="02010509060101010101" pitchFamily="49" charset="-122"/>
              </a:rPr>
              <a:t>功率放大器：</a:t>
            </a:r>
            <a:r>
              <a:rPr lang="en-US" altLang="zh-CN" sz="2500" dirty="0">
                <a:latin typeface="隶书" panose="02010509060101010101" pitchFamily="49" charset="-122"/>
                <a:ea typeface="隶书" panose="02010509060101010101" pitchFamily="49" charset="-122"/>
              </a:rPr>
              <a:t>Pulse</a:t>
            </a:r>
            <a:r>
              <a:rPr lang="zh-CN" altLang="en-US" sz="2500" dirty="0">
                <a:latin typeface="隶书" panose="02010509060101010101" pitchFamily="49" charset="-122"/>
                <a:ea typeface="隶书" panose="02010509060101010101" pitchFamily="49" charset="-122"/>
              </a:rPr>
              <a:t> </a:t>
            </a:r>
            <a:r>
              <a:rPr lang="en-US" altLang="zh-CN" sz="2500" dirty="0">
                <a:latin typeface="隶书" panose="02010509060101010101" pitchFamily="49" charset="-122"/>
                <a:ea typeface="隶书" panose="02010509060101010101" pitchFamily="49" charset="-122"/>
              </a:rPr>
              <a:t>Width</a:t>
            </a:r>
            <a:r>
              <a:rPr lang="zh-CN" altLang="en-US" sz="2500" dirty="0">
                <a:latin typeface="隶书" panose="02010509060101010101" pitchFamily="49" charset="-122"/>
                <a:ea typeface="隶书" panose="02010509060101010101" pitchFamily="49" charset="-122"/>
              </a:rPr>
              <a:t> </a:t>
            </a:r>
            <a:r>
              <a:rPr lang="en-US" altLang="zh-CN" sz="2500" dirty="0">
                <a:latin typeface="隶书" panose="02010509060101010101" pitchFamily="49" charset="-122"/>
                <a:ea typeface="隶书" panose="02010509060101010101" pitchFamily="49" charset="-122"/>
              </a:rPr>
              <a:t>Modulation</a:t>
            </a:r>
            <a:endParaRPr lang="zh-CN" altLang="en-US" sz="2500" dirty="0">
              <a:latin typeface="隶书" panose="02010509060101010101" pitchFamily="49" charset="-122"/>
              <a:ea typeface="隶书" panose="02010509060101010101" pitchFamily="49" charset="-122"/>
            </a:endParaRPr>
          </a:p>
        </p:txBody>
      </p:sp>
      <p:pic>
        <p:nvPicPr>
          <p:cNvPr id="10" name="4z15.jpg" descr="id:2147484513;FounderCES">
            <a:extLst>
              <a:ext uri="{FF2B5EF4-FFF2-40B4-BE49-F238E27FC236}">
                <a16:creationId xmlns:a16="http://schemas.microsoft.com/office/drawing/2014/main" id="{81D37976-F164-4260-901B-D4E6D6A79862}"/>
              </a:ext>
            </a:extLst>
          </p:cNvPr>
          <p:cNvPicPr/>
          <p:nvPr/>
        </p:nvPicPr>
        <p:blipFill>
          <a:blip r:embed="rId4">
            <a:clrChange>
              <a:clrFrom>
                <a:srgbClr val="FFFFFF"/>
              </a:clrFrom>
              <a:clrTo>
                <a:srgbClr val="FFFFFF">
                  <a:alpha val="0"/>
                </a:srgbClr>
              </a:clrTo>
            </a:clrChange>
          </a:blip>
          <a:stretch>
            <a:fillRect/>
          </a:stretch>
        </p:blipFill>
        <p:spPr>
          <a:xfrm>
            <a:off x="1157850" y="4426639"/>
            <a:ext cx="7002586" cy="2736859"/>
          </a:xfrm>
          <a:prstGeom prst="rect">
            <a:avLst/>
          </a:prstGeom>
        </p:spPr>
      </p:pic>
      <p:sp>
        <p:nvSpPr>
          <p:cNvPr id="12" name="TextBox 21">
            <a:extLst>
              <a:ext uri="{FF2B5EF4-FFF2-40B4-BE49-F238E27FC236}">
                <a16:creationId xmlns:a16="http://schemas.microsoft.com/office/drawing/2014/main" id="{91DC9CC8-23FE-41C2-B05A-0D3F85AC9E28}"/>
              </a:ext>
            </a:extLst>
          </p:cNvPr>
          <p:cNvSpPr txBox="1"/>
          <p:nvPr/>
        </p:nvSpPr>
        <p:spPr>
          <a:xfrm>
            <a:off x="8157567" y="5600317"/>
            <a:ext cx="3665207" cy="389505"/>
          </a:xfrm>
          <a:prstGeom prst="rect">
            <a:avLst/>
          </a:prstGeom>
          <a:noFill/>
        </p:spPr>
        <p:txBody>
          <a:bodyPr wrap="square" lIns="96433" tIns="48216" rIns="96433" bIns="48216" rtlCol="0">
            <a:spAutoFit/>
          </a:bodyPr>
          <a:lstStyle/>
          <a:p>
            <a:pPr>
              <a:lnSpc>
                <a:spcPct val="150000"/>
              </a:lnSpc>
            </a:pPr>
            <a:r>
              <a:rPr lang="zh-CN" altLang="en-US" sz="1500" b="1" dirty="0">
                <a:latin typeface="+mn-ea"/>
              </a:rPr>
              <a:t>图</a:t>
            </a:r>
            <a:r>
              <a:rPr lang="en-US" altLang="zh-CN" sz="1500" b="1" dirty="0">
                <a:latin typeface="+mn-ea"/>
              </a:rPr>
              <a:t>4-15</a:t>
            </a:r>
            <a:r>
              <a:rPr lang="zh-CN" altLang="en-US" sz="1500" b="1" dirty="0">
                <a:latin typeface="+mn-ea"/>
              </a:rPr>
              <a:t>　脉宽调速示意图</a:t>
            </a:r>
            <a:endParaRPr lang="en-US" altLang="zh-CN" sz="1500" b="1" dirty="0">
              <a:latin typeface="+mn-ea"/>
            </a:endParaRPr>
          </a:p>
        </p:txBody>
      </p:sp>
    </p:spTree>
    <p:extLst>
      <p:ext uri="{BB962C8B-B14F-4D97-AF65-F5344CB8AC3E}">
        <p14:creationId xmlns:p14="http://schemas.microsoft.com/office/powerpoint/2010/main" val="2016480070"/>
      </p:ext>
    </p:extLst>
  </p:cSld>
  <p:clrMapOvr>
    <a:masterClrMapping/>
  </p:clrMapOvr>
  <mc:AlternateContent xmlns:mc="http://schemas.openxmlformats.org/markup-compatibility/2006" xmlns:p14="http://schemas.microsoft.com/office/powerpoint/2010/main">
    <mc:Choice Requires="p14">
      <p:transition spd="slow" p14:dur="1600" advClick="0">
        <p14:gallery dir="l"/>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barn(inVertical)">
                                      <p:cBhvr>
                                        <p:cTn id="12" dur="5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1000"/>
                                        <p:tgtEl>
                                          <p:spTgt spid="10"/>
                                        </p:tgtEl>
                                      </p:cBhvr>
                                    </p:animEffect>
                                    <p:anim calcmode="lin" valueType="num">
                                      <p:cBhvr>
                                        <p:cTn id="18" dur="1000" fill="hold"/>
                                        <p:tgtEl>
                                          <p:spTgt spid="10"/>
                                        </p:tgtEl>
                                        <p:attrNameLst>
                                          <p:attrName>ppt_x</p:attrName>
                                        </p:attrNameLst>
                                      </p:cBhvr>
                                      <p:tavLst>
                                        <p:tav tm="0">
                                          <p:val>
                                            <p:strVal val="#ppt_x"/>
                                          </p:val>
                                        </p:tav>
                                        <p:tav tm="100000">
                                          <p:val>
                                            <p:strVal val="#ppt_x"/>
                                          </p:val>
                                        </p:tav>
                                      </p:tavLst>
                                    </p:anim>
                                    <p:anim calcmode="lin" valueType="num">
                                      <p:cBhvr>
                                        <p:cTn id="1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grpId="0" nodeType="click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wipe(down)">
                                      <p:cBhvr>
                                        <p:cTn id="2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1" grpId="0"/>
      <p:bldP spid="12"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圆角 2">
            <a:extLst>
              <a:ext uri="{FF2B5EF4-FFF2-40B4-BE49-F238E27FC236}">
                <a16:creationId xmlns:a16="http://schemas.microsoft.com/office/drawing/2014/main" id="{235B935E-5A31-441E-8190-4E95EC334B8E}"/>
              </a:ext>
            </a:extLst>
          </p:cNvPr>
          <p:cNvSpPr/>
          <p:nvPr/>
        </p:nvSpPr>
        <p:spPr>
          <a:xfrm>
            <a:off x="3549055" y="2085361"/>
            <a:ext cx="4464496" cy="165872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TextBox 17"/>
          <p:cNvSpPr txBox="1"/>
          <p:nvPr/>
        </p:nvSpPr>
        <p:spPr>
          <a:xfrm>
            <a:off x="479834" y="769175"/>
            <a:ext cx="10397094" cy="582122"/>
          </a:xfrm>
          <a:prstGeom prst="rect">
            <a:avLst/>
          </a:prstGeom>
          <a:noFill/>
        </p:spPr>
        <p:txBody>
          <a:bodyPr wrap="square" lIns="96433" tIns="48216" rIns="96433" bIns="48216" rtlCol="0">
            <a:spAutoFit/>
          </a:bodyPr>
          <a:lstStyle/>
          <a:p>
            <a:pPr indent="531719">
              <a:lnSpc>
                <a:spcPct val="150000"/>
              </a:lnSpc>
            </a:pP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电枢两端的平均电压为：</a:t>
            </a:r>
          </a:p>
        </p:txBody>
      </p:sp>
      <p:sp>
        <p:nvSpPr>
          <p:cNvPr id="15" name="平行四边形 14"/>
          <p:cNvSpPr/>
          <p:nvPr/>
        </p:nvSpPr>
        <p:spPr>
          <a:xfrm flipH="1">
            <a:off x="250478" y="-2678"/>
            <a:ext cx="10643964" cy="618124"/>
          </a:xfrm>
          <a:prstGeom prst="parallelogram">
            <a:avLst>
              <a:gd name="adj" fmla="val 104225"/>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6" name="文本框 3"/>
          <p:cNvSpPr txBox="1"/>
          <p:nvPr/>
        </p:nvSpPr>
        <p:spPr>
          <a:xfrm>
            <a:off x="938957" y="52576"/>
            <a:ext cx="7961709" cy="486886"/>
          </a:xfrm>
          <a:prstGeom prst="rect">
            <a:avLst/>
          </a:prstGeom>
          <a:noFill/>
        </p:spPr>
        <p:txBody>
          <a:bodyPr wrap="square" lIns="96433" tIns="48216" rIns="96433" bIns="48216" rtlCol="0">
            <a:spAutoFit/>
          </a:bodyPr>
          <a:lstStyle/>
          <a:p>
            <a:r>
              <a:rPr lang="zh-CN" altLang="en-US" sz="2500" b="1" dirty="0">
                <a:solidFill>
                  <a:schemeClr val="bg1"/>
                </a:solidFill>
                <a:latin typeface="微软雅黑" panose="020B0503020204020204" pitchFamily="34" charset="-122"/>
                <a:ea typeface="微软雅黑" panose="020B0503020204020204" pitchFamily="34" charset="-122"/>
              </a:rPr>
              <a:t>第二节</a:t>
            </a:r>
            <a:r>
              <a:rPr lang="en-US" altLang="zh-CN" sz="2500" b="1" dirty="0">
                <a:solidFill>
                  <a:schemeClr val="bg1"/>
                </a:solidFill>
                <a:latin typeface="微软雅黑" panose="020B0503020204020204" pitchFamily="34" charset="-122"/>
                <a:ea typeface="微软雅黑" panose="020B0503020204020204" pitchFamily="34" charset="-122"/>
              </a:rPr>
              <a:t>   </a:t>
            </a:r>
            <a:r>
              <a:rPr lang="zh-CN" altLang="en-US" sz="2500" b="1" dirty="0">
                <a:solidFill>
                  <a:schemeClr val="bg1"/>
                </a:solidFill>
                <a:latin typeface="微软雅黑" panose="020B0503020204020204" pitchFamily="34" charset="-122"/>
                <a:ea typeface="微软雅黑" panose="020B0503020204020204" pitchFamily="34" charset="-122"/>
              </a:rPr>
              <a:t>直流伺服系统</a:t>
            </a:r>
          </a:p>
        </p:txBody>
      </p:sp>
      <p:sp>
        <p:nvSpPr>
          <p:cNvPr id="17" name="直角三角形 16"/>
          <p:cNvSpPr/>
          <p:nvPr/>
        </p:nvSpPr>
        <p:spPr>
          <a:xfrm>
            <a:off x="-22771" y="1"/>
            <a:ext cx="633561" cy="644057"/>
          </a:xfrm>
          <a:prstGeom prst="rtTriangle">
            <a:avLst/>
          </a:prstGeom>
          <a:solidFill>
            <a:srgbClr val="513D4F"/>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20" name="Picture 3" descr="G:\409835d4e6170db16fe5ea1d69c71340.png"/>
          <p:cNvPicPr>
            <a:picLocks noChangeAspect="1" noChangeArrowheads="1"/>
          </p:cNvPicPr>
          <p:nvPr/>
        </p:nvPicPr>
        <p:blipFill>
          <a:blip r:embed="rId3" cstate="print">
            <a:duotone>
              <a:prstClr val="black"/>
              <a:srgbClr val="864284">
                <a:tint val="45000"/>
                <a:satMod val="400000"/>
              </a:srgbClr>
            </a:duotone>
            <a:extLst>
              <a:ext uri="{28A0092B-C50C-407E-A947-70E740481C1C}">
                <a14:useLocalDpi xmlns:a14="http://schemas.microsoft.com/office/drawing/2010/main" val="0"/>
              </a:ext>
            </a:extLst>
          </a:blip>
          <a:srcRect/>
          <a:stretch>
            <a:fillRect/>
          </a:stretch>
        </p:blipFill>
        <p:spPr bwMode="auto">
          <a:xfrm rot="2286903">
            <a:off x="10932535" y="-72093"/>
            <a:ext cx="901783" cy="916026"/>
          </a:xfrm>
          <a:prstGeom prst="rect">
            <a:avLst/>
          </a:prstGeom>
          <a:noFill/>
          <a:extLst>
            <a:ext uri="{909E8E84-426E-40DD-AFC4-6F175D3DCCD1}">
              <a14:hiddenFill xmlns:a14="http://schemas.microsoft.com/office/drawing/2010/main">
                <a:solidFill>
                  <a:srgbClr val="FFFFFF"/>
                </a:solidFill>
              </a14:hiddenFill>
            </a:ext>
          </a:extLst>
        </p:spPr>
      </p:pic>
      <p:sp>
        <p:nvSpPr>
          <p:cNvPr id="21" name="平行四边形 20"/>
          <p:cNvSpPr/>
          <p:nvPr/>
        </p:nvSpPr>
        <p:spPr>
          <a:xfrm flipH="1">
            <a:off x="94432" y="0"/>
            <a:ext cx="743396" cy="618124"/>
          </a:xfrm>
          <a:prstGeom prst="parallelogram">
            <a:avLst>
              <a:gd name="adj" fmla="val 99241"/>
            </a:avLst>
          </a:prstGeom>
          <a:solidFill>
            <a:srgbClr val="864284"/>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3" name="矩形 22"/>
          <p:cNvSpPr/>
          <p:nvPr/>
        </p:nvSpPr>
        <p:spPr>
          <a:xfrm>
            <a:off x="-10046" y="7075942"/>
            <a:ext cx="12869466" cy="174019"/>
          </a:xfrm>
          <a:prstGeom prst="rect">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mc:AlternateContent xmlns:mc="http://schemas.openxmlformats.org/markup-compatibility/2006" xmlns:a14="http://schemas.microsoft.com/office/drawing/2010/main">
        <mc:Choice Requires="a14">
          <p:sp>
            <p:nvSpPr>
              <p:cNvPr id="2" name="矩形 1">
                <a:extLst>
                  <a:ext uri="{FF2B5EF4-FFF2-40B4-BE49-F238E27FC236}">
                    <a16:creationId xmlns:a16="http://schemas.microsoft.com/office/drawing/2014/main" id="{F4B8B3C6-364E-4BE0-B7C5-92BE6CA2E69B}"/>
                  </a:ext>
                </a:extLst>
              </p:cNvPr>
              <p:cNvSpPr/>
              <p:nvPr/>
            </p:nvSpPr>
            <p:spPr>
              <a:xfrm>
                <a:off x="3994811" y="2847882"/>
                <a:ext cx="3367140" cy="388376"/>
              </a:xfrm>
              <a:prstGeom prst="rect">
                <a:avLst/>
              </a:prstGeom>
            </p:spPr>
            <p:txBody>
              <a:bodyPr wrap="none">
                <a:spAutoFit/>
              </a:bodyPr>
              <a:lstStyle/>
              <a:p>
                <a:pPr indent="266700" algn="ctr">
                  <a:lnSpc>
                    <a:spcPts val="1575"/>
                  </a:lnSpc>
                  <a:spcAft>
                    <a:spcPts val="0"/>
                  </a:spcAft>
                </a:pPr>
                <a:r>
                  <a:rPr lang="en-US" altLang="zh-CN" sz="2400" i="1" dirty="0">
                    <a:solidFill>
                      <a:srgbClr val="000000"/>
                    </a:solidFill>
                    <a:latin typeface="Cambria Math" panose="02040503050406030204" pitchFamily="18" charset="0"/>
                    <a:ea typeface="Cambria Math" panose="02040503050406030204" pitchFamily="18" charset="0"/>
                    <a:cs typeface="Times New Roman" panose="02020603050405020304" pitchFamily="18" charset="0"/>
                  </a:rPr>
                  <a:t>U</a:t>
                </a:r>
                <a:r>
                  <a:rPr lang="en-US" altLang="zh-CN" sz="2400" baseline="-25000" dirty="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a:t>d</a:t>
                </a:r>
                <a:r>
                  <a:rPr lang="en-US" altLang="zh-CN" sz="2400" i="1" dirty="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a:t>=</a:t>
                </a:r>
                <a14:m>
                  <m:oMath xmlns:m="http://schemas.openxmlformats.org/officeDocument/2006/math">
                    <m:f>
                      <m:fPr>
                        <m:ctrlPr>
                          <a:rPr lang="zh-CN" altLang="zh-CN" sz="24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32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1</m:t>
                        </m:r>
                      </m:num>
                      <m:den>
                        <m:r>
                          <a:rPr lang="en-US" altLang="zh-CN" sz="32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𝑇</m:t>
                        </m:r>
                      </m:den>
                    </m:f>
                    <m:nary>
                      <m:naryPr>
                        <m:limLoc m:val="subSup"/>
                        <m:grow m:val="on"/>
                        <m:ctrlPr>
                          <a:rPr lang="zh-CN" altLang="zh-CN" sz="2400" i="1" smtClean="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24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0</m:t>
                        </m:r>
                      </m:sub>
                      <m:sup>
                        <m:r>
                          <a:rPr lang="en-US" altLang="zh-CN" sz="24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𝑇</m:t>
                        </m:r>
                      </m:sup>
                      <m:e>
                        <m:r>
                          <a:rPr lang="en-US" altLang="zh-CN" sz="2400" i="1" smtClean="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 </m:t>
                        </m:r>
                      </m:e>
                    </m:nary>
                  </m:oMath>
                </a14:m>
                <a:r>
                  <a:rPr lang="en-US" altLang="zh-CN" sz="2400" i="1" dirty="0" err="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a:t>U</a:t>
                </a:r>
                <a:r>
                  <a:rPr lang="en-US" altLang="zh-CN" sz="2400" dirty="0" err="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a:t>d</a:t>
                </a:r>
                <a:r>
                  <a:rPr lang="en-US" altLang="zh-CN" sz="2400" i="1" dirty="0" err="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a:t>t</a:t>
                </a:r>
                <a:r>
                  <a:rPr lang="en-US" altLang="zh-CN" sz="2400" i="1" dirty="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a:t>=</a:t>
                </a:r>
                <a14:m>
                  <m:oMath xmlns:m="http://schemas.openxmlformats.org/officeDocument/2006/math">
                    <m:f>
                      <m:fPr>
                        <m:ctrlPr>
                          <a:rPr lang="zh-CN" altLang="zh-CN" sz="24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32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𝜏</m:t>
                        </m:r>
                      </m:num>
                      <m:den>
                        <m:r>
                          <a:rPr lang="en-US" altLang="zh-CN" sz="32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𝑇</m:t>
                        </m:r>
                      </m:den>
                    </m:f>
                  </m:oMath>
                </a14:m>
                <a:r>
                  <a:rPr lang="en-US" altLang="zh-CN" sz="2400" i="1" dirty="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a:t>U=</a:t>
                </a:r>
                <a:r>
                  <a:rPr lang="en-US" altLang="zh-CN" sz="2400" i="1" dirty="0" err="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a:t>ρU</a:t>
                </a:r>
                <a:endParaRPr lang="zh-CN" altLang="zh-CN" sz="2400" dirty="0">
                  <a:solidFill>
                    <a:srgbClr val="000000"/>
                  </a:solidFill>
                  <a:effectLst/>
                  <a:latin typeface="Cambria Math" panose="02040503050406030204" pitchFamily="18" charset="0"/>
                  <a:ea typeface="方正书宋_GBK"/>
                  <a:cs typeface="Times New Roman" panose="02020603050405020304" pitchFamily="18" charset="0"/>
                </a:endParaRPr>
              </a:p>
            </p:txBody>
          </p:sp>
        </mc:Choice>
        <mc:Fallback xmlns="">
          <p:sp>
            <p:nvSpPr>
              <p:cNvPr id="2" name="矩形 1">
                <a:extLst>
                  <a:ext uri="{FF2B5EF4-FFF2-40B4-BE49-F238E27FC236}">
                    <a16:creationId xmlns:a16="http://schemas.microsoft.com/office/drawing/2014/main" id="{F4B8B3C6-364E-4BE0-B7C5-92BE6CA2E69B}"/>
                  </a:ext>
                </a:extLst>
              </p:cNvPr>
              <p:cNvSpPr>
                <a:spLocks noRot="1" noChangeAspect="1" noMove="1" noResize="1" noEditPoints="1" noAdjustHandles="1" noChangeArrowheads="1" noChangeShapeType="1" noTextEdit="1"/>
              </p:cNvSpPr>
              <p:nvPr/>
            </p:nvSpPr>
            <p:spPr>
              <a:xfrm>
                <a:off x="3994811" y="2847882"/>
                <a:ext cx="3367140" cy="388376"/>
              </a:xfrm>
              <a:prstGeom prst="rect">
                <a:avLst/>
              </a:prstGeom>
              <a:blipFill>
                <a:blip r:embed="rId4"/>
                <a:stretch>
                  <a:fillRect t="-229032" r="-2632" b="-264516"/>
                </a:stretch>
              </a:blipFill>
            </p:spPr>
            <p:txBody>
              <a:bodyPr/>
              <a:lstStyle/>
              <a:p>
                <a:r>
                  <a:rPr lang="zh-CN" altLang="en-US">
                    <a:noFill/>
                  </a:rPr>
                  <a:t> </a:t>
                </a:r>
              </a:p>
            </p:txBody>
          </p:sp>
        </mc:Fallback>
      </mc:AlternateContent>
      <p:sp>
        <p:nvSpPr>
          <p:cNvPr id="12" name="TextBox 17">
            <a:extLst>
              <a:ext uri="{FF2B5EF4-FFF2-40B4-BE49-F238E27FC236}">
                <a16:creationId xmlns:a16="http://schemas.microsoft.com/office/drawing/2014/main" id="{52FFEF6E-E391-438C-9E75-1ABAB01B38D6}"/>
              </a:ext>
            </a:extLst>
          </p:cNvPr>
          <p:cNvSpPr txBox="1"/>
          <p:nvPr/>
        </p:nvSpPr>
        <p:spPr>
          <a:xfrm>
            <a:off x="938957" y="4506464"/>
            <a:ext cx="10613069" cy="2036366"/>
          </a:xfrm>
          <a:prstGeom prst="rect">
            <a:avLst/>
          </a:prstGeom>
          <a:noFill/>
          <a:ln>
            <a:noFill/>
          </a:ln>
        </p:spPr>
        <p:style>
          <a:lnRef idx="2">
            <a:schemeClr val="accent4"/>
          </a:lnRef>
          <a:fillRef idx="1">
            <a:schemeClr val="lt1"/>
          </a:fillRef>
          <a:effectRef idx="0">
            <a:schemeClr val="accent4"/>
          </a:effectRef>
          <a:fontRef idx="minor">
            <a:schemeClr val="dk1"/>
          </a:fontRef>
        </p:style>
        <p:txBody>
          <a:bodyPr wrap="square" lIns="96433" tIns="48216" rIns="96433" bIns="48216" rtlCol="0">
            <a:spAutoFit/>
          </a:bodyPr>
          <a:lstStyle/>
          <a:p>
            <a:pPr indent="531719">
              <a:lnSpc>
                <a:spcPct val="150000"/>
              </a:lnSpc>
            </a:pP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式中，</a:t>
            </a:r>
            <a:r>
              <a:rPr lang="en-US" altLang="zh-CN" sz="2100" i="1" dirty="0">
                <a:latin typeface="Cambria Math" panose="02040503050406030204" pitchFamily="18" charset="0"/>
                <a:ea typeface="Cambria Math" panose="02040503050406030204" pitchFamily="18" charset="0"/>
                <a:cs typeface="Times New Roman" panose="02020603050405020304" pitchFamily="18" charset="0"/>
              </a:rPr>
              <a:t>ρ</a:t>
            </a:r>
            <a:r>
              <a:rPr lang="en-US" altLang="zh-CN" sz="2100" dirty="0">
                <a:latin typeface="Cambria Math" panose="02040503050406030204" pitchFamily="18" charset="0"/>
                <a:ea typeface="Cambria Math" panose="02040503050406030204" pitchFamily="18" charset="0"/>
                <a:cs typeface="Times New Roman" panose="02020603050405020304" pitchFamily="18" charset="0"/>
              </a:rPr>
              <a:t>=</a:t>
            </a:r>
            <a:r>
              <a:rPr lang="en-US" altLang="zh-CN" sz="2100" i="1" dirty="0">
                <a:latin typeface="Cambria Math" panose="02040503050406030204" pitchFamily="18" charset="0"/>
                <a:ea typeface="Cambria Math" panose="02040503050406030204" pitchFamily="18" charset="0"/>
                <a:cs typeface="Times New Roman" panose="02020603050405020304" pitchFamily="18" charset="0"/>
              </a:rPr>
              <a:t>τ</a:t>
            </a:r>
            <a:r>
              <a:rPr lang="en-US" altLang="zh-CN" sz="2100" dirty="0">
                <a:latin typeface="Cambria Math" panose="02040503050406030204" pitchFamily="18" charset="0"/>
                <a:ea typeface="Cambria Math" panose="02040503050406030204" pitchFamily="18" charset="0"/>
                <a:cs typeface="Times New Roman" panose="02020603050405020304" pitchFamily="18" charset="0"/>
              </a:rPr>
              <a:t>/</a:t>
            </a:r>
            <a:r>
              <a:rPr lang="en-US" altLang="zh-CN" sz="2100" i="1" dirty="0">
                <a:latin typeface="Cambria Math" panose="02040503050406030204" pitchFamily="18" charset="0"/>
                <a:ea typeface="Cambria Math" panose="02040503050406030204" pitchFamily="18" charset="0"/>
                <a:cs typeface="Times New Roman" panose="02020603050405020304" pitchFamily="18" charset="0"/>
              </a:rPr>
              <a:t>T</a:t>
            </a:r>
            <a:r>
              <a:rPr lang="en-US" altLang="zh-CN" sz="2100" dirty="0">
                <a:latin typeface="Cambria Math" panose="02040503050406030204" pitchFamily="18" charset="0"/>
                <a:ea typeface="Cambria Math" panose="02040503050406030204" pitchFamily="18" charset="0"/>
                <a:cs typeface="Times New Roman" panose="02020603050405020304" pitchFamily="18" charset="0"/>
              </a:rPr>
              <a:t>=</a:t>
            </a:r>
            <a:r>
              <a:rPr lang="en-US" altLang="zh-CN" sz="2100" i="1" dirty="0">
                <a:latin typeface="Cambria Math" panose="02040503050406030204" pitchFamily="18" charset="0"/>
                <a:ea typeface="Cambria Math" panose="02040503050406030204" pitchFamily="18" charset="0"/>
                <a:cs typeface="Times New Roman" panose="02020603050405020304" pitchFamily="18" charset="0"/>
              </a:rPr>
              <a:t>U</a:t>
            </a:r>
            <a:r>
              <a:rPr lang="en-US" altLang="zh-CN" sz="1600" baseline="-25000" dirty="0">
                <a:latin typeface="Cambria Math" panose="02040503050406030204" pitchFamily="18" charset="0"/>
                <a:ea typeface="Cambria Math" panose="02040503050406030204" pitchFamily="18" charset="0"/>
                <a:cs typeface="Times New Roman" panose="02020603050405020304" pitchFamily="18" charset="0"/>
              </a:rPr>
              <a:t>d</a:t>
            </a:r>
            <a:r>
              <a:rPr lang="en-US" altLang="zh-CN" sz="2100" dirty="0">
                <a:latin typeface="Cambria Math" panose="02040503050406030204" pitchFamily="18" charset="0"/>
                <a:ea typeface="Cambria Math" panose="02040503050406030204" pitchFamily="18" charset="0"/>
                <a:cs typeface="Times New Roman" panose="02020603050405020304" pitchFamily="18" charset="0"/>
              </a:rPr>
              <a:t>/</a:t>
            </a:r>
            <a:r>
              <a:rPr lang="en-US" altLang="zh-CN" sz="2100" i="1" dirty="0">
                <a:latin typeface="Cambria Math" panose="02040503050406030204" pitchFamily="18" charset="0"/>
                <a:ea typeface="Cambria Math" panose="02040503050406030204" pitchFamily="18" charset="0"/>
                <a:cs typeface="Times New Roman" panose="02020603050405020304" pitchFamily="18" charset="0"/>
              </a:rPr>
              <a:t>U</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，称为</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导通率</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，或称</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占空比</a:t>
            </a:r>
            <a:r>
              <a:rPr lang="en-US" altLang="zh-CN" sz="2100" dirty="0">
                <a:latin typeface="Cambria Math" panose="02040503050406030204" pitchFamily="18" charset="0"/>
                <a:ea typeface="Cambria Math" panose="02040503050406030204" pitchFamily="18" charset="0"/>
                <a:cs typeface="Times New Roman" panose="02020603050405020304" pitchFamily="18" charset="0"/>
              </a:rPr>
              <a:t>(0&lt;</a:t>
            </a:r>
            <a:r>
              <a:rPr lang="en-US" altLang="zh-CN" sz="2100" i="1" dirty="0">
                <a:latin typeface="Cambria Math" panose="02040503050406030204" pitchFamily="18" charset="0"/>
                <a:ea typeface="Cambria Math" panose="02040503050406030204" pitchFamily="18" charset="0"/>
                <a:cs typeface="Times New Roman" panose="02020603050405020304" pitchFamily="18" charset="0"/>
              </a:rPr>
              <a:t>ρ</a:t>
            </a:r>
            <a:r>
              <a:rPr lang="en-US" altLang="zh-CN" sz="2100" dirty="0">
                <a:latin typeface="Cambria Math" panose="02040503050406030204" pitchFamily="18" charset="0"/>
                <a:ea typeface="Cambria Math" panose="02040503050406030204" pitchFamily="18" charset="0"/>
                <a:cs typeface="Times New Roman" panose="02020603050405020304" pitchFamily="18" charset="0"/>
              </a:rPr>
              <a:t>&lt;1</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。当</a:t>
            </a:r>
            <a:r>
              <a:rPr lang="en-US" altLang="zh-CN" sz="2100" i="1" dirty="0">
                <a:latin typeface="Times New Roman" panose="02020603050405020304" pitchFamily="18" charset="0"/>
                <a:ea typeface="微软雅黑" panose="020B0503020204020204" pitchFamily="34" charset="-122"/>
                <a:cs typeface="Times New Roman" panose="02020603050405020304" pitchFamily="18" charset="0"/>
              </a:rPr>
              <a:t>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不变时，只要改变导通时间</a:t>
            </a:r>
            <a:r>
              <a:rPr lang="en-US" altLang="zh-CN" sz="2100" i="1" dirty="0">
                <a:latin typeface="Times New Roman" panose="02020603050405020304" pitchFamily="18" charset="0"/>
                <a:ea typeface="微软雅黑" panose="020B0503020204020204" pitchFamily="34" charset="-122"/>
                <a:cs typeface="Times New Roman" panose="02020603050405020304" pitchFamily="18" charset="0"/>
              </a:rPr>
              <a:t>τ</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，就可以改变电枢两端的平均电压</a:t>
            </a:r>
            <a:r>
              <a:rPr lang="en-US" altLang="zh-CN" sz="2100" i="1" dirty="0">
                <a:latin typeface="Times New Roman" panose="02020603050405020304" pitchFamily="18" charset="0"/>
                <a:ea typeface="微软雅黑" panose="020B0503020204020204" pitchFamily="34" charset="-122"/>
                <a:cs typeface="Times New Roman" panose="02020603050405020304" pitchFamily="18" charset="0"/>
              </a:rPr>
              <a:t>U</a:t>
            </a:r>
            <a:r>
              <a:rPr lang="en-US" altLang="zh-CN" sz="1600" baseline="-25000" dirty="0">
                <a:latin typeface="Times New Roman" panose="02020603050405020304" pitchFamily="18" charset="0"/>
                <a:ea typeface="微软雅黑" panose="020B0503020204020204" pitchFamily="34" charset="-122"/>
                <a:cs typeface="Times New Roman" panose="02020603050405020304" pitchFamily="18" charset="0"/>
              </a:rPr>
              <a:t>d</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。当</a:t>
            </a:r>
            <a:r>
              <a:rPr lang="en-US" altLang="zh-CN" sz="2100" i="1" dirty="0">
                <a:latin typeface="Times New Roman" panose="02020603050405020304" pitchFamily="18" charset="0"/>
                <a:ea typeface="微软雅黑" panose="020B0503020204020204" pitchFamily="34" charset="-122"/>
                <a:cs typeface="Times New Roman" panose="02020603050405020304" pitchFamily="18" charset="0"/>
              </a:rPr>
              <a:t>τ</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从</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0~</a:t>
            </a:r>
            <a:r>
              <a:rPr lang="en-US" altLang="zh-CN" sz="2100" i="1" dirty="0">
                <a:latin typeface="Times New Roman" panose="02020603050405020304" pitchFamily="18" charset="0"/>
                <a:ea typeface="微软雅黑" panose="020B0503020204020204" pitchFamily="34" charset="-122"/>
                <a:cs typeface="Times New Roman" panose="02020603050405020304" pitchFamily="18" charset="0"/>
              </a:rPr>
              <a:t>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改变时，</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100" i="1" dirty="0">
                <a:latin typeface="Times New Roman" panose="02020603050405020304" pitchFamily="18" charset="0"/>
                <a:ea typeface="微软雅黑" panose="020B0503020204020204" pitchFamily="34" charset="-122"/>
                <a:cs typeface="Times New Roman" panose="02020603050405020304" pitchFamily="18" charset="0"/>
              </a:rPr>
              <a:t>U</a:t>
            </a:r>
            <a:r>
              <a:rPr lang="en-US" altLang="zh-CN" sz="1600" baseline="-25000" dirty="0">
                <a:latin typeface="Times New Roman" panose="02020603050405020304" pitchFamily="18" charset="0"/>
                <a:ea typeface="微软雅黑" panose="020B0503020204020204" pitchFamily="34" charset="-122"/>
                <a:cs typeface="Times New Roman" panose="02020603050405020304" pitchFamily="18" charset="0"/>
              </a:rPr>
              <a:t>d</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由零连续增大到</a:t>
            </a:r>
            <a:r>
              <a:rPr lang="en-US" altLang="zh-CN" sz="2100" i="1" dirty="0">
                <a:latin typeface="Times New Roman" panose="02020603050405020304" pitchFamily="18" charset="0"/>
                <a:ea typeface="微软雅黑" panose="020B0503020204020204" pitchFamily="34" charset="-122"/>
                <a:cs typeface="Times New Roman" panose="02020603050405020304" pitchFamily="18" charset="0"/>
              </a:rPr>
              <a:t>U</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。实际的</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PWM</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电路用自关断电力电子器件来实现上述的开关作用，如</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GTR</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MOSFET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IGBT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等器件。</a:t>
            </a:r>
            <a:endParaRPr lang="en-US" altLang="zh-CN" sz="2100"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520930214"/>
      </p:ext>
    </p:extLst>
  </p:cSld>
  <p:clrMapOvr>
    <a:masterClrMapping/>
  </p:clrMapOvr>
  <mc:AlternateContent xmlns:mc="http://schemas.openxmlformats.org/markup-compatibility/2006" xmlns:p14="http://schemas.microsoft.com/office/powerpoint/2010/main">
    <mc:Choice Requires="p14">
      <p:transition spd="slow" p14:dur="1600" advClick="0">
        <p14:gallery dir="l"/>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randombar(horizontal)">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1000"/>
                                        <p:tgtEl>
                                          <p:spTgt spid="2"/>
                                        </p:tgtEl>
                                      </p:cBhvr>
                                    </p:animEffect>
                                    <p:anim calcmode="lin" valueType="num">
                                      <p:cBhvr>
                                        <p:cTn id="18" dur="1000" fill="hold"/>
                                        <p:tgtEl>
                                          <p:spTgt spid="2"/>
                                        </p:tgtEl>
                                        <p:attrNameLst>
                                          <p:attrName>ppt_x</p:attrName>
                                        </p:attrNameLst>
                                      </p:cBhvr>
                                      <p:tavLst>
                                        <p:tav tm="0">
                                          <p:val>
                                            <p:strVal val="#ppt_x"/>
                                          </p:val>
                                        </p:tav>
                                        <p:tav tm="100000">
                                          <p:val>
                                            <p:strVal val="#ppt_x"/>
                                          </p:val>
                                        </p:tav>
                                      </p:tavLst>
                                    </p:anim>
                                    <p:anim calcmode="lin" valueType="num">
                                      <p:cBhvr>
                                        <p:cTn id="1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6" presetClass="entr" presetSubtype="21" fill="hold" grpId="0" nodeType="click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barn(inVertical)">
                                      <p:cBhvr>
                                        <p:cTn id="2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8" grpId="0"/>
      <p:bldP spid="2" grpId="0"/>
      <p:bldP spid="12"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86E3767E-6C21-41E0-8527-C2A828E35EC1}"/>
              </a:ext>
            </a:extLst>
          </p:cNvPr>
          <p:cNvSpPr txBox="1"/>
          <p:nvPr>
            <p:custDataLst>
              <p:tags r:id="rId2"/>
            </p:custDataLst>
          </p:nvPr>
        </p:nvSpPr>
        <p:spPr>
          <a:xfrm>
            <a:off x="1286157" y="669690"/>
            <a:ext cx="10286436" cy="2260203"/>
          </a:xfrm>
          <a:prstGeom prst="rect">
            <a:avLst/>
          </a:prstGeom>
          <a:noFill/>
        </p:spPr>
        <p:txBody>
          <a:bodyPr vert="horz" wrap="square" rtlCol="0" anchor="ctr" anchorCtr="0">
            <a:noAutofit/>
          </a:bodyPr>
          <a:lstStyle/>
          <a:p>
            <a:r>
              <a:rPr lang="zh-CN" altLang="en-US" sz="2742"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根据</a:t>
            </a:r>
            <a:r>
              <a:rPr lang="en-US" altLang="zh-CN" sz="2742"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PWM</a:t>
            </a:r>
            <a:r>
              <a:rPr lang="zh-CN" altLang="en-US" sz="2742"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调速原理，在外加电压固定的情况下如何增加电枢两端平均电压：</a:t>
            </a:r>
          </a:p>
        </p:txBody>
      </p:sp>
      <p:sp>
        <p:nvSpPr>
          <p:cNvPr id="5" name="文本框 4">
            <a:extLst>
              <a:ext uri="{FF2B5EF4-FFF2-40B4-BE49-F238E27FC236}">
                <a16:creationId xmlns:a16="http://schemas.microsoft.com/office/drawing/2014/main" id="{6F56B301-420C-4CB2-9B03-A01F1AC5E9F0}"/>
              </a:ext>
            </a:extLst>
          </p:cNvPr>
          <p:cNvSpPr txBox="1"/>
          <p:nvPr>
            <p:custDataLst>
              <p:tags r:id="rId3"/>
            </p:custDataLst>
          </p:nvPr>
        </p:nvSpPr>
        <p:spPr>
          <a:xfrm>
            <a:off x="2571962" y="2938265"/>
            <a:ext cx="9000631" cy="678061"/>
          </a:xfrm>
          <a:prstGeom prst="rect">
            <a:avLst/>
          </a:prstGeom>
          <a:noFill/>
        </p:spPr>
        <p:txBody>
          <a:bodyPr vert="horz" rtlCol="0" anchor="ctr" anchorCtr="0">
            <a:noAutofit/>
          </a:bodyPr>
          <a:lstStyle/>
          <a:p>
            <a:r>
              <a:rPr lang="zh-CN" altLang="en-US" sz="2742"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增大导通时间</a:t>
            </a:r>
          </a:p>
        </p:txBody>
      </p:sp>
      <p:sp>
        <p:nvSpPr>
          <p:cNvPr id="6" name="文本框 5">
            <a:extLst>
              <a:ext uri="{FF2B5EF4-FFF2-40B4-BE49-F238E27FC236}">
                <a16:creationId xmlns:a16="http://schemas.microsoft.com/office/drawing/2014/main" id="{1B2C78C1-5F8C-456F-966E-C008EC055380}"/>
              </a:ext>
            </a:extLst>
          </p:cNvPr>
          <p:cNvSpPr txBox="1"/>
          <p:nvPr>
            <p:custDataLst>
              <p:tags r:id="rId4"/>
            </p:custDataLst>
          </p:nvPr>
        </p:nvSpPr>
        <p:spPr>
          <a:xfrm>
            <a:off x="2571962" y="3842346"/>
            <a:ext cx="9000631" cy="678061"/>
          </a:xfrm>
          <a:prstGeom prst="rect">
            <a:avLst/>
          </a:prstGeom>
          <a:noFill/>
        </p:spPr>
        <p:txBody>
          <a:bodyPr vert="horz" rtlCol="0" anchor="ctr" anchorCtr="0">
            <a:noAutofit/>
          </a:bodyPr>
          <a:lstStyle/>
          <a:p>
            <a:r>
              <a:rPr lang="zh-CN" altLang="en-US" sz="2742"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增大占空比</a:t>
            </a:r>
          </a:p>
        </p:txBody>
      </p:sp>
      <p:sp>
        <p:nvSpPr>
          <p:cNvPr id="7" name="文本框 6">
            <a:extLst>
              <a:ext uri="{FF2B5EF4-FFF2-40B4-BE49-F238E27FC236}">
                <a16:creationId xmlns:a16="http://schemas.microsoft.com/office/drawing/2014/main" id="{23CBCDF8-74AC-4301-AA1F-C0D920F256A9}"/>
              </a:ext>
            </a:extLst>
          </p:cNvPr>
          <p:cNvSpPr txBox="1"/>
          <p:nvPr>
            <p:custDataLst>
              <p:tags r:id="rId5"/>
            </p:custDataLst>
          </p:nvPr>
        </p:nvSpPr>
        <p:spPr>
          <a:xfrm>
            <a:off x="2571962" y="4746427"/>
            <a:ext cx="9000631" cy="678061"/>
          </a:xfrm>
          <a:prstGeom prst="rect">
            <a:avLst/>
          </a:prstGeom>
          <a:noFill/>
        </p:spPr>
        <p:txBody>
          <a:bodyPr vert="horz" rtlCol="0" anchor="ctr" anchorCtr="0">
            <a:noAutofit/>
          </a:bodyPr>
          <a:lstStyle/>
          <a:p>
            <a:r>
              <a:rPr lang="zh-CN" altLang="en-US" sz="2742"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减少导通时间</a:t>
            </a:r>
          </a:p>
        </p:txBody>
      </p:sp>
      <p:sp>
        <p:nvSpPr>
          <p:cNvPr id="8" name="文本框 7">
            <a:extLst>
              <a:ext uri="{FF2B5EF4-FFF2-40B4-BE49-F238E27FC236}">
                <a16:creationId xmlns:a16="http://schemas.microsoft.com/office/drawing/2014/main" id="{2A4909C7-832B-4D10-8CBD-F5F2950F9490}"/>
              </a:ext>
            </a:extLst>
          </p:cNvPr>
          <p:cNvSpPr txBox="1"/>
          <p:nvPr>
            <p:custDataLst>
              <p:tags r:id="rId6"/>
            </p:custDataLst>
          </p:nvPr>
        </p:nvSpPr>
        <p:spPr>
          <a:xfrm>
            <a:off x="2571962" y="5650509"/>
            <a:ext cx="9000631" cy="678061"/>
          </a:xfrm>
          <a:prstGeom prst="rect">
            <a:avLst/>
          </a:prstGeom>
          <a:noFill/>
        </p:spPr>
        <p:txBody>
          <a:bodyPr vert="horz" rtlCol="0" anchor="ctr" anchorCtr="0">
            <a:noAutofit/>
          </a:bodyPr>
          <a:lstStyle/>
          <a:p>
            <a:r>
              <a:rPr lang="zh-CN" altLang="en-US" sz="2742"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降低占空比</a:t>
            </a:r>
          </a:p>
        </p:txBody>
      </p:sp>
      <p:sp>
        <p:nvSpPr>
          <p:cNvPr id="9" name="椭圆 8">
            <a:extLst>
              <a:ext uri="{FF2B5EF4-FFF2-40B4-BE49-F238E27FC236}">
                <a16:creationId xmlns:a16="http://schemas.microsoft.com/office/drawing/2014/main" id="{1AC8EE7E-8458-494F-9A2D-99548FCEAD7F}"/>
              </a:ext>
            </a:extLst>
          </p:cNvPr>
          <p:cNvSpPr>
            <a:spLocks noChangeAspect="1"/>
          </p:cNvSpPr>
          <p:nvPr>
            <p:custDataLst>
              <p:tags r:id="rId7"/>
            </p:custDataLst>
          </p:nvPr>
        </p:nvSpPr>
        <p:spPr>
          <a:xfrm>
            <a:off x="1657835" y="3006070"/>
            <a:ext cx="542449" cy="542449"/>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87">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zh-CN" altLang="en-US" sz="1687">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0" name="椭圆 9">
            <a:extLst>
              <a:ext uri="{FF2B5EF4-FFF2-40B4-BE49-F238E27FC236}">
                <a16:creationId xmlns:a16="http://schemas.microsoft.com/office/drawing/2014/main" id="{ECF94685-7C2D-400E-A7F3-458DDAA2CAC0}"/>
              </a:ext>
            </a:extLst>
          </p:cNvPr>
          <p:cNvSpPr>
            <a:spLocks noChangeAspect="1"/>
          </p:cNvSpPr>
          <p:nvPr>
            <p:custDataLst>
              <p:tags r:id="rId8"/>
            </p:custDataLst>
          </p:nvPr>
        </p:nvSpPr>
        <p:spPr>
          <a:xfrm>
            <a:off x="1657835" y="3910151"/>
            <a:ext cx="542449" cy="542449"/>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87">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zh-CN" altLang="en-US" sz="1687">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椭圆 10">
            <a:extLst>
              <a:ext uri="{FF2B5EF4-FFF2-40B4-BE49-F238E27FC236}">
                <a16:creationId xmlns:a16="http://schemas.microsoft.com/office/drawing/2014/main" id="{336A6E54-A7CA-4BFB-B58F-E594FA8320FB}"/>
              </a:ext>
            </a:extLst>
          </p:cNvPr>
          <p:cNvSpPr>
            <a:spLocks noChangeAspect="1"/>
          </p:cNvSpPr>
          <p:nvPr>
            <p:custDataLst>
              <p:tags r:id="rId9"/>
            </p:custDataLst>
          </p:nvPr>
        </p:nvSpPr>
        <p:spPr>
          <a:xfrm>
            <a:off x="1657835" y="4814232"/>
            <a:ext cx="542449" cy="542449"/>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87">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lang="zh-CN" altLang="en-US" sz="1687">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椭圆 11">
            <a:extLst>
              <a:ext uri="{FF2B5EF4-FFF2-40B4-BE49-F238E27FC236}">
                <a16:creationId xmlns:a16="http://schemas.microsoft.com/office/drawing/2014/main" id="{E022A78B-3B23-4A85-804E-12D67A1EB9D1}"/>
              </a:ext>
            </a:extLst>
          </p:cNvPr>
          <p:cNvSpPr>
            <a:spLocks noChangeAspect="1"/>
          </p:cNvSpPr>
          <p:nvPr>
            <p:custDataLst>
              <p:tags r:id="rId10"/>
            </p:custDataLst>
          </p:nvPr>
        </p:nvSpPr>
        <p:spPr>
          <a:xfrm>
            <a:off x="1657835" y="5718314"/>
            <a:ext cx="542449" cy="542449"/>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87">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D</a:t>
            </a:r>
            <a:endParaRPr lang="zh-CN" altLang="en-US" sz="1687">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矩形: 圆角 12">
            <a:extLst>
              <a:ext uri="{FF2B5EF4-FFF2-40B4-BE49-F238E27FC236}">
                <a16:creationId xmlns:a16="http://schemas.microsoft.com/office/drawing/2014/main" id="{270B5AAC-3047-40CD-9165-29DB7EE8FA85}"/>
              </a:ext>
            </a:extLst>
          </p:cNvPr>
          <p:cNvSpPr/>
          <p:nvPr>
            <p:custDataLst>
              <p:tags r:id="rId11"/>
            </p:custDataLst>
          </p:nvPr>
        </p:nvSpPr>
        <p:spPr>
          <a:xfrm>
            <a:off x="9402798" y="6554590"/>
            <a:ext cx="1627346" cy="433959"/>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87">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grpSp>
        <p:nvGrpSpPr>
          <p:cNvPr id="18" name="组合 17">
            <a:extLst>
              <a:ext uri="{FF2B5EF4-FFF2-40B4-BE49-F238E27FC236}">
                <a16:creationId xmlns:a16="http://schemas.microsoft.com/office/drawing/2014/main" id="{211DC3DB-DD27-46E5-95EB-5D677F24B156}"/>
              </a:ext>
            </a:extLst>
          </p:cNvPr>
          <p:cNvGrpSpPr/>
          <p:nvPr>
            <p:custDataLst>
              <p:tags r:id="rId12"/>
            </p:custDataLst>
          </p:nvPr>
        </p:nvGrpSpPr>
        <p:grpSpPr>
          <a:xfrm>
            <a:off x="0" y="0"/>
            <a:ext cx="12858044" cy="669690"/>
            <a:chOff x="-335" y="0"/>
            <a:chExt cx="12192000" cy="635000"/>
          </a:xfrm>
        </p:grpSpPr>
        <p:sp>
          <p:nvSpPr>
            <p:cNvPr id="14" name="TitleBackground">
              <a:extLst>
                <a:ext uri="{FF2B5EF4-FFF2-40B4-BE49-F238E27FC236}">
                  <a16:creationId xmlns:a16="http://schemas.microsoft.com/office/drawing/2014/main" id="{5CF7E5C3-EC01-4248-82AF-71ED8D36F34A}"/>
                </a:ext>
              </a:extLst>
            </p:cNvPr>
            <p:cNvSpPr/>
            <p:nvPr>
              <p:custDataLst>
                <p:tags r:id="rId14"/>
              </p:custDataLst>
            </p:nvPr>
          </p:nvSpPr>
          <p:spPr>
            <a:xfrm>
              <a:off x="-335" y="0"/>
              <a:ext cx="12192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ColorBlock">
              <a:extLst>
                <a:ext uri="{FF2B5EF4-FFF2-40B4-BE49-F238E27FC236}">
                  <a16:creationId xmlns:a16="http://schemas.microsoft.com/office/drawing/2014/main" id="{2972ED76-1800-4516-A491-C61C4E31E6DA}"/>
                </a:ext>
              </a:extLst>
            </p:cNvPr>
            <p:cNvSpPr/>
            <p:nvPr>
              <p:custDataLst>
                <p:tags r:id="rId15"/>
              </p:custDataLst>
            </p:nvPr>
          </p:nvSpPr>
          <p:spPr>
            <a:xfrm>
              <a:off x="-335"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TypeText">
              <a:extLst>
                <a:ext uri="{FF2B5EF4-FFF2-40B4-BE49-F238E27FC236}">
                  <a16:creationId xmlns:a16="http://schemas.microsoft.com/office/drawing/2014/main" id="{AB6777E7-A168-4291-88E7-4AD741C2B63B}"/>
                </a:ext>
              </a:extLst>
            </p:cNvPr>
            <p:cNvSpPr txBox="1"/>
            <p:nvPr>
              <p:custDataLst>
                <p:tags r:id="rId16"/>
              </p:custDataLst>
            </p:nvPr>
          </p:nvSpPr>
          <p:spPr>
            <a:xfrm>
              <a:off x="240508" y="0"/>
              <a:ext cx="1905000" cy="635000"/>
            </a:xfrm>
            <a:prstGeom prst="rect">
              <a:avLst/>
            </a:prstGeom>
            <a:noFill/>
          </p:spPr>
          <p:txBody>
            <a:bodyPr vert="horz" wrap="none" rtlCol="0" anchor="ctr" anchorCtr="0">
              <a:noAutofit/>
            </a:bodyPr>
            <a:lstStyle/>
            <a:p>
              <a:r>
                <a:rPr lang="zh-CN" altLang="en-US" sz="2742">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p>
          </p:txBody>
        </p:sp>
        <p:sp>
          <p:nvSpPr>
            <p:cNvPr id="17" name="TipText">
              <a:extLst>
                <a:ext uri="{FF2B5EF4-FFF2-40B4-BE49-F238E27FC236}">
                  <a16:creationId xmlns:a16="http://schemas.microsoft.com/office/drawing/2014/main" id="{DA6AFB48-38C3-4FF8-9BE1-52EA8F403469}"/>
                </a:ext>
              </a:extLst>
            </p:cNvPr>
            <p:cNvSpPr txBox="1"/>
            <p:nvPr>
              <p:custDataLst>
                <p:tags r:id="rId17"/>
              </p:custDataLst>
            </p:nvPr>
          </p:nvSpPr>
          <p:spPr>
            <a:xfrm>
              <a:off x="1500718" y="103562"/>
              <a:ext cx="2286000" cy="508000"/>
            </a:xfrm>
            <a:prstGeom prst="rect">
              <a:avLst/>
            </a:prstGeom>
            <a:noFill/>
          </p:spPr>
          <p:txBody>
            <a:bodyPr vert="horz" wrap="none" rtlCol="0" anchor="ctr" anchorCtr="0">
              <a:noAutofit/>
            </a:bodyPr>
            <a:lstStyle/>
            <a:p>
              <a:r>
                <a:rPr lang="en-US" altLang="zh-CN" sz="2109">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109">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3" name="图片 2">
            <a:extLst>
              <a:ext uri="{FF2B5EF4-FFF2-40B4-BE49-F238E27FC236}">
                <a16:creationId xmlns:a16="http://schemas.microsoft.com/office/drawing/2014/main" id="{E0F1DBD1-C417-4066-B026-FE41E54BF975}"/>
              </a:ext>
            </a:extLst>
          </p:cNvPr>
          <p:cNvPicPr>
            <a:picLocks/>
          </p:cNvPicPr>
          <p:nvPr>
            <p:custDataLst>
              <p:tags r:id="rId13"/>
            </p:custDataLst>
          </p:nvPr>
        </p:nvPicPr>
        <p:blipFill>
          <a:blip r:embed="rId19">
            <a:extLst>
              <a:ext uri="{28A0092B-C50C-407E-A947-70E740481C1C}">
                <a14:useLocalDpi xmlns:a14="http://schemas.microsoft.com/office/drawing/2010/main" val="0"/>
              </a:ext>
            </a:extLst>
          </a:blip>
          <a:stretch>
            <a:fillRect/>
          </a:stretch>
        </p:blipFill>
        <p:spPr>
          <a:xfrm>
            <a:off x="11309350" y="63500"/>
            <a:ext cx="1422400" cy="508000"/>
          </a:xfrm>
          <a:prstGeom prst="rect">
            <a:avLst/>
          </a:prstGeom>
        </p:spPr>
      </p:pic>
    </p:spTree>
    <p:custDataLst>
      <p:tags r:id="rId1"/>
    </p:custDataLst>
    <p:extLst>
      <p:ext uri="{BB962C8B-B14F-4D97-AF65-F5344CB8AC3E}">
        <p14:creationId xmlns:p14="http://schemas.microsoft.com/office/powerpoint/2010/main" val="4281917981"/>
      </p:ext>
    </p:extLst>
  </p:cSld>
  <p:clrMapOvr>
    <a:masterClrMapping/>
  </p:clrMapOvr>
  <mc:AlternateContent xmlns:mc="http://schemas.openxmlformats.org/markup-compatibility/2006" xmlns:p14="http://schemas.microsoft.com/office/powerpoint/2010/main">
    <mc:Choice Requires="p14">
      <p:transition spd="slow" p14:dur="1600" advClick="0">
        <p14:gallery dir="l"/>
      </p:transition>
    </mc:Choice>
    <mc:Fallback xmlns="">
      <p:transition spd="slow" advClick="0">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466130" y="781579"/>
            <a:ext cx="11425916" cy="2036366"/>
          </a:xfrm>
          <a:prstGeom prst="rect">
            <a:avLst/>
          </a:prstGeom>
          <a:noFill/>
        </p:spPr>
        <p:style>
          <a:lnRef idx="2">
            <a:schemeClr val="accent6"/>
          </a:lnRef>
          <a:fillRef idx="1">
            <a:schemeClr val="lt1"/>
          </a:fillRef>
          <a:effectRef idx="0">
            <a:schemeClr val="accent6"/>
          </a:effectRef>
          <a:fontRef idx="minor">
            <a:schemeClr val="dk1"/>
          </a:fontRef>
        </p:style>
        <p:txBody>
          <a:bodyPr wrap="square" lIns="96433" tIns="48216" rIns="96433" bIns="48216" rtlCol="0">
            <a:spAutoFit/>
          </a:bodyPr>
          <a:lstStyle/>
          <a:p>
            <a:pPr indent="531719">
              <a:lnSpc>
                <a:spcPct val="150000"/>
              </a:lnSpc>
            </a:pP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图</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4-15</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中的二极管是续流二极管，当</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S</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断开时，由于电枢电感</a:t>
            </a:r>
            <a:r>
              <a:rPr lang="en-US" altLang="zh-CN" sz="2100" i="1" dirty="0">
                <a:latin typeface="Times New Roman" panose="02020603050405020304" pitchFamily="18" charset="0"/>
                <a:ea typeface="微软雅黑" panose="020B0503020204020204" pitchFamily="34" charset="-122"/>
                <a:cs typeface="Times New Roman" panose="02020603050405020304" pitchFamily="18" charset="0"/>
              </a:rPr>
              <a:t>L</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的存在，电动机的电枢电流可通过它形成续流回路。</a:t>
            </a:r>
          </a:p>
          <a:p>
            <a:pPr indent="531719">
              <a:lnSpc>
                <a:spcPct val="150000"/>
              </a:lnSpc>
            </a:pP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可逆</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PWM</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变换器，广泛采用双极式</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H</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型功率变换电路。图</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4-16</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所示为采用</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GTR</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的双极式</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H</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型可逆</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PWM</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变换器的电路原理图。</a:t>
            </a:r>
          </a:p>
        </p:txBody>
      </p:sp>
      <p:sp>
        <p:nvSpPr>
          <p:cNvPr id="15" name="平行四边形 14"/>
          <p:cNvSpPr/>
          <p:nvPr/>
        </p:nvSpPr>
        <p:spPr>
          <a:xfrm flipH="1">
            <a:off x="250478" y="-2678"/>
            <a:ext cx="10643964" cy="618124"/>
          </a:xfrm>
          <a:prstGeom prst="parallelogram">
            <a:avLst>
              <a:gd name="adj" fmla="val 104225"/>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6" name="文本框 3"/>
          <p:cNvSpPr txBox="1"/>
          <p:nvPr/>
        </p:nvSpPr>
        <p:spPr>
          <a:xfrm>
            <a:off x="938957" y="52576"/>
            <a:ext cx="7961709" cy="486886"/>
          </a:xfrm>
          <a:prstGeom prst="rect">
            <a:avLst/>
          </a:prstGeom>
          <a:noFill/>
        </p:spPr>
        <p:txBody>
          <a:bodyPr wrap="square" lIns="96433" tIns="48216" rIns="96433" bIns="48216" rtlCol="0">
            <a:spAutoFit/>
          </a:bodyPr>
          <a:lstStyle/>
          <a:p>
            <a:r>
              <a:rPr lang="zh-CN" altLang="en-US" sz="2500" b="1" dirty="0">
                <a:solidFill>
                  <a:schemeClr val="bg1"/>
                </a:solidFill>
                <a:latin typeface="微软雅黑" panose="020B0503020204020204" pitchFamily="34" charset="-122"/>
                <a:ea typeface="微软雅黑" panose="020B0503020204020204" pitchFamily="34" charset="-122"/>
              </a:rPr>
              <a:t>第二节</a:t>
            </a:r>
            <a:r>
              <a:rPr lang="en-US" altLang="zh-CN" sz="2500" b="1" dirty="0">
                <a:solidFill>
                  <a:schemeClr val="bg1"/>
                </a:solidFill>
                <a:latin typeface="微软雅黑" panose="020B0503020204020204" pitchFamily="34" charset="-122"/>
                <a:ea typeface="微软雅黑" panose="020B0503020204020204" pitchFamily="34" charset="-122"/>
              </a:rPr>
              <a:t>   </a:t>
            </a:r>
            <a:r>
              <a:rPr lang="zh-CN" altLang="en-US" sz="2500" b="1" dirty="0">
                <a:solidFill>
                  <a:schemeClr val="bg1"/>
                </a:solidFill>
                <a:latin typeface="微软雅黑" panose="020B0503020204020204" pitchFamily="34" charset="-122"/>
                <a:ea typeface="微软雅黑" panose="020B0503020204020204" pitchFamily="34" charset="-122"/>
              </a:rPr>
              <a:t>直流伺服系统</a:t>
            </a:r>
          </a:p>
        </p:txBody>
      </p:sp>
      <p:sp>
        <p:nvSpPr>
          <p:cNvPr id="17" name="直角三角形 16"/>
          <p:cNvSpPr/>
          <p:nvPr/>
        </p:nvSpPr>
        <p:spPr>
          <a:xfrm>
            <a:off x="-22771" y="1"/>
            <a:ext cx="633561" cy="644057"/>
          </a:xfrm>
          <a:prstGeom prst="rtTriangle">
            <a:avLst/>
          </a:prstGeom>
          <a:solidFill>
            <a:srgbClr val="513D4F"/>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20" name="Picture 3" descr="G:\409835d4e6170db16fe5ea1d69c71340.png"/>
          <p:cNvPicPr>
            <a:picLocks noChangeAspect="1" noChangeArrowheads="1"/>
          </p:cNvPicPr>
          <p:nvPr/>
        </p:nvPicPr>
        <p:blipFill>
          <a:blip r:embed="rId3" cstate="print">
            <a:duotone>
              <a:prstClr val="black"/>
              <a:srgbClr val="864284">
                <a:tint val="45000"/>
                <a:satMod val="400000"/>
              </a:srgbClr>
            </a:duotone>
            <a:extLst>
              <a:ext uri="{28A0092B-C50C-407E-A947-70E740481C1C}">
                <a14:useLocalDpi xmlns:a14="http://schemas.microsoft.com/office/drawing/2010/main" val="0"/>
              </a:ext>
            </a:extLst>
          </a:blip>
          <a:srcRect/>
          <a:stretch>
            <a:fillRect/>
          </a:stretch>
        </p:blipFill>
        <p:spPr bwMode="auto">
          <a:xfrm rot="2286903">
            <a:off x="10932535" y="-72093"/>
            <a:ext cx="901783" cy="916026"/>
          </a:xfrm>
          <a:prstGeom prst="rect">
            <a:avLst/>
          </a:prstGeom>
          <a:noFill/>
          <a:extLst>
            <a:ext uri="{909E8E84-426E-40DD-AFC4-6F175D3DCCD1}">
              <a14:hiddenFill xmlns:a14="http://schemas.microsoft.com/office/drawing/2010/main">
                <a:solidFill>
                  <a:srgbClr val="FFFFFF"/>
                </a:solidFill>
              </a14:hiddenFill>
            </a:ext>
          </a:extLst>
        </p:spPr>
      </p:pic>
      <p:sp>
        <p:nvSpPr>
          <p:cNvPr id="21" name="平行四边形 20"/>
          <p:cNvSpPr/>
          <p:nvPr/>
        </p:nvSpPr>
        <p:spPr>
          <a:xfrm flipH="1">
            <a:off x="94432" y="0"/>
            <a:ext cx="743396" cy="618124"/>
          </a:xfrm>
          <a:prstGeom prst="parallelogram">
            <a:avLst>
              <a:gd name="adj" fmla="val 99241"/>
            </a:avLst>
          </a:prstGeom>
          <a:solidFill>
            <a:srgbClr val="864284"/>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3" name="矩形 22"/>
          <p:cNvSpPr/>
          <p:nvPr/>
        </p:nvSpPr>
        <p:spPr>
          <a:xfrm>
            <a:off x="-10046" y="7075942"/>
            <a:ext cx="12869466" cy="174019"/>
          </a:xfrm>
          <a:prstGeom prst="rect">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9" name="TextBox 21">
            <a:extLst>
              <a:ext uri="{FF2B5EF4-FFF2-40B4-BE49-F238E27FC236}">
                <a16:creationId xmlns:a16="http://schemas.microsoft.com/office/drawing/2014/main" id="{DEA33634-0F1D-45E4-8EE5-3D646931A696}"/>
              </a:ext>
            </a:extLst>
          </p:cNvPr>
          <p:cNvSpPr txBox="1"/>
          <p:nvPr/>
        </p:nvSpPr>
        <p:spPr>
          <a:xfrm>
            <a:off x="1813111" y="6581841"/>
            <a:ext cx="7518698" cy="389505"/>
          </a:xfrm>
          <a:prstGeom prst="rect">
            <a:avLst/>
          </a:prstGeom>
          <a:noFill/>
        </p:spPr>
        <p:txBody>
          <a:bodyPr wrap="square" lIns="96433" tIns="48216" rIns="96433" bIns="48216" rtlCol="0">
            <a:spAutoFit/>
          </a:bodyPr>
          <a:lstStyle/>
          <a:p>
            <a:pPr>
              <a:lnSpc>
                <a:spcPct val="150000"/>
              </a:lnSpc>
            </a:pPr>
            <a:r>
              <a:rPr lang="zh-CN" altLang="en-US" sz="1500" b="1" dirty="0">
                <a:latin typeface="+mn-ea"/>
              </a:rPr>
              <a:t>图</a:t>
            </a:r>
            <a:r>
              <a:rPr lang="en-US" altLang="zh-CN" sz="1500" b="1" dirty="0">
                <a:latin typeface="+mn-ea"/>
              </a:rPr>
              <a:t>4-16</a:t>
            </a:r>
            <a:r>
              <a:rPr lang="zh-CN" altLang="en-US" sz="1500" b="1" dirty="0">
                <a:latin typeface="+mn-ea"/>
              </a:rPr>
              <a:t>　双极式</a:t>
            </a:r>
            <a:r>
              <a:rPr lang="en-US" altLang="zh-CN" sz="1500" b="1" dirty="0">
                <a:latin typeface="+mn-ea"/>
              </a:rPr>
              <a:t>H</a:t>
            </a:r>
            <a:r>
              <a:rPr lang="zh-CN" altLang="en-US" sz="1500" b="1" dirty="0">
                <a:latin typeface="+mn-ea"/>
              </a:rPr>
              <a:t>型可逆</a:t>
            </a:r>
            <a:r>
              <a:rPr lang="en-US" altLang="zh-CN" sz="1500" b="1" dirty="0">
                <a:latin typeface="+mn-ea"/>
              </a:rPr>
              <a:t>PWM</a:t>
            </a:r>
            <a:r>
              <a:rPr lang="zh-CN" altLang="en-US" sz="1500" b="1" dirty="0">
                <a:latin typeface="+mn-ea"/>
              </a:rPr>
              <a:t>变换器电路</a:t>
            </a:r>
          </a:p>
        </p:txBody>
      </p:sp>
      <p:pic>
        <p:nvPicPr>
          <p:cNvPr id="11" name="4z16.jpg" descr="id:2147484520;FounderCES">
            <a:extLst>
              <a:ext uri="{FF2B5EF4-FFF2-40B4-BE49-F238E27FC236}">
                <a16:creationId xmlns:a16="http://schemas.microsoft.com/office/drawing/2014/main" id="{29CE52DF-996B-4068-A69C-EEB34C17E53B}"/>
              </a:ext>
            </a:extLst>
          </p:cNvPr>
          <p:cNvPicPr/>
          <p:nvPr/>
        </p:nvPicPr>
        <p:blipFill>
          <a:blip r:embed="rId4">
            <a:clrChange>
              <a:clrFrom>
                <a:srgbClr val="FFFFFF"/>
              </a:clrFrom>
              <a:clrTo>
                <a:srgbClr val="FFFFFF">
                  <a:alpha val="0"/>
                </a:srgbClr>
              </a:clrTo>
            </a:clrChange>
          </a:blip>
          <a:stretch>
            <a:fillRect/>
          </a:stretch>
        </p:blipFill>
        <p:spPr>
          <a:xfrm>
            <a:off x="250478" y="2817945"/>
            <a:ext cx="5746849" cy="3732109"/>
          </a:xfrm>
          <a:prstGeom prst="rect">
            <a:avLst/>
          </a:prstGeom>
        </p:spPr>
      </p:pic>
      <p:pic>
        <p:nvPicPr>
          <p:cNvPr id="13" name="4z15.jpg" descr="id:2147484513;FounderCES">
            <a:extLst>
              <a:ext uri="{FF2B5EF4-FFF2-40B4-BE49-F238E27FC236}">
                <a16:creationId xmlns:a16="http://schemas.microsoft.com/office/drawing/2014/main" id="{5EF1764A-FD98-4333-9341-F0DD34F685A7}"/>
              </a:ext>
            </a:extLst>
          </p:cNvPr>
          <p:cNvPicPr/>
          <p:nvPr/>
        </p:nvPicPr>
        <p:blipFill>
          <a:blip r:embed="rId5">
            <a:clrChange>
              <a:clrFrom>
                <a:srgbClr val="FFFFFF"/>
              </a:clrFrom>
              <a:clrTo>
                <a:srgbClr val="FFFFFF">
                  <a:alpha val="0"/>
                </a:srgbClr>
              </a:clrTo>
            </a:clrChange>
          </a:blip>
          <a:stretch>
            <a:fillRect/>
          </a:stretch>
        </p:blipFill>
        <p:spPr>
          <a:xfrm>
            <a:off x="5997327" y="3616326"/>
            <a:ext cx="6768752" cy="2767412"/>
          </a:xfrm>
          <a:prstGeom prst="rect">
            <a:avLst/>
          </a:prstGeom>
        </p:spPr>
      </p:pic>
      <p:sp>
        <p:nvSpPr>
          <p:cNvPr id="14" name="TextBox 21">
            <a:extLst>
              <a:ext uri="{FF2B5EF4-FFF2-40B4-BE49-F238E27FC236}">
                <a16:creationId xmlns:a16="http://schemas.microsoft.com/office/drawing/2014/main" id="{91A7975E-2AA4-4256-A004-632373642268}"/>
              </a:ext>
            </a:extLst>
          </p:cNvPr>
          <p:cNvSpPr txBox="1"/>
          <p:nvPr/>
        </p:nvSpPr>
        <p:spPr>
          <a:xfrm>
            <a:off x="8210798" y="6550054"/>
            <a:ext cx="3665207" cy="389505"/>
          </a:xfrm>
          <a:prstGeom prst="rect">
            <a:avLst/>
          </a:prstGeom>
          <a:noFill/>
        </p:spPr>
        <p:txBody>
          <a:bodyPr wrap="square" lIns="96433" tIns="48216" rIns="96433" bIns="48216" rtlCol="0">
            <a:spAutoFit/>
          </a:bodyPr>
          <a:lstStyle/>
          <a:p>
            <a:pPr>
              <a:lnSpc>
                <a:spcPct val="150000"/>
              </a:lnSpc>
            </a:pPr>
            <a:r>
              <a:rPr lang="zh-CN" altLang="en-US" sz="1500" b="1" dirty="0">
                <a:latin typeface="+mn-ea"/>
              </a:rPr>
              <a:t>图</a:t>
            </a:r>
            <a:r>
              <a:rPr lang="en-US" altLang="zh-CN" sz="1500" b="1" dirty="0">
                <a:latin typeface="+mn-ea"/>
              </a:rPr>
              <a:t>4-15</a:t>
            </a:r>
            <a:r>
              <a:rPr lang="zh-CN" altLang="en-US" sz="1500" b="1" dirty="0">
                <a:latin typeface="+mn-ea"/>
              </a:rPr>
              <a:t>　脉宽调速示意图</a:t>
            </a:r>
            <a:endParaRPr lang="en-US" altLang="zh-CN" sz="1500" b="1" dirty="0">
              <a:latin typeface="+mn-ea"/>
            </a:endParaRPr>
          </a:p>
        </p:txBody>
      </p:sp>
    </p:spTree>
    <p:extLst>
      <p:ext uri="{BB962C8B-B14F-4D97-AF65-F5344CB8AC3E}">
        <p14:creationId xmlns:p14="http://schemas.microsoft.com/office/powerpoint/2010/main" val="271670110"/>
      </p:ext>
    </p:extLst>
  </p:cSld>
  <p:clrMapOvr>
    <a:masterClrMapping/>
  </p:clrMapOvr>
  <mc:AlternateContent xmlns:mc="http://schemas.openxmlformats.org/markup-compatibility/2006" xmlns:p14="http://schemas.microsoft.com/office/powerpoint/2010/main">
    <mc:Choice Requires="p14">
      <p:transition spd="slow" p14:dur="1600" advClick="0">
        <p14:gallery dir="l"/>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barn(inVertical)">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1000"/>
                                        <p:tgtEl>
                                          <p:spTgt spid="11"/>
                                        </p:tgtEl>
                                      </p:cBhvr>
                                    </p:animEffect>
                                    <p:anim calcmode="lin" valueType="num">
                                      <p:cBhvr>
                                        <p:cTn id="13" dur="1000" fill="hold"/>
                                        <p:tgtEl>
                                          <p:spTgt spid="11"/>
                                        </p:tgtEl>
                                        <p:attrNameLst>
                                          <p:attrName>ppt_x</p:attrName>
                                        </p:attrNameLst>
                                      </p:cBhvr>
                                      <p:tavLst>
                                        <p:tav tm="0">
                                          <p:val>
                                            <p:strVal val="#ppt_x"/>
                                          </p:val>
                                        </p:tav>
                                        <p:tav tm="100000">
                                          <p:val>
                                            <p:strVal val="#ppt_x"/>
                                          </p:val>
                                        </p:tav>
                                      </p:tavLst>
                                    </p:anim>
                                    <p:anim calcmode="lin" valueType="num">
                                      <p:cBhvr>
                                        <p:cTn id="14"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wipe(down)">
                                      <p:cBhvr>
                                        <p:cTn id="19" dur="500"/>
                                        <p:tgtEl>
                                          <p:spTgt spid="9"/>
                                        </p:tgtEl>
                                      </p:cBhvr>
                                    </p:animEffect>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1000"/>
                                        <p:tgtEl>
                                          <p:spTgt spid="13"/>
                                        </p:tgtEl>
                                      </p:cBhvr>
                                    </p:animEffect>
                                    <p:anim calcmode="lin" valueType="num">
                                      <p:cBhvr>
                                        <p:cTn id="25" dur="1000" fill="hold"/>
                                        <p:tgtEl>
                                          <p:spTgt spid="13"/>
                                        </p:tgtEl>
                                        <p:attrNameLst>
                                          <p:attrName>ppt_x</p:attrName>
                                        </p:attrNameLst>
                                      </p:cBhvr>
                                      <p:tavLst>
                                        <p:tav tm="0">
                                          <p:val>
                                            <p:strVal val="#ppt_x"/>
                                          </p:val>
                                        </p:tav>
                                        <p:tav tm="100000">
                                          <p:val>
                                            <p:strVal val="#ppt_x"/>
                                          </p:val>
                                        </p:tav>
                                      </p:tavLst>
                                    </p:anim>
                                    <p:anim calcmode="lin" valueType="num">
                                      <p:cBhvr>
                                        <p:cTn id="26"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wipe(down)">
                                      <p:cBhvr>
                                        <p:cTn id="3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9" grpId="0"/>
      <p:bldP spid="14"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1145894" y="2176165"/>
            <a:ext cx="4707418" cy="2521114"/>
          </a:xfrm>
          <a:prstGeom prst="rect">
            <a:avLst/>
          </a:prstGeom>
          <a:noFill/>
        </p:spPr>
        <p:style>
          <a:lnRef idx="2">
            <a:schemeClr val="accent6"/>
          </a:lnRef>
          <a:fillRef idx="1">
            <a:schemeClr val="lt1"/>
          </a:fillRef>
          <a:effectRef idx="0">
            <a:schemeClr val="accent6"/>
          </a:effectRef>
          <a:fontRef idx="minor">
            <a:schemeClr val="dk1"/>
          </a:fontRef>
        </p:style>
        <p:txBody>
          <a:bodyPr wrap="square" lIns="96433" tIns="48216" rIns="96433" bIns="48216" rtlCol="0">
            <a:spAutoFit/>
          </a:bodyPr>
          <a:lstStyle/>
          <a:p>
            <a:pPr indent="531719">
              <a:lnSpc>
                <a:spcPct val="150000"/>
              </a:lnSpc>
            </a:pP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4</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个功率晶体管的基极驱动电压分为两组：</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VT1</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和</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VT4</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同时导通和关断，其驱动电压</a:t>
            </a:r>
            <a:r>
              <a:rPr lang="en-US" altLang="zh-CN" sz="2100" i="1" dirty="0" err="1">
                <a:latin typeface="Cambria Math" panose="02040503050406030204" pitchFamily="18" charset="0"/>
                <a:ea typeface="Cambria Math" panose="02040503050406030204" pitchFamily="18" charset="0"/>
                <a:cs typeface="Times New Roman" panose="02020603050405020304" pitchFamily="18" charset="0"/>
              </a:rPr>
              <a:t>U</a:t>
            </a:r>
            <a:r>
              <a:rPr lang="en-US" altLang="zh-CN" sz="2100" baseline="-25000" dirty="0" err="1">
                <a:latin typeface="Cambria Math" panose="02040503050406030204" pitchFamily="18" charset="0"/>
                <a:ea typeface="Cambria Math" panose="02040503050406030204" pitchFamily="18" charset="0"/>
                <a:cs typeface="Times New Roman" panose="02020603050405020304" pitchFamily="18" charset="0"/>
              </a:rPr>
              <a:t>b</a:t>
            </a:r>
            <a:r>
              <a:rPr lang="en-US" altLang="zh-CN" sz="1400" baseline="-25000" dirty="0" err="1">
                <a:latin typeface="Cambria Math" panose="02040503050406030204" pitchFamily="18" charset="0"/>
                <a:ea typeface="Cambria Math" panose="02040503050406030204" pitchFamily="18" charset="0"/>
                <a:cs typeface="Times New Roman" panose="02020603050405020304" pitchFamily="18" charset="0"/>
              </a:rPr>
              <a:t>l</a:t>
            </a:r>
            <a:r>
              <a:rPr lang="en-US" altLang="zh-CN" sz="2100" dirty="0">
                <a:latin typeface="Cambria Math" panose="02040503050406030204" pitchFamily="18" charset="0"/>
                <a:ea typeface="Cambria Math" panose="02040503050406030204" pitchFamily="18" charset="0"/>
                <a:cs typeface="Times New Roman" panose="02020603050405020304" pitchFamily="18" charset="0"/>
              </a:rPr>
              <a:t>=</a:t>
            </a:r>
            <a:r>
              <a:rPr lang="en-US" altLang="zh-CN" sz="2100" i="1" dirty="0">
                <a:latin typeface="Cambria Math" panose="02040503050406030204" pitchFamily="18" charset="0"/>
                <a:ea typeface="Cambria Math" panose="02040503050406030204" pitchFamily="18" charset="0"/>
                <a:cs typeface="Times New Roman" panose="02020603050405020304" pitchFamily="18" charset="0"/>
              </a:rPr>
              <a:t>U</a:t>
            </a:r>
            <a:r>
              <a:rPr lang="en-US" altLang="zh-CN" sz="2100" baseline="-25000" dirty="0">
                <a:latin typeface="Cambria Math" panose="02040503050406030204" pitchFamily="18" charset="0"/>
                <a:ea typeface="Cambria Math" panose="02040503050406030204" pitchFamily="18" charset="0"/>
                <a:cs typeface="Times New Roman" panose="02020603050405020304" pitchFamily="18" charset="0"/>
              </a:rPr>
              <a:t>b</a:t>
            </a:r>
            <a:r>
              <a:rPr lang="en-US" altLang="zh-CN" sz="1400" baseline="-25000" dirty="0">
                <a:latin typeface="Cambria Math" panose="02040503050406030204" pitchFamily="18" charset="0"/>
                <a:ea typeface="Cambria Math" panose="02040503050406030204" pitchFamily="18" charset="0"/>
                <a:cs typeface="Times New Roman" panose="02020603050405020304" pitchFamily="18" charset="0"/>
              </a:rPr>
              <a:t>4</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100" dirty="0">
                <a:latin typeface="Cambria Math" panose="02040503050406030204" pitchFamily="18" charset="0"/>
                <a:ea typeface="Cambria Math" panose="02040503050406030204" pitchFamily="18" charset="0"/>
                <a:cs typeface="Times New Roman" panose="02020603050405020304" pitchFamily="18" charset="0"/>
              </a:rPr>
              <a:t>VT</a:t>
            </a:r>
            <a:r>
              <a:rPr lang="en-US" altLang="zh-CN" sz="1400" dirty="0">
                <a:latin typeface="Cambria Math" panose="02040503050406030204" pitchFamily="18" charset="0"/>
                <a:ea typeface="Cambria Math" panose="02040503050406030204" pitchFamily="18" charset="0"/>
                <a:cs typeface="Times New Roman" panose="02020603050405020304" pitchFamily="18" charset="0"/>
              </a:rPr>
              <a:t>2</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和</a:t>
            </a:r>
            <a:r>
              <a:rPr lang="en-US" altLang="zh-CN" sz="2100" dirty="0">
                <a:latin typeface="Cambria Math" panose="02040503050406030204" pitchFamily="18" charset="0"/>
                <a:ea typeface="Cambria Math" panose="02040503050406030204" pitchFamily="18" charset="0"/>
                <a:cs typeface="Times New Roman" panose="02020603050405020304" pitchFamily="18" charset="0"/>
              </a:rPr>
              <a:t>VT</a:t>
            </a:r>
            <a:r>
              <a:rPr lang="en-US" altLang="zh-CN" sz="1400" dirty="0">
                <a:latin typeface="Cambria Math" panose="02040503050406030204" pitchFamily="18" charset="0"/>
                <a:ea typeface="Cambria Math" panose="02040503050406030204" pitchFamily="18" charset="0"/>
                <a:cs typeface="Times New Roman" panose="02020603050405020304" pitchFamily="18" charset="0"/>
              </a:rPr>
              <a:t>3</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同时动作，其驱动电压</a:t>
            </a:r>
            <a:r>
              <a:rPr lang="en-US" altLang="zh-CN" sz="2100" i="1" dirty="0">
                <a:latin typeface="Cambria Math" panose="02040503050406030204" pitchFamily="18" charset="0"/>
                <a:ea typeface="Cambria Math" panose="02040503050406030204" pitchFamily="18" charset="0"/>
                <a:cs typeface="Times New Roman" panose="02020603050405020304" pitchFamily="18" charset="0"/>
              </a:rPr>
              <a:t>U</a:t>
            </a:r>
            <a:r>
              <a:rPr lang="en-US" altLang="zh-CN" sz="2100" baseline="-25000" dirty="0">
                <a:latin typeface="Cambria Math" panose="02040503050406030204" pitchFamily="18" charset="0"/>
                <a:ea typeface="Cambria Math" panose="02040503050406030204" pitchFamily="18" charset="0"/>
                <a:cs typeface="Times New Roman" panose="02020603050405020304" pitchFamily="18" charset="0"/>
              </a:rPr>
              <a:t>b</a:t>
            </a:r>
            <a:r>
              <a:rPr lang="en-US" altLang="zh-CN" sz="1400" baseline="-25000" dirty="0">
                <a:latin typeface="Cambria Math" panose="02040503050406030204" pitchFamily="18" charset="0"/>
                <a:ea typeface="Cambria Math" panose="02040503050406030204" pitchFamily="18" charset="0"/>
                <a:cs typeface="Times New Roman" panose="02020603050405020304" pitchFamily="18" charset="0"/>
              </a:rPr>
              <a:t>1</a:t>
            </a:r>
            <a:r>
              <a:rPr lang="en-US" altLang="zh-CN" sz="2100" dirty="0">
                <a:latin typeface="Cambria Math" panose="02040503050406030204" pitchFamily="18" charset="0"/>
                <a:ea typeface="Cambria Math" panose="02040503050406030204" pitchFamily="18" charset="0"/>
                <a:cs typeface="Times New Roman" panose="02020603050405020304" pitchFamily="18" charset="0"/>
              </a:rPr>
              <a:t>=</a:t>
            </a:r>
            <a:r>
              <a:rPr lang="en-US" altLang="zh-CN" sz="2100" i="1" dirty="0">
                <a:latin typeface="Cambria Math" panose="02040503050406030204" pitchFamily="18" charset="0"/>
                <a:ea typeface="Cambria Math" panose="02040503050406030204" pitchFamily="18" charset="0"/>
                <a:cs typeface="Times New Roman" panose="02020603050405020304" pitchFamily="18" charset="0"/>
              </a:rPr>
              <a:t>U</a:t>
            </a:r>
            <a:r>
              <a:rPr lang="en-US" altLang="zh-CN" sz="2100" baseline="-25000" dirty="0">
                <a:latin typeface="Cambria Math" panose="02040503050406030204" pitchFamily="18" charset="0"/>
                <a:ea typeface="Cambria Math" panose="02040503050406030204" pitchFamily="18" charset="0"/>
                <a:cs typeface="Times New Roman" panose="02020603050405020304" pitchFamily="18" charset="0"/>
              </a:rPr>
              <a:t>b</a:t>
            </a:r>
            <a:r>
              <a:rPr lang="en-US" altLang="zh-CN" sz="1400" baseline="-25000" dirty="0">
                <a:latin typeface="Cambria Math" panose="02040503050406030204" pitchFamily="18" charset="0"/>
                <a:ea typeface="Cambria Math" panose="02040503050406030204" pitchFamily="18" charset="0"/>
                <a:cs typeface="Times New Roman" panose="02020603050405020304" pitchFamily="18" charset="0"/>
              </a:rPr>
              <a:t>3</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。它们的波形如图</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4-17</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所示。</a:t>
            </a:r>
          </a:p>
        </p:txBody>
      </p:sp>
      <p:sp>
        <p:nvSpPr>
          <p:cNvPr id="15" name="平行四边形 14"/>
          <p:cNvSpPr/>
          <p:nvPr/>
        </p:nvSpPr>
        <p:spPr>
          <a:xfrm flipH="1">
            <a:off x="250478" y="-2678"/>
            <a:ext cx="10643964" cy="618124"/>
          </a:xfrm>
          <a:prstGeom prst="parallelogram">
            <a:avLst>
              <a:gd name="adj" fmla="val 104225"/>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6" name="文本框 3"/>
          <p:cNvSpPr txBox="1"/>
          <p:nvPr/>
        </p:nvSpPr>
        <p:spPr>
          <a:xfrm>
            <a:off x="938957" y="52576"/>
            <a:ext cx="7961709" cy="486886"/>
          </a:xfrm>
          <a:prstGeom prst="rect">
            <a:avLst/>
          </a:prstGeom>
          <a:noFill/>
        </p:spPr>
        <p:txBody>
          <a:bodyPr wrap="square" lIns="96433" tIns="48216" rIns="96433" bIns="48216" rtlCol="0">
            <a:spAutoFit/>
          </a:bodyPr>
          <a:lstStyle/>
          <a:p>
            <a:r>
              <a:rPr lang="zh-CN" altLang="en-US" sz="2500" b="1" dirty="0">
                <a:solidFill>
                  <a:schemeClr val="bg1"/>
                </a:solidFill>
                <a:latin typeface="微软雅黑" panose="020B0503020204020204" pitchFamily="34" charset="-122"/>
                <a:ea typeface="微软雅黑" panose="020B0503020204020204" pitchFamily="34" charset="-122"/>
              </a:rPr>
              <a:t>第二节</a:t>
            </a:r>
            <a:r>
              <a:rPr lang="en-US" altLang="zh-CN" sz="2500" b="1" dirty="0">
                <a:solidFill>
                  <a:schemeClr val="bg1"/>
                </a:solidFill>
                <a:latin typeface="微软雅黑" panose="020B0503020204020204" pitchFamily="34" charset="-122"/>
                <a:ea typeface="微软雅黑" panose="020B0503020204020204" pitchFamily="34" charset="-122"/>
              </a:rPr>
              <a:t>   </a:t>
            </a:r>
            <a:r>
              <a:rPr lang="zh-CN" altLang="en-US" sz="2500" b="1" dirty="0">
                <a:solidFill>
                  <a:schemeClr val="bg1"/>
                </a:solidFill>
                <a:latin typeface="微软雅黑" panose="020B0503020204020204" pitchFamily="34" charset="-122"/>
                <a:ea typeface="微软雅黑" panose="020B0503020204020204" pitchFamily="34" charset="-122"/>
              </a:rPr>
              <a:t>直流伺服系统</a:t>
            </a:r>
          </a:p>
        </p:txBody>
      </p:sp>
      <p:sp>
        <p:nvSpPr>
          <p:cNvPr id="17" name="直角三角形 16"/>
          <p:cNvSpPr/>
          <p:nvPr/>
        </p:nvSpPr>
        <p:spPr>
          <a:xfrm>
            <a:off x="-22771" y="1"/>
            <a:ext cx="633561" cy="644057"/>
          </a:xfrm>
          <a:prstGeom prst="rtTriangle">
            <a:avLst/>
          </a:prstGeom>
          <a:solidFill>
            <a:srgbClr val="513D4F"/>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20" name="Picture 3" descr="G:\409835d4e6170db16fe5ea1d69c71340.png"/>
          <p:cNvPicPr>
            <a:picLocks noChangeAspect="1" noChangeArrowheads="1"/>
          </p:cNvPicPr>
          <p:nvPr/>
        </p:nvPicPr>
        <p:blipFill>
          <a:blip r:embed="rId3" cstate="print">
            <a:duotone>
              <a:prstClr val="black"/>
              <a:srgbClr val="864284">
                <a:tint val="45000"/>
                <a:satMod val="400000"/>
              </a:srgbClr>
            </a:duotone>
            <a:extLst>
              <a:ext uri="{28A0092B-C50C-407E-A947-70E740481C1C}">
                <a14:useLocalDpi xmlns:a14="http://schemas.microsoft.com/office/drawing/2010/main" val="0"/>
              </a:ext>
            </a:extLst>
          </a:blip>
          <a:srcRect/>
          <a:stretch>
            <a:fillRect/>
          </a:stretch>
        </p:blipFill>
        <p:spPr bwMode="auto">
          <a:xfrm rot="2286903">
            <a:off x="10932535" y="-72093"/>
            <a:ext cx="901783" cy="916026"/>
          </a:xfrm>
          <a:prstGeom prst="rect">
            <a:avLst/>
          </a:prstGeom>
          <a:noFill/>
          <a:extLst>
            <a:ext uri="{909E8E84-426E-40DD-AFC4-6F175D3DCCD1}">
              <a14:hiddenFill xmlns:a14="http://schemas.microsoft.com/office/drawing/2010/main">
                <a:solidFill>
                  <a:srgbClr val="FFFFFF"/>
                </a:solidFill>
              </a14:hiddenFill>
            </a:ext>
          </a:extLst>
        </p:spPr>
      </p:pic>
      <p:sp>
        <p:nvSpPr>
          <p:cNvPr id="21" name="平行四边形 20"/>
          <p:cNvSpPr/>
          <p:nvPr/>
        </p:nvSpPr>
        <p:spPr>
          <a:xfrm flipH="1">
            <a:off x="94432" y="0"/>
            <a:ext cx="743396" cy="618124"/>
          </a:xfrm>
          <a:prstGeom prst="parallelogram">
            <a:avLst>
              <a:gd name="adj" fmla="val 99241"/>
            </a:avLst>
          </a:prstGeom>
          <a:solidFill>
            <a:srgbClr val="864284"/>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3" name="矩形 22"/>
          <p:cNvSpPr/>
          <p:nvPr/>
        </p:nvSpPr>
        <p:spPr>
          <a:xfrm>
            <a:off x="-10046" y="7075942"/>
            <a:ext cx="12869466" cy="174019"/>
          </a:xfrm>
          <a:prstGeom prst="rect">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12" name="4z17.jpg" descr="id:2147484527;FounderCES">
            <a:extLst>
              <a:ext uri="{FF2B5EF4-FFF2-40B4-BE49-F238E27FC236}">
                <a16:creationId xmlns:a16="http://schemas.microsoft.com/office/drawing/2014/main" id="{94034B78-AB8F-4EF9-BF14-70B6C054B30F}"/>
              </a:ext>
            </a:extLst>
          </p:cNvPr>
          <p:cNvPicPr/>
          <p:nvPr/>
        </p:nvPicPr>
        <p:blipFill>
          <a:blip r:embed="rId4">
            <a:clrChange>
              <a:clrFrom>
                <a:srgbClr val="FFFFFF"/>
              </a:clrFrom>
              <a:clrTo>
                <a:srgbClr val="FFFFFF">
                  <a:alpha val="0"/>
                </a:srgbClr>
              </a:clrTo>
            </a:clrChange>
          </a:blip>
          <a:stretch>
            <a:fillRect/>
          </a:stretch>
        </p:blipFill>
        <p:spPr>
          <a:xfrm>
            <a:off x="7005440" y="691203"/>
            <a:ext cx="4320495" cy="5885119"/>
          </a:xfrm>
          <a:prstGeom prst="rect">
            <a:avLst/>
          </a:prstGeom>
        </p:spPr>
      </p:pic>
      <p:sp>
        <p:nvSpPr>
          <p:cNvPr id="13" name="TextBox 21">
            <a:extLst>
              <a:ext uri="{FF2B5EF4-FFF2-40B4-BE49-F238E27FC236}">
                <a16:creationId xmlns:a16="http://schemas.microsoft.com/office/drawing/2014/main" id="{0AC7253E-A3A4-4517-B74A-B10D33C5EAE5}"/>
              </a:ext>
            </a:extLst>
          </p:cNvPr>
          <p:cNvSpPr txBox="1"/>
          <p:nvPr/>
        </p:nvSpPr>
        <p:spPr>
          <a:xfrm>
            <a:off x="7437487" y="6590822"/>
            <a:ext cx="4104457" cy="399764"/>
          </a:xfrm>
          <a:prstGeom prst="rect">
            <a:avLst/>
          </a:prstGeom>
          <a:noFill/>
        </p:spPr>
        <p:txBody>
          <a:bodyPr wrap="square" lIns="96433" tIns="48216" rIns="96433" bIns="48216" rtlCol="0">
            <a:spAutoFit/>
          </a:bodyPr>
          <a:lstStyle/>
          <a:p>
            <a:pPr>
              <a:lnSpc>
                <a:spcPct val="150000"/>
              </a:lnSpc>
            </a:pPr>
            <a:r>
              <a:rPr lang="zh-CN" altLang="en-US" sz="1500" b="1" dirty="0">
                <a:latin typeface="+mn-ea"/>
              </a:rPr>
              <a:t> </a:t>
            </a:r>
            <a:r>
              <a:rPr lang="zh-CN" altLang="en-US" sz="1500" b="1" dirty="0">
                <a:latin typeface="Times New Roman" panose="02020603050405020304" pitchFamily="18" charset="0"/>
                <a:cs typeface="Times New Roman" panose="02020603050405020304" pitchFamily="18" charset="0"/>
              </a:rPr>
              <a:t>图</a:t>
            </a:r>
            <a:r>
              <a:rPr lang="en-US" altLang="zh-CN" sz="1500" b="1" dirty="0">
                <a:latin typeface="Times New Roman" panose="02020603050405020304" pitchFamily="18" charset="0"/>
                <a:cs typeface="Times New Roman" panose="02020603050405020304" pitchFamily="18" charset="0"/>
              </a:rPr>
              <a:t>4-17</a:t>
            </a:r>
            <a:r>
              <a:rPr lang="zh-CN" altLang="en-US" sz="1500" b="1" dirty="0">
                <a:latin typeface="Times New Roman" panose="02020603050405020304" pitchFamily="18" charset="0"/>
                <a:cs typeface="Times New Roman" panose="02020603050405020304" pitchFamily="18" charset="0"/>
              </a:rPr>
              <a:t>　双极式</a:t>
            </a:r>
            <a:r>
              <a:rPr lang="en-US" altLang="zh-CN" sz="1500" b="1" dirty="0">
                <a:latin typeface="Times New Roman" panose="02020603050405020304" pitchFamily="18" charset="0"/>
                <a:cs typeface="Times New Roman" panose="02020603050405020304" pitchFamily="18" charset="0"/>
              </a:rPr>
              <a:t>PWM</a:t>
            </a:r>
            <a:r>
              <a:rPr lang="zh-CN" altLang="en-US" sz="1500" b="1" dirty="0">
                <a:latin typeface="Times New Roman" panose="02020603050405020304" pitchFamily="18" charset="0"/>
                <a:cs typeface="Times New Roman" panose="02020603050405020304" pitchFamily="18" charset="0"/>
              </a:rPr>
              <a:t>变换器电压和电流波形</a:t>
            </a:r>
          </a:p>
        </p:txBody>
      </p:sp>
    </p:spTree>
    <p:extLst>
      <p:ext uri="{BB962C8B-B14F-4D97-AF65-F5344CB8AC3E}">
        <p14:creationId xmlns:p14="http://schemas.microsoft.com/office/powerpoint/2010/main" val="803181795"/>
      </p:ext>
    </p:extLst>
  </p:cSld>
  <p:clrMapOvr>
    <a:masterClrMapping/>
  </p:clrMapOvr>
  <mc:AlternateContent xmlns:mc="http://schemas.openxmlformats.org/markup-compatibility/2006" xmlns:p14="http://schemas.microsoft.com/office/powerpoint/2010/main">
    <mc:Choice Requires="p14">
      <p:transition spd="slow" p14:dur="1600" advClick="0">
        <p14:gallery dir="l"/>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barn(inVertical)">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1000"/>
                                        <p:tgtEl>
                                          <p:spTgt spid="12"/>
                                        </p:tgtEl>
                                      </p:cBhvr>
                                    </p:animEffect>
                                    <p:anim calcmode="lin" valueType="num">
                                      <p:cBhvr>
                                        <p:cTn id="13" dur="1000" fill="hold"/>
                                        <p:tgtEl>
                                          <p:spTgt spid="12"/>
                                        </p:tgtEl>
                                        <p:attrNameLst>
                                          <p:attrName>ppt_x</p:attrName>
                                        </p:attrNameLst>
                                      </p:cBhvr>
                                      <p:tavLst>
                                        <p:tav tm="0">
                                          <p:val>
                                            <p:strVal val="#ppt_x"/>
                                          </p:val>
                                        </p:tav>
                                        <p:tav tm="100000">
                                          <p:val>
                                            <p:strVal val="#ppt_x"/>
                                          </p:val>
                                        </p:tav>
                                      </p:tavLst>
                                    </p:anim>
                                    <p:anim calcmode="lin" valueType="num">
                                      <p:cBhvr>
                                        <p:cTn id="14"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wipe(down)">
                                      <p:cBhvr>
                                        <p:cTn id="1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3"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5997327" y="987567"/>
            <a:ext cx="6190927" cy="5372279"/>
          </a:xfrm>
          <a:prstGeom prst="rect">
            <a:avLst/>
          </a:prstGeom>
          <a:noFill/>
        </p:spPr>
        <p:style>
          <a:lnRef idx="2">
            <a:schemeClr val="accent6"/>
          </a:lnRef>
          <a:fillRef idx="1">
            <a:schemeClr val="lt1"/>
          </a:fillRef>
          <a:effectRef idx="0">
            <a:schemeClr val="accent6"/>
          </a:effectRef>
          <a:fontRef idx="minor">
            <a:schemeClr val="dk1"/>
          </a:fontRef>
        </p:style>
        <p:txBody>
          <a:bodyPr wrap="square" lIns="96433" tIns="48216" rIns="96433" bIns="48216" rtlCol="0">
            <a:spAutoFit/>
          </a:bodyPr>
          <a:lstStyle/>
          <a:p>
            <a:pPr indent="531719">
              <a:lnSpc>
                <a:spcPct val="150000"/>
              </a:lnSpc>
            </a:pP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在一个开关周期内，当</a:t>
            </a:r>
            <a:r>
              <a:rPr lang="en-US" altLang="zh-CN" sz="2100" dirty="0">
                <a:latin typeface="Times New Roman" panose="02020603050405020304" pitchFamily="18" charset="0"/>
                <a:ea typeface="Cambria Math" panose="02040503050406030204" pitchFamily="18" charset="0"/>
                <a:cs typeface="Times New Roman" panose="02020603050405020304" pitchFamily="18" charset="0"/>
              </a:rPr>
              <a:t>0≤</a:t>
            </a:r>
            <a:r>
              <a:rPr lang="en-US" altLang="zh-CN" sz="2100" i="1" dirty="0">
                <a:latin typeface="Times New Roman" panose="02020603050405020304" pitchFamily="18" charset="0"/>
                <a:ea typeface="Cambria Math" panose="02040503050406030204" pitchFamily="18" charset="0"/>
                <a:cs typeface="Times New Roman" panose="02020603050405020304" pitchFamily="18" charset="0"/>
              </a:rPr>
              <a:t>t</a:t>
            </a:r>
            <a:r>
              <a:rPr lang="en-US" altLang="zh-CN" sz="2100" dirty="0">
                <a:latin typeface="Times New Roman" panose="02020603050405020304" pitchFamily="18" charset="0"/>
                <a:ea typeface="Cambria Math" panose="02040503050406030204" pitchFamily="18" charset="0"/>
                <a:cs typeface="Times New Roman" panose="02020603050405020304" pitchFamily="18" charset="0"/>
              </a:rPr>
              <a:t>≤t</a:t>
            </a:r>
            <a:r>
              <a:rPr lang="en-US" altLang="zh-CN" sz="2100" baseline="-25000" dirty="0">
                <a:latin typeface="Times New Roman" panose="02020603050405020304" pitchFamily="18" charset="0"/>
                <a:ea typeface="Cambria Math" panose="02040503050406030204" pitchFamily="18" charset="0"/>
                <a:cs typeface="Times New Roman" panose="02020603050405020304" pitchFamily="18" charset="0"/>
              </a:rPr>
              <a:t>on</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时，</a:t>
            </a:r>
            <a:r>
              <a:rPr lang="en-US" altLang="zh-CN" sz="2100" i="1" dirty="0">
                <a:latin typeface="Times New Roman" panose="02020603050405020304" pitchFamily="18" charset="0"/>
                <a:ea typeface="Cambria Math" panose="02040503050406030204" pitchFamily="18" charset="0"/>
                <a:cs typeface="Times New Roman" panose="02020603050405020304" pitchFamily="18" charset="0"/>
              </a:rPr>
              <a:t>U</a:t>
            </a:r>
            <a:r>
              <a:rPr lang="en-US" altLang="zh-CN" sz="2100" baseline="-25000" dirty="0">
                <a:latin typeface="Times New Roman" panose="02020603050405020304" pitchFamily="18" charset="0"/>
                <a:ea typeface="Cambria Math" panose="02040503050406030204" pitchFamily="18" charset="0"/>
                <a:cs typeface="Times New Roman" panose="02020603050405020304" pitchFamily="18" charset="0"/>
              </a:rPr>
              <a:t>b</a:t>
            </a:r>
            <a:r>
              <a:rPr lang="en-US" altLang="zh-CN" sz="1600" baseline="-25000" dirty="0">
                <a:latin typeface="Times New Roman" panose="02020603050405020304" pitchFamily="18" charset="0"/>
                <a:ea typeface="Cambria Math" panose="02040503050406030204" pitchFamily="18" charset="0"/>
                <a:cs typeface="Times New Roman" panose="02020603050405020304" pitchFamily="18" charset="0"/>
              </a:rPr>
              <a:t>1</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和</a:t>
            </a:r>
            <a:r>
              <a:rPr lang="en-US" altLang="zh-CN" sz="2100" i="1" dirty="0">
                <a:latin typeface="Times New Roman" panose="02020603050405020304" pitchFamily="18" charset="0"/>
                <a:ea typeface="Cambria Math" panose="02040503050406030204" pitchFamily="18" charset="0"/>
                <a:cs typeface="Times New Roman" panose="02020603050405020304" pitchFamily="18" charset="0"/>
              </a:rPr>
              <a:t>U</a:t>
            </a:r>
            <a:r>
              <a:rPr lang="en-US" altLang="zh-CN" sz="2100" baseline="-25000" dirty="0">
                <a:latin typeface="Times New Roman" panose="02020603050405020304" pitchFamily="18" charset="0"/>
                <a:ea typeface="Cambria Math" panose="02040503050406030204" pitchFamily="18" charset="0"/>
                <a:cs typeface="Times New Roman" panose="02020603050405020304" pitchFamily="18" charset="0"/>
              </a:rPr>
              <a:t>b</a:t>
            </a:r>
            <a:r>
              <a:rPr lang="en-US" altLang="zh-CN" sz="1600" baseline="-25000" dirty="0">
                <a:latin typeface="Times New Roman" panose="02020603050405020304" pitchFamily="18" charset="0"/>
                <a:ea typeface="Cambria Math" panose="02040503050406030204" pitchFamily="18" charset="0"/>
                <a:cs typeface="Times New Roman" panose="02020603050405020304" pitchFamily="18" charset="0"/>
              </a:rPr>
              <a:t>4</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为正，晶体管</a:t>
            </a:r>
            <a:r>
              <a:rPr lang="en-US" altLang="zh-CN" sz="2100" dirty="0">
                <a:latin typeface="Times New Roman" panose="02020603050405020304" pitchFamily="18" charset="0"/>
                <a:ea typeface="Cambria Math" panose="02040503050406030204" pitchFamily="18" charset="0"/>
                <a:cs typeface="Times New Roman" panose="02020603050405020304" pitchFamily="18" charset="0"/>
              </a:rPr>
              <a:t>VT</a:t>
            </a:r>
            <a:r>
              <a:rPr lang="en-US" altLang="zh-CN" sz="1600" dirty="0">
                <a:latin typeface="Times New Roman" panose="02020603050405020304" pitchFamily="18" charset="0"/>
                <a:ea typeface="Cambria Math" panose="02040503050406030204" pitchFamily="18" charset="0"/>
                <a:cs typeface="Times New Roman" panose="02020603050405020304" pitchFamily="18" charset="0"/>
              </a:rPr>
              <a:t>1</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和</a:t>
            </a:r>
            <a:r>
              <a:rPr lang="en-US" altLang="zh-CN" sz="2100" dirty="0">
                <a:latin typeface="Times New Roman" panose="02020603050405020304" pitchFamily="18" charset="0"/>
                <a:ea typeface="Cambria Math" panose="02040503050406030204" pitchFamily="18" charset="0"/>
                <a:cs typeface="Times New Roman" panose="02020603050405020304" pitchFamily="18" charset="0"/>
              </a:rPr>
              <a:t>VT</a:t>
            </a:r>
            <a:r>
              <a:rPr lang="en-US" altLang="zh-CN" sz="1600" dirty="0">
                <a:latin typeface="Times New Roman" panose="02020603050405020304" pitchFamily="18" charset="0"/>
                <a:ea typeface="Cambria Math" panose="02040503050406030204" pitchFamily="18" charset="0"/>
                <a:cs typeface="Times New Roman" panose="02020603050405020304" pitchFamily="18" charset="0"/>
              </a:rPr>
              <a:t>4</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饱和导通，而</a:t>
            </a:r>
            <a:r>
              <a:rPr lang="en-US" altLang="zh-CN" sz="2100" i="1" dirty="0">
                <a:latin typeface="Times New Roman" panose="02020603050405020304" pitchFamily="18" charset="0"/>
                <a:ea typeface="Cambria Math" panose="02040503050406030204" pitchFamily="18" charset="0"/>
                <a:cs typeface="Times New Roman" panose="02020603050405020304" pitchFamily="18" charset="0"/>
              </a:rPr>
              <a:t>U</a:t>
            </a:r>
            <a:r>
              <a:rPr lang="en-US" altLang="zh-CN" sz="2100" baseline="-25000" dirty="0">
                <a:latin typeface="Times New Roman" panose="02020603050405020304" pitchFamily="18" charset="0"/>
                <a:ea typeface="Cambria Math" panose="02040503050406030204" pitchFamily="18" charset="0"/>
                <a:cs typeface="Times New Roman" panose="02020603050405020304" pitchFamily="18" charset="0"/>
              </a:rPr>
              <a:t>b</a:t>
            </a:r>
            <a:r>
              <a:rPr lang="en-US" altLang="zh-CN" sz="1600" baseline="-25000" dirty="0">
                <a:latin typeface="Times New Roman" panose="02020603050405020304" pitchFamily="18" charset="0"/>
                <a:ea typeface="Cambria Math" panose="02040503050406030204" pitchFamily="18" charset="0"/>
                <a:cs typeface="Times New Roman" panose="02020603050405020304" pitchFamily="18" charset="0"/>
              </a:rPr>
              <a:t>2</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和</a:t>
            </a:r>
            <a:r>
              <a:rPr lang="en-US" altLang="zh-CN" sz="2100" i="1" dirty="0">
                <a:latin typeface="Times New Roman" panose="02020603050405020304" pitchFamily="18" charset="0"/>
                <a:ea typeface="Cambria Math" panose="02040503050406030204" pitchFamily="18" charset="0"/>
                <a:cs typeface="Times New Roman" panose="02020603050405020304" pitchFamily="18" charset="0"/>
              </a:rPr>
              <a:t>U</a:t>
            </a:r>
            <a:r>
              <a:rPr lang="en-US" altLang="zh-CN" sz="2100" baseline="-25000" dirty="0">
                <a:latin typeface="Times New Roman" panose="02020603050405020304" pitchFamily="18" charset="0"/>
                <a:ea typeface="Cambria Math" panose="02040503050406030204" pitchFamily="18" charset="0"/>
                <a:cs typeface="Times New Roman" panose="02020603050405020304" pitchFamily="18" charset="0"/>
              </a:rPr>
              <a:t>b</a:t>
            </a:r>
            <a:r>
              <a:rPr lang="en-US" altLang="zh-CN" sz="1600" baseline="-25000" dirty="0">
                <a:latin typeface="Times New Roman" panose="02020603050405020304" pitchFamily="18" charset="0"/>
                <a:ea typeface="Cambria Math" panose="02040503050406030204" pitchFamily="18" charset="0"/>
                <a:cs typeface="Times New Roman" panose="02020603050405020304" pitchFamily="18" charset="0"/>
              </a:rPr>
              <a:t>3</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为负，</a:t>
            </a:r>
            <a:r>
              <a:rPr lang="en-US" altLang="zh-CN" sz="2100" dirty="0">
                <a:latin typeface="Times New Roman" panose="02020603050405020304" pitchFamily="18" charset="0"/>
                <a:ea typeface="Cambria Math" panose="02040503050406030204" pitchFamily="18" charset="0"/>
                <a:cs typeface="Times New Roman" panose="02020603050405020304" pitchFamily="18" charset="0"/>
              </a:rPr>
              <a:t>VT</a:t>
            </a:r>
            <a:r>
              <a:rPr lang="en-US" altLang="zh-CN" sz="1600" dirty="0">
                <a:latin typeface="Times New Roman" panose="02020603050405020304" pitchFamily="18" charset="0"/>
                <a:ea typeface="Cambria Math" panose="02040503050406030204" pitchFamily="18" charset="0"/>
                <a:cs typeface="Times New Roman" panose="02020603050405020304" pitchFamily="18" charset="0"/>
              </a:rPr>
              <a:t>2</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和</a:t>
            </a:r>
            <a:r>
              <a:rPr lang="en-US" altLang="zh-CN" sz="2100" dirty="0">
                <a:latin typeface="Times New Roman" panose="02020603050405020304" pitchFamily="18" charset="0"/>
                <a:ea typeface="Cambria Math" panose="02040503050406030204" pitchFamily="18" charset="0"/>
                <a:cs typeface="Times New Roman" panose="02020603050405020304" pitchFamily="18" charset="0"/>
              </a:rPr>
              <a:t>VT</a:t>
            </a:r>
            <a:r>
              <a:rPr lang="en-US" altLang="zh-CN" sz="1600" dirty="0">
                <a:latin typeface="Times New Roman" panose="02020603050405020304" pitchFamily="18" charset="0"/>
                <a:ea typeface="Cambria Math" panose="02040503050406030204" pitchFamily="18" charset="0"/>
                <a:cs typeface="Times New Roman" panose="02020603050405020304" pitchFamily="18" charset="0"/>
              </a:rPr>
              <a:t>3</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截止。这时</a:t>
            </a:r>
            <a:r>
              <a:rPr lang="en-US" altLang="zh-CN" sz="2100" dirty="0">
                <a:latin typeface="Times New Roman" panose="02020603050405020304" pitchFamily="18" charset="0"/>
                <a:ea typeface="Cambria Math" panose="02040503050406030204" pitchFamily="18" charset="0"/>
                <a:cs typeface="Times New Roman" panose="02020603050405020304" pitchFamily="18" charset="0"/>
              </a:rPr>
              <a:t>(+</a:t>
            </a:r>
            <a:r>
              <a:rPr lang="en-US" altLang="zh-CN" sz="2100" i="1" dirty="0">
                <a:latin typeface="Times New Roman" panose="02020603050405020304" pitchFamily="18" charset="0"/>
                <a:ea typeface="Cambria Math" panose="02040503050406030204" pitchFamily="18" charset="0"/>
                <a:cs typeface="Times New Roman" panose="02020603050405020304" pitchFamily="18" charset="0"/>
              </a:rPr>
              <a:t>U</a:t>
            </a:r>
            <a:r>
              <a:rPr lang="en-US" altLang="zh-CN" sz="2100" baseline="-25000" dirty="0">
                <a:latin typeface="Times New Roman" panose="02020603050405020304" pitchFamily="18" charset="0"/>
                <a:ea typeface="Cambria Math" panose="02040503050406030204" pitchFamily="18" charset="0"/>
                <a:cs typeface="Times New Roman" panose="02020603050405020304" pitchFamily="18" charset="0"/>
              </a:rPr>
              <a:t>s</a:t>
            </a:r>
            <a:r>
              <a:rPr lang="en-US" altLang="zh-CN" sz="2100" dirty="0">
                <a:latin typeface="Times New Roman" panose="02020603050405020304" pitchFamily="18" charset="0"/>
                <a:ea typeface="Cambria Math" panose="02040503050406030204" pitchFamily="18" charset="0"/>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加在电枢</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B</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两端，</a:t>
            </a:r>
            <a:r>
              <a:rPr lang="en-US" altLang="zh-CN" sz="2100" i="1" dirty="0">
                <a:latin typeface="Times New Roman" panose="02020603050405020304" pitchFamily="18" charset="0"/>
                <a:ea typeface="Cambria Math" panose="02040503050406030204" pitchFamily="18" charset="0"/>
                <a:cs typeface="Times New Roman" panose="02020603050405020304" pitchFamily="18" charset="0"/>
              </a:rPr>
              <a:t>U</a:t>
            </a:r>
            <a:r>
              <a:rPr lang="en-US" altLang="zh-CN" sz="2100" baseline="-25000" dirty="0">
                <a:latin typeface="Times New Roman" panose="02020603050405020304" pitchFamily="18" charset="0"/>
                <a:ea typeface="Cambria Math" panose="02040503050406030204" pitchFamily="18" charset="0"/>
                <a:cs typeface="Times New Roman" panose="02020603050405020304" pitchFamily="18" charset="0"/>
              </a:rPr>
              <a:t>AB</a:t>
            </a:r>
            <a:r>
              <a:rPr lang="en-US" altLang="zh-CN" sz="2100" dirty="0">
                <a:latin typeface="Times New Roman" panose="02020603050405020304" pitchFamily="18" charset="0"/>
                <a:ea typeface="Cambria Math" panose="02040503050406030204" pitchFamily="18" charset="0"/>
                <a:cs typeface="Times New Roman" panose="02020603050405020304" pitchFamily="18" charset="0"/>
              </a:rPr>
              <a:t>=</a:t>
            </a:r>
            <a:r>
              <a:rPr lang="en-US" altLang="zh-CN" sz="2100" i="1" dirty="0">
                <a:latin typeface="Times New Roman" panose="02020603050405020304" pitchFamily="18" charset="0"/>
                <a:ea typeface="Cambria Math" panose="02040503050406030204" pitchFamily="18" charset="0"/>
                <a:cs typeface="Times New Roman" panose="02020603050405020304" pitchFamily="18" charset="0"/>
              </a:rPr>
              <a:t>U</a:t>
            </a:r>
            <a:r>
              <a:rPr lang="en-US" altLang="zh-CN" sz="2100" baseline="-25000" dirty="0">
                <a:latin typeface="Times New Roman" panose="02020603050405020304" pitchFamily="18" charset="0"/>
                <a:ea typeface="Cambria Math" panose="02040503050406030204" pitchFamily="18" charset="0"/>
                <a:cs typeface="Times New Roman" panose="02020603050405020304" pitchFamily="18" charset="0"/>
              </a:rPr>
              <a:t>s</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，电枢电流</a:t>
            </a:r>
            <a:r>
              <a:rPr lang="en-US" altLang="zh-CN" sz="2100" i="1" dirty="0">
                <a:latin typeface="Times New Roman" panose="02020603050405020304" pitchFamily="18" charset="0"/>
                <a:ea typeface="微软雅黑" panose="020B0503020204020204" pitchFamily="34" charset="-122"/>
                <a:cs typeface="Times New Roman" panose="02020603050405020304" pitchFamily="18" charset="0"/>
              </a:rPr>
              <a:t>i</a:t>
            </a:r>
            <a:r>
              <a:rPr lang="en-US" altLang="zh-CN" sz="2100" baseline="-25000" dirty="0">
                <a:latin typeface="Times New Roman" panose="02020603050405020304" pitchFamily="18" charset="0"/>
                <a:ea typeface="微软雅黑" panose="020B0503020204020204" pitchFamily="34" charset="-122"/>
                <a:cs typeface="Times New Roman" panose="02020603050405020304" pitchFamily="18" charset="0"/>
              </a:rPr>
              <a:t>d</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沿回路</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1</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流通。当</a:t>
            </a:r>
            <a:r>
              <a:rPr lang="en-US" altLang="zh-CN" sz="2100" i="1" dirty="0" err="1">
                <a:latin typeface="Times New Roman" panose="02020603050405020304" pitchFamily="18" charset="0"/>
                <a:ea typeface="Cambria Math" panose="02040503050406030204" pitchFamily="18" charset="0"/>
                <a:cs typeface="Times New Roman" panose="02020603050405020304" pitchFamily="18" charset="0"/>
              </a:rPr>
              <a:t>t</a:t>
            </a:r>
            <a:r>
              <a:rPr lang="en-US" altLang="zh-CN" sz="2100" baseline="-25000" dirty="0" err="1">
                <a:latin typeface="Times New Roman" panose="02020603050405020304" pitchFamily="18" charset="0"/>
                <a:ea typeface="Cambria Math" panose="02040503050406030204" pitchFamily="18" charset="0"/>
                <a:cs typeface="Times New Roman" panose="02020603050405020304" pitchFamily="18" charset="0"/>
              </a:rPr>
              <a:t>on</a:t>
            </a:r>
            <a:r>
              <a:rPr lang="en-US" altLang="zh-CN" sz="2100" dirty="0" err="1">
                <a:latin typeface="Times New Roman" panose="02020603050405020304" pitchFamily="18" charset="0"/>
                <a:ea typeface="Cambria Math" panose="02040503050406030204" pitchFamily="18" charset="0"/>
                <a:cs typeface="Times New Roman" panose="02020603050405020304" pitchFamily="18" charset="0"/>
              </a:rPr>
              <a:t>≤</a:t>
            </a:r>
            <a:r>
              <a:rPr lang="en-US" altLang="zh-CN" sz="2100" i="1" dirty="0" err="1">
                <a:latin typeface="Times New Roman" panose="02020603050405020304" pitchFamily="18" charset="0"/>
                <a:ea typeface="Cambria Math" panose="02040503050406030204" pitchFamily="18" charset="0"/>
                <a:cs typeface="Times New Roman" panose="02020603050405020304" pitchFamily="18" charset="0"/>
              </a:rPr>
              <a:t>t</a:t>
            </a:r>
            <a:r>
              <a:rPr lang="en-US" altLang="zh-CN" sz="2100" dirty="0" err="1">
                <a:latin typeface="Times New Roman" panose="02020603050405020304" pitchFamily="18" charset="0"/>
                <a:ea typeface="Cambria Math" panose="02040503050406030204" pitchFamily="18" charset="0"/>
                <a:cs typeface="Times New Roman" panose="02020603050405020304" pitchFamily="18" charset="0"/>
              </a:rPr>
              <a:t>≤</a:t>
            </a:r>
            <a:r>
              <a:rPr lang="en-US" altLang="zh-CN" sz="2100" i="1" dirty="0" err="1">
                <a:latin typeface="Times New Roman" panose="02020603050405020304" pitchFamily="18" charset="0"/>
                <a:ea typeface="Cambria Math" panose="02040503050406030204" pitchFamily="18" charset="0"/>
                <a:cs typeface="Times New Roman" panose="02020603050405020304" pitchFamily="18" charset="0"/>
              </a:rPr>
              <a:t>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时，</a:t>
            </a:r>
            <a:r>
              <a:rPr lang="en-US" altLang="zh-CN" sz="2100" i="1" dirty="0">
                <a:latin typeface="Times New Roman" panose="02020603050405020304" pitchFamily="18" charset="0"/>
                <a:ea typeface="Cambria Math" panose="02040503050406030204" pitchFamily="18" charset="0"/>
                <a:cs typeface="Times New Roman" panose="02020603050405020304" pitchFamily="18" charset="0"/>
              </a:rPr>
              <a:t>U</a:t>
            </a:r>
            <a:r>
              <a:rPr lang="en-US" altLang="zh-CN" sz="2100" baseline="-25000" dirty="0">
                <a:latin typeface="Times New Roman" panose="02020603050405020304" pitchFamily="18" charset="0"/>
                <a:ea typeface="Cambria Math" panose="02040503050406030204" pitchFamily="18" charset="0"/>
                <a:cs typeface="Times New Roman" panose="02020603050405020304" pitchFamily="18" charset="0"/>
              </a:rPr>
              <a:t>b</a:t>
            </a:r>
            <a:r>
              <a:rPr lang="en-US" altLang="zh-CN" sz="1600" baseline="-25000" dirty="0">
                <a:latin typeface="Times New Roman" panose="02020603050405020304" pitchFamily="18" charset="0"/>
                <a:ea typeface="Cambria Math" panose="02040503050406030204" pitchFamily="18" charset="0"/>
                <a:cs typeface="Times New Roman" panose="02020603050405020304" pitchFamily="18" charset="0"/>
              </a:rPr>
              <a:t>1</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和</a:t>
            </a:r>
            <a:r>
              <a:rPr lang="en-US" altLang="zh-CN" sz="2100" i="1" dirty="0">
                <a:latin typeface="Times New Roman" panose="02020603050405020304" pitchFamily="18" charset="0"/>
                <a:ea typeface="Cambria Math" panose="02040503050406030204" pitchFamily="18" charset="0"/>
                <a:cs typeface="Times New Roman" panose="02020603050405020304" pitchFamily="18" charset="0"/>
              </a:rPr>
              <a:t>U</a:t>
            </a:r>
            <a:r>
              <a:rPr lang="en-US" altLang="zh-CN" sz="2100" baseline="-25000" dirty="0">
                <a:latin typeface="Times New Roman" panose="02020603050405020304" pitchFamily="18" charset="0"/>
                <a:ea typeface="Cambria Math" panose="02040503050406030204" pitchFamily="18" charset="0"/>
                <a:cs typeface="Times New Roman" panose="02020603050405020304" pitchFamily="18" charset="0"/>
              </a:rPr>
              <a:t>b</a:t>
            </a:r>
            <a:r>
              <a:rPr lang="en-US" altLang="zh-CN" sz="1600" baseline="-25000" dirty="0">
                <a:latin typeface="Times New Roman" panose="02020603050405020304" pitchFamily="18" charset="0"/>
                <a:ea typeface="Cambria Math" panose="02040503050406030204" pitchFamily="18" charset="0"/>
                <a:cs typeface="Times New Roman" panose="02020603050405020304" pitchFamily="18" charset="0"/>
              </a:rPr>
              <a:t>4</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变负，</a:t>
            </a:r>
            <a:r>
              <a:rPr lang="en-US" altLang="zh-CN" sz="2100" dirty="0">
                <a:latin typeface="Times New Roman" panose="02020603050405020304" pitchFamily="18" charset="0"/>
                <a:ea typeface="Cambria Math" panose="02040503050406030204" pitchFamily="18" charset="0"/>
                <a:cs typeface="Times New Roman" panose="02020603050405020304" pitchFamily="18" charset="0"/>
              </a:rPr>
              <a:t>VT</a:t>
            </a:r>
            <a:r>
              <a:rPr lang="en-US" altLang="zh-CN" sz="1600" dirty="0">
                <a:latin typeface="Times New Roman" panose="02020603050405020304" pitchFamily="18" charset="0"/>
                <a:ea typeface="Cambria Math" panose="02040503050406030204" pitchFamily="18" charset="0"/>
                <a:cs typeface="Times New Roman" panose="02020603050405020304" pitchFamily="18" charset="0"/>
              </a:rPr>
              <a:t>1</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和</a:t>
            </a:r>
            <a:r>
              <a:rPr lang="en-US" altLang="zh-CN" sz="2100" dirty="0">
                <a:latin typeface="Times New Roman" panose="02020603050405020304" pitchFamily="18" charset="0"/>
                <a:ea typeface="Cambria Math" panose="02040503050406030204" pitchFamily="18" charset="0"/>
                <a:cs typeface="Times New Roman" panose="02020603050405020304" pitchFamily="18" charset="0"/>
              </a:rPr>
              <a:t>VT</a:t>
            </a:r>
            <a:r>
              <a:rPr lang="en-US" altLang="zh-CN" sz="1600" dirty="0">
                <a:latin typeface="Times New Roman" panose="02020603050405020304" pitchFamily="18" charset="0"/>
                <a:ea typeface="Cambria Math" panose="02040503050406030204" pitchFamily="18" charset="0"/>
                <a:cs typeface="Times New Roman" panose="02020603050405020304" pitchFamily="18" charset="0"/>
              </a:rPr>
              <a:t>4</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截止；</a:t>
            </a:r>
            <a:r>
              <a:rPr lang="en-US" altLang="zh-CN" sz="2100" i="1" dirty="0">
                <a:latin typeface="Times New Roman" panose="02020603050405020304" pitchFamily="18" charset="0"/>
                <a:ea typeface="Cambria Math" panose="02040503050406030204" pitchFamily="18" charset="0"/>
                <a:cs typeface="Times New Roman" panose="02020603050405020304" pitchFamily="18" charset="0"/>
              </a:rPr>
              <a:t>U</a:t>
            </a:r>
            <a:r>
              <a:rPr lang="en-US" altLang="zh-CN" sz="2100" baseline="-25000" dirty="0">
                <a:latin typeface="Times New Roman" panose="02020603050405020304" pitchFamily="18" charset="0"/>
                <a:ea typeface="Cambria Math" panose="02040503050406030204" pitchFamily="18" charset="0"/>
                <a:cs typeface="Times New Roman" panose="02020603050405020304" pitchFamily="18" charset="0"/>
              </a:rPr>
              <a:t>b</a:t>
            </a:r>
            <a:r>
              <a:rPr lang="en-US" altLang="zh-CN" sz="1600" baseline="-25000" dirty="0">
                <a:latin typeface="Times New Roman" panose="02020603050405020304" pitchFamily="18" charset="0"/>
                <a:ea typeface="Cambria Math" panose="02040503050406030204" pitchFamily="18" charset="0"/>
                <a:cs typeface="Times New Roman" panose="02020603050405020304" pitchFamily="18" charset="0"/>
              </a:rPr>
              <a:t>2</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和</a:t>
            </a:r>
            <a:r>
              <a:rPr lang="en-US" altLang="zh-CN" sz="2100" i="1" dirty="0">
                <a:latin typeface="Times New Roman" panose="02020603050405020304" pitchFamily="18" charset="0"/>
                <a:ea typeface="Cambria Math" panose="02040503050406030204" pitchFamily="18" charset="0"/>
                <a:cs typeface="Times New Roman" panose="02020603050405020304" pitchFamily="18" charset="0"/>
              </a:rPr>
              <a:t>U</a:t>
            </a:r>
            <a:r>
              <a:rPr lang="en-US" altLang="zh-CN" sz="2100" baseline="-25000" dirty="0">
                <a:latin typeface="Times New Roman" panose="02020603050405020304" pitchFamily="18" charset="0"/>
                <a:ea typeface="Cambria Math" panose="02040503050406030204" pitchFamily="18" charset="0"/>
                <a:cs typeface="Times New Roman" panose="02020603050405020304" pitchFamily="18" charset="0"/>
              </a:rPr>
              <a:t>b</a:t>
            </a:r>
            <a:r>
              <a:rPr lang="en-US" altLang="zh-CN" sz="1600" baseline="-25000" dirty="0">
                <a:latin typeface="Times New Roman" panose="02020603050405020304" pitchFamily="18" charset="0"/>
                <a:ea typeface="Cambria Math" panose="02040503050406030204" pitchFamily="18" charset="0"/>
                <a:cs typeface="Times New Roman" panose="02020603050405020304" pitchFamily="18" charset="0"/>
              </a:rPr>
              <a:t>3</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变正，但</a:t>
            </a:r>
            <a:r>
              <a:rPr lang="en-US" altLang="zh-CN" sz="2100" dirty="0">
                <a:highlight>
                  <a:srgbClr val="FFFF00"/>
                </a:highlight>
                <a:latin typeface="Times New Roman" panose="02020603050405020304" pitchFamily="18" charset="0"/>
                <a:ea typeface="Cambria Math" panose="02040503050406030204" pitchFamily="18" charset="0"/>
                <a:cs typeface="Times New Roman" panose="02020603050405020304" pitchFamily="18" charset="0"/>
              </a:rPr>
              <a:t>VT</a:t>
            </a:r>
            <a:r>
              <a:rPr lang="en-US" altLang="zh-CN" sz="1600" dirty="0">
                <a:highlight>
                  <a:srgbClr val="FFFF00"/>
                </a:highlight>
                <a:latin typeface="Times New Roman" panose="02020603050405020304" pitchFamily="18" charset="0"/>
                <a:ea typeface="Cambria Math" panose="02040503050406030204" pitchFamily="18" charset="0"/>
                <a:cs typeface="Times New Roman" panose="02020603050405020304" pitchFamily="18" charset="0"/>
              </a:rPr>
              <a:t>2</a:t>
            </a:r>
            <a:r>
              <a:rPr lang="zh-CN" altLang="en-US" sz="2100" dirty="0">
                <a:highlight>
                  <a:srgbClr val="FFFF00"/>
                </a:highlight>
                <a:latin typeface="Times New Roman" panose="02020603050405020304" pitchFamily="18" charset="0"/>
                <a:ea typeface="微软雅黑" panose="020B0503020204020204" pitchFamily="34" charset="-122"/>
                <a:cs typeface="Times New Roman" panose="02020603050405020304" pitchFamily="18" charset="0"/>
              </a:rPr>
              <a:t>和</a:t>
            </a:r>
            <a:r>
              <a:rPr lang="en-US" altLang="zh-CN" sz="2100" dirty="0">
                <a:highlight>
                  <a:srgbClr val="FFFF00"/>
                </a:highlight>
                <a:latin typeface="Times New Roman" panose="02020603050405020304" pitchFamily="18" charset="0"/>
                <a:ea typeface="Cambria Math" panose="02040503050406030204" pitchFamily="18" charset="0"/>
                <a:cs typeface="Times New Roman" panose="02020603050405020304" pitchFamily="18" charset="0"/>
              </a:rPr>
              <a:t>VT</a:t>
            </a:r>
            <a:r>
              <a:rPr lang="en-US" altLang="zh-CN" sz="1600" dirty="0">
                <a:highlight>
                  <a:srgbClr val="FFFF00"/>
                </a:highlight>
                <a:latin typeface="Times New Roman" panose="02020603050405020304" pitchFamily="18" charset="0"/>
                <a:ea typeface="Cambria Math" panose="02040503050406030204" pitchFamily="18" charset="0"/>
                <a:cs typeface="Times New Roman" panose="02020603050405020304" pitchFamily="18" charset="0"/>
              </a:rPr>
              <a:t>3</a:t>
            </a:r>
            <a:r>
              <a:rPr lang="zh-CN" altLang="en-US" sz="2100" dirty="0">
                <a:highlight>
                  <a:srgbClr val="FFFF00"/>
                </a:highlight>
                <a:latin typeface="Times New Roman" panose="02020603050405020304" pitchFamily="18" charset="0"/>
                <a:ea typeface="微软雅黑" panose="020B0503020204020204" pitchFamily="34" charset="-122"/>
                <a:cs typeface="Times New Roman" panose="02020603050405020304" pitchFamily="18" charset="0"/>
              </a:rPr>
              <a:t>并不能立即导通，因为电枢电感释放储能形成的电流</a:t>
            </a:r>
            <a:r>
              <a:rPr lang="en-US" altLang="zh-CN" sz="2100" i="1" dirty="0">
                <a:highlight>
                  <a:srgbClr val="FFFF00"/>
                </a:highlight>
                <a:latin typeface="Times New Roman" panose="02020603050405020304" pitchFamily="18" charset="0"/>
                <a:ea typeface="微软雅黑" panose="020B0503020204020204" pitchFamily="34" charset="-122"/>
                <a:cs typeface="Times New Roman" panose="02020603050405020304" pitchFamily="18" charset="0"/>
              </a:rPr>
              <a:t>i</a:t>
            </a:r>
            <a:r>
              <a:rPr lang="en-US" altLang="zh-CN" sz="2100" baseline="-25000" dirty="0">
                <a:highlight>
                  <a:srgbClr val="FFFF00"/>
                </a:highlight>
                <a:latin typeface="Times New Roman" panose="02020603050405020304" pitchFamily="18" charset="0"/>
                <a:ea typeface="微软雅黑" panose="020B0503020204020204" pitchFamily="34" charset="-122"/>
                <a:cs typeface="Times New Roman" panose="02020603050405020304" pitchFamily="18" charset="0"/>
              </a:rPr>
              <a:t>d</a:t>
            </a:r>
            <a:r>
              <a:rPr lang="zh-CN" altLang="en-US" sz="2100" dirty="0">
                <a:highlight>
                  <a:srgbClr val="FFFF00"/>
                </a:highlight>
                <a:latin typeface="Times New Roman" panose="02020603050405020304" pitchFamily="18" charset="0"/>
                <a:ea typeface="微软雅黑" panose="020B0503020204020204" pitchFamily="34" charset="-122"/>
                <a:cs typeface="Times New Roman" panose="02020603050405020304" pitchFamily="18" charset="0"/>
              </a:rPr>
              <a:t>沿回路</a:t>
            </a:r>
            <a:r>
              <a:rPr lang="en-US" altLang="zh-CN" sz="2100" dirty="0">
                <a:highlight>
                  <a:srgbClr val="FFFF00"/>
                </a:highlight>
                <a:latin typeface="Times New Roman" panose="02020603050405020304" pitchFamily="18" charset="0"/>
                <a:ea typeface="微软雅黑" panose="020B0503020204020204" pitchFamily="34" charset="-122"/>
                <a:cs typeface="Times New Roman" panose="02020603050405020304" pitchFamily="18" charset="0"/>
              </a:rPr>
              <a:t>2</a:t>
            </a:r>
            <a:r>
              <a:rPr lang="zh-CN" altLang="en-US" sz="2100" dirty="0">
                <a:highlight>
                  <a:srgbClr val="FFFF00"/>
                </a:highlight>
                <a:latin typeface="Times New Roman" panose="02020603050405020304" pitchFamily="18" charset="0"/>
                <a:ea typeface="微软雅黑" panose="020B0503020204020204" pitchFamily="34" charset="-122"/>
                <a:cs typeface="Times New Roman" panose="02020603050405020304" pitchFamily="18" charset="0"/>
              </a:rPr>
              <a:t>经</a:t>
            </a:r>
            <a:r>
              <a:rPr lang="en-US" altLang="zh-CN" sz="2100" dirty="0">
                <a:highlight>
                  <a:srgbClr val="FFFF00"/>
                </a:highlight>
                <a:latin typeface="Times New Roman" panose="02020603050405020304" pitchFamily="18" charset="0"/>
                <a:ea typeface="Cambria Math" panose="02040503050406030204" pitchFamily="18" charset="0"/>
                <a:cs typeface="Times New Roman" panose="02020603050405020304" pitchFamily="18" charset="0"/>
              </a:rPr>
              <a:t>VD</a:t>
            </a:r>
            <a:r>
              <a:rPr lang="en-US" altLang="zh-CN" sz="1600" dirty="0">
                <a:highlight>
                  <a:srgbClr val="FFFF00"/>
                </a:highlight>
                <a:latin typeface="Times New Roman" panose="02020603050405020304" pitchFamily="18" charset="0"/>
                <a:ea typeface="Cambria Math" panose="02040503050406030204" pitchFamily="18" charset="0"/>
                <a:cs typeface="Times New Roman" panose="02020603050405020304" pitchFamily="18" charset="0"/>
              </a:rPr>
              <a:t>2</a:t>
            </a:r>
            <a:r>
              <a:rPr lang="zh-CN" altLang="en-US" sz="2100" dirty="0">
                <a:highlight>
                  <a:srgbClr val="FFFF00"/>
                </a:highlight>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100" dirty="0">
                <a:highlight>
                  <a:srgbClr val="FFFF00"/>
                </a:highlight>
                <a:latin typeface="Times New Roman" panose="02020603050405020304" pitchFamily="18" charset="0"/>
                <a:ea typeface="Cambria Math" panose="02040503050406030204" pitchFamily="18" charset="0"/>
                <a:cs typeface="Times New Roman" panose="02020603050405020304" pitchFamily="18" charset="0"/>
              </a:rPr>
              <a:t>VD</a:t>
            </a:r>
            <a:r>
              <a:rPr lang="en-US" altLang="zh-CN" sz="1600" dirty="0">
                <a:highlight>
                  <a:srgbClr val="FFFF00"/>
                </a:highlight>
                <a:latin typeface="Times New Roman" panose="02020603050405020304" pitchFamily="18" charset="0"/>
                <a:ea typeface="Cambria Math" panose="02040503050406030204" pitchFamily="18" charset="0"/>
                <a:cs typeface="Times New Roman" panose="02020603050405020304" pitchFamily="18" charset="0"/>
              </a:rPr>
              <a:t>3</a:t>
            </a:r>
            <a:r>
              <a:rPr lang="zh-CN" altLang="en-US" sz="2100" dirty="0">
                <a:highlight>
                  <a:srgbClr val="FFFF00"/>
                </a:highlight>
                <a:latin typeface="Times New Roman" panose="02020603050405020304" pitchFamily="18" charset="0"/>
                <a:ea typeface="微软雅黑" panose="020B0503020204020204" pitchFamily="34" charset="-122"/>
                <a:cs typeface="Times New Roman" panose="02020603050405020304" pitchFamily="18" charset="0"/>
              </a:rPr>
              <a:t>续流。</a:t>
            </a:r>
            <a:r>
              <a:rPr lang="en-US" altLang="zh-CN" sz="2100" dirty="0">
                <a:highlight>
                  <a:srgbClr val="FFFF00"/>
                </a:highlight>
                <a:latin typeface="Times New Roman" panose="02020603050405020304" pitchFamily="18" charset="0"/>
                <a:ea typeface="Cambria Math" panose="02040503050406030204" pitchFamily="18" charset="0"/>
                <a:cs typeface="Times New Roman" panose="02020603050405020304" pitchFamily="18" charset="0"/>
              </a:rPr>
              <a:t>VD</a:t>
            </a:r>
            <a:r>
              <a:rPr lang="en-US" altLang="zh-CN" sz="1600" dirty="0">
                <a:highlight>
                  <a:srgbClr val="FFFF00"/>
                </a:highlight>
                <a:latin typeface="Times New Roman" panose="02020603050405020304" pitchFamily="18" charset="0"/>
                <a:ea typeface="Cambria Math" panose="02040503050406030204" pitchFamily="18" charset="0"/>
                <a:cs typeface="Times New Roman" panose="02020603050405020304" pitchFamily="18" charset="0"/>
              </a:rPr>
              <a:t>2</a:t>
            </a:r>
            <a:r>
              <a:rPr lang="zh-CN" altLang="en-US" sz="2100" dirty="0">
                <a:highlight>
                  <a:srgbClr val="FFFF00"/>
                </a:highlight>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100" dirty="0">
                <a:highlight>
                  <a:srgbClr val="FFFF00"/>
                </a:highlight>
                <a:latin typeface="Times New Roman" panose="02020603050405020304" pitchFamily="18" charset="0"/>
                <a:ea typeface="Cambria Math" panose="02040503050406030204" pitchFamily="18" charset="0"/>
                <a:cs typeface="Times New Roman" panose="02020603050405020304" pitchFamily="18" charset="0"/>
              </a:rPr>
              <a:t>VD</a:t>
            </a:r>
            <a:r>
              <a:rPr lang="en-US" altLang="zh-CN" sz="1600" dirty="0">
                <a:highlight>
                  <a:srgbClr val="FFFF00"/>
                </a:highlight>
                <a:latin typeface="Times New Roman" panose="02020603050405020304" pitchFamily="18" charset="0"/>
                <a:ea typeface="Cambria Math" panose="02040503050406030204" pitchFamily="18" charset="0"/>
                <a:cs typeface="Times New Roman" panose="02020603050405020304" pitchFamily="18" charset="0"/>
              </a:rPr>
              <a:t>3</a:t>
            </a:r>
            <a:r>
              <a:rPr lang="zh-CN" altLang="en-US" sz="2100" dirty="0">
                <a:highlight>
                  <a:srgbClr val="FFFF00"/>
                </a:highlight>
                <a:latin typeface="Times New Roman" panose="02020603050405020304" pitchFamily="18" charset="0"/>
                <a:ea typeface="微软雅黑" panose="020B0503020204020204" pitchFamily="34" charset="-122"/>
                <a:cs typeface="Times New Roman" panose="02020603050405020304" pitchFamily="18" charset="0"/>
              </a:rPr>
              <a:t>两端的压降，正好使</a:t>
            </a:r>
            <a:r>
              <a:rPr lang="en-US" altLang="zh-CN" sz="2100" dirty="0">
                <a:highlight>
                  <a:srgbClr val="FFFF00"/>
                </a:highlight>
                <a:latin typeface="Times New Roman" panose="02020603050405020304" pitchFamily="18" charset="0"/>
                <a:ea typeface="Cambria Math" panose="02040503050406030204" pitchFamily="18" charset="0"/>
                <a:cs typeface="Times New Roman" panose="02020603050405020304" pitchFamily="18" charset="0"/>
              </a:rPr>
              <a:t>VT</a:t>
            </a:r>
            <a:r>
              <a:rPr lang="en-US" altLang="zh-CN" sz="1600" dirty="0">
                <a:highlight>
                  <a:srgbClr val="FFFF00"/>
                </a:highlight>
                <a:latin typeface="Times New Roman" panose="02020603050405020304" pitchFamily="18" charset="0"/>
                <a:ea typeface="Cambria Math" panose="02040503050406030204" pitchFamily="18" charset="0"/>
                <a:cs typeface="Times New Roman" panose="02020603050405020304" pitchFamily="18" charset="0"/>
              </a:rPr>
              <a:t>2</a:t>
            </a:r>
            <a:r>
              <a:rPr lang="zh-CN" altLang="en-US" sz="2100" dirty="0">
                <a:highlight>
                  <a:srgbClr val="FFFF00"/>
                </a:highlight>
                <a:latin typeface="Times New Roman" panose="02020603050405020304" pitchFamily="18" charset="0"/>
                <a:ea typeface="微软雅黑" panose="020B0503020204020204" pitchFamily="34" charset="-122"/>
                <a:cs typeface="Times New Roman" panose="02020603050405020304" pitchFamily="18" charset="0"/>
              </a:rPr>
              <a:t>和</a:t>
            </a:r>
            <a:r>
              <a:rPr lang="en-US" altLang="zh-CN" sz="2100" dirty="0">
                <a:highlight>
                  <a:srgbClr val="FFFF00"/>
                </a:highlight>
                <a:latin typeface="Times New Roman" panose="02020603050405020304" pitchFamily="18" charset="0"/>
                <a:ea typeface="Cambria Math" panose="02040503050406030204" pitchFamily="18" charset="0"/>
                <a:cs typeface="Times New Roman" panose="02020603050405020304" pitchFamily="18" charset="0"/>
              </a:rPr>
              <a:t>VT</a:t>
            </a:r>
            <a:r>
              <a:rPr lang="en-US" altLang="zh-CN" sz="1600" dirty="0">
                <a:highlight>
                  <a:srgbClr val="FFFF00"/>
                </a:highlight>
                <a:latin typeface="Times New Roman" panose="02020603050405020304" pitchFamily="18" charset="0"/>
                <a:ea typeface="Cambria Math" panose="02040503050406030204" pitchFamily="18" charset="0"/>
                <a:cs typeface="Times New Roman" panose="02020603050405020304" pitchFamily="18" charset="0"/>
              </a:rPr>
              <a:t>3</a:t>
            </a:r>
            <a:r>
              <a:rPr lang="zh-CN" altLang="en-US" sz="2100" dirty="0">
                <a:highlight>
                  <a:srgbClr val="FFFF00"/>
                </a:highlight>
                <a:latin typeface="Times New Roman" panose="02020603050405020304" pitchFamily="18" charset="0"/>
                <a:ea typeface="微软雅黑" panose="020B0503020204020204" pitchFamily="34" charset="-122"/>
                <a:cs typeface="Times New Roman" panose="02020603050405020304" pitchFamily="18" charset="0"/>
              </a:rPr>
              <a:t>的</a:t>
            </a:r>
            <a:r>
              <a:rPr lang="en-US" altLang="zh-CN" sz="2100" dirty="0">
                <a:highlight>
                  <a:srgbClr val="FFFF00"/>
                </a:highlight>
                <a:latin typeface="Times New Roman" panose="02020603050405020304" pitchFamily="18" charset="0"/>
                <a:ea typeface="Cambria Math" panose="02040503050406030204" pitchFamily="18" charset="0"/>
                <a:cs typeface="Times New Roman" panose="02020603050405020304" pitchFamily="18" charset="0"/>
              </a:rPr>
              <a:t>C-E</a:t>
            </a:r>
            <a:r>
              <a:rPr lang="zh-CN" altLang="en-US" sz="2100" dirty="0">
                <a:highlight>
                  <a:srgbClr val="FFFF00"/>
                </a:highlight>
                <a:latin typeface="Times New Roman" panose="02020603050405020304" pitchFamily="18" charset="0"/>
                <a:ea typeface="微软雅黑" panose="020B0503020204020204" pitchFamily="34" charset="-122"/>
                <a:cs typeface="Times New Roman" panose="02020603050405020304" pitchFamily="18" charset="0"/>
              </a:rPr>
              <a:t>极承受反压，这时</a:t>
            </a:r>
            <a:r>
              <a:rPr lang="en-US" altLang="zh-CN" sz="2100" i="1" dirty="0">
                <a:highlight>
                  <a:srgbClr val="FFFF00"/>
                </a:highlight>
                <a:latin typeface="Times New Roman" panose="02020603050405020304" pitchFamily="18" charset="0"/>
                <a:ea typeface="Cambria Math" panose="02040503050406030204" pitchFamily="18" charset="0"/>
                <a:cs typeface="Times New Roman" panose="02020603050405020304" pitchFamily="18" charset="0"/>
              </a:rPr>
              <a:t>U</a:t>
            </a:r>
            <a:r>
              <a:rPr lang="en-US" altLang="zh-CN" sz="2100" baseline="-25000" dirty="0">
                <a:highlight>
                  <a:srgbClr val="FFFF00"/>
                </a:highlight>
                <a:latin typeface="Times New Roman" panose="02020603050405020304" pitchFamily="18" charset="0"/>
                <a:ea typeface="Cambria Math" panose="02040503050406030204" pitchFamily="18" charset="0"/>
                <a:cs typeface="Times New Roman" panose="02020603050405020304" pitchFamily="18" charset="0"/>
              </a:rPr>
              <a:t>AB</a:t>
            </a:r>
            <a:r>
              <a:rPr lang="en-US" altLang="zh-CN" sz="2100" dirty="0">
                <a:highlight>
                  <a:srgbClr val="FFFF00"/>
                </a:highlight>
                <a:latin typeface="Times New Roman" panose="02020603050405020304" pitchFamily="18" charset="0"/>
                <a:ea typeface="Cambria Math" panose="02040503050406030204" pitchFamily="18" charset="0"/>
                <a:cs typeface="Times New Roman" panose="02020603050405020304" pitchFamily="18" charset="0"/>
              </a:rPr>
              <a:t>=-</a:t>
            </a:r>
            <a:r>
              <a:rPr lang="en-US" altLang="zh-CN" sz="2100" i="1" dirty="0">
                <a:highlight>
                  <a:srgbClr val="FFFF00"/>
                </a:highlight>
                <a:latin typeface="Times New Roman" panose="02020603050405020304" pitchFamily="18" charset="0"/>
                <a:ea typeface="Cambria Math" panose="02040503050406030204" pitchFamily="18" charset="0"/>
                <a:cs typeface="Times New Roman" panose="02020603050405020304" pitchFamily="18" charset="0"/>
              </a:rPr>
              <a:t>U</a:t>
            </a:r>
            <a:r>
              <a:rPr lang="en-US" altLang="zh-CN" sz="2100" baseline="-25000" dirty="0">
                <a:highlight>
                  <a:srgbClr val="FFFF00"/>
                </a:highlight>
                <a:latin typeface="Times New Roman" panose="02020603050405020304" pitchFamily="18" charset="0"/>
                <a:ea typeface="Cambria Math" panose="02040503050406030204" pitchFamily="18" charset="0"/>
                <a:cs typeface="Times New Roman" panose="02020603050405020304" pitchFamily="18" charset="0"/>
              </a:rPr>
              <a:t>s</a:t>
            </a:r>
            <a:r>
              <a:rPr lang="zh-CN" altLang="en-US" sz="2100" dirty="0">
                <a:highlight>
                  <a:srgbClr val="FFFF00"/>
                </a:highlight>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在一个周期内，</a:t>
            </a:r>
            <a:r>
              <a:rPr lang="en-US" altLang="zh-CN" sz="2100" i="1" dirty="0">
                <a:latin typeface="Times New Roman" panose="02020603050405020304" pitchFamily="18" charset="0"/>
                <a:ea typeface="Cambria Math" panose="02040503050406030204" pitchFamily="18" charset="0"/>
                <a:cs typeface="Times New Roman" panose="02020603050405020304" pitchFamily="18" charset="0"/>
              </a:rPr>
              <a:t>U</a:t>
            </a:r>
            <a:r>
              <a:rPr lang="en-US" altLang="zh-CN" sz="2100" baseline="-25000" dirty="0">
                <a:latin typeface="Times New Roman" panose="02020603050405020304" pitchFamily="18" charset="0"/>
                <a:ea typeface="Cambria Math" panose="02040503050406030204" pitchFamily="18" charset="0"/>
                <a:cs typeface="Times New Roman" panose="02020603050405020304" pitchFamily="18" charset="0"/>
              </a:rPr>
              <a:t>AB</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正负相间，这就是双极</a:t>
            </a:r>
            <a:r>
              <a:rPr lang="en-US" altLang="zh-CN" sz="2100" dirty="0">
                <a:latin typeface="Times New Roman" panose="02020603050405020304" pitchFamily="18" charset="0"/>
                <a:ea typeface="Cambria Math" panose="02040503050406030204" pitchFamily="18" charset="0"/>
                <a:cs typeface="Times New Roman" panose="02020603050405020304" pitchFamily="18" charset="0"/>
              </a:rPr>
              <a:t>PWM</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变换器的特征。其电压电流波形见图</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4-17</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所示。</a:t>
            </a:r>
            <a:endParaRPr lang="en-US" altLang="zh-CN" sz="21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5" name="平行四边形 14"/>
          <p:cNvSpPr/>
          <p:nvPr/>
        </p:nvSpPr>
        <p:spPr>
          <a:xfrm flipH="1">
            <a:off x="250478" y="-2678"/>
            <a:ext cx="10643964" cy="618124"/>
          </a:xfrm>
          <a:prstGeom prst="parallelogram">
            <a:avLst>
              <a:gd name="adj" fmla="val 104225"/>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6" name="文本框 3"/>
          <p:cNvSpPr txBox="1"/>
          <p:nvPr/>
        </p:nvSpPr>
        <p:spPr>
          <a:xfrm>
            <a:off x="938957" y="52576"/>
            <a:ext cx="7961709" cy="486886"/>
          </a:xfrm>
          <a:prstGeom prst="rect">
            <a:avLst/>
          </a:prstGeom>
          <a:noFill/>
        </p:spPr>
        <p:txBody>
          <a:bodyPr wrap="square" lIns="96433" tIns="48216" rIns="96433" bIns="48216" rtlCol="0">
            <a:spAutoFit/>
          </a:bodyPr>
          <a:lstStyle/>
          <a:p>
            <a:r>
              <a:rPr lang="zh-CN" altLang="en-US" sz="2500" b="1" dirty="0">
                <a:solidFill>
                  <a:schemeClr val="bg1"/>
                </a:solidFill>
                <a:latin typeface="微软雅黑" panose="020B0503020204020204" pitchFamily="34" charset="-122"/>
                <a:ea typeface="微软雅黑" panose="020B0503020204020204" pitchFamily="34" charset="-122"/>
              </a:rPr>
              <a:t>第二节</a:t>
            </a:r>
            <a:r>
              <a:rPr lang="en-US" altLang="zh-CN" sz="2500" b="1" dirty="0">
                <a:solidFill>
                  <a:schemeClr val="bg1"/>
                </a:solidFill>
                <a:latin typeface="微软雅黑" panose="020B0503020204020204" pitchFamily="34" charset="-122"/>
                <a:ea typeface="微软雅黑" panose="020B0503020204020204" pitchFamily="34" charset="-122"/>
              </a:rPr>
              <a:t>   </a:t>
            </a:r>
            <a:r>
              <a:rPr lang="zh-CN" altLang="en-US" sz="2500" b="1" dirty="0">
                <a:solidFill>
                  <a:schemeClr val="bg1"/>
                </a:solidFill>
                <a:latin typeface="微软雅黑" panose="020B0503020204020204" pitchFamily="34" charset="-122"/>
                <a:ea typeface="微软雅黑" panose="020B0503020204020204" pitchFamily="34" charset="-122"/>
              </a:rPr>
              <a:t>直流伺服系统</a:t>
            </a:r>
          </a:p>
        </p:txBody>
      </p:sp>
      <p:sp>
        <p:nvSpPr>
          <p:cNvPr id="17" name="直角三角形 16"/>
          <p:cNvSpPr/>
          <p:nvPr/>
        </p:nvSpPr>
        <p:spPr>
          <a:xfrm>
            <a:off x="-22771" y="1"/>
            <a:ext cx="633561" cy="644057"/>
          </a:xfrm>
          <a:prstGeom prst="rtTriangle">
            <a:avLst/>
          </a:prstGeom>
          <a:solidFill>
            <a:srgbClr val="513D4F"/>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20" name="Picture 3" descr="G:\409835d4e6170db16fe5ea1d69c71340.png"/>
          <p:cNvPicPr>
            <a:picLocks noChangeAspect="1" noChangeArrowheads="1"/>
          </p:cNvPicPr>
          <p:nvPr/>
        </p:nvPicPr>
        <p:blipFill>
          <a:blip r:embed="rId3" cstate="print">
            <a:duotone>
              <a:prstClr val="black"/>
              <a:srgbClr val="864284">
                <a:tint val="45000"/>
                <a:satMod val="400000"/>
              </a:srgbClr>
            </a:duotone>
            <a:extLst>
              <a:ext uri="{28A0092B-C50C-407E-A947-70E740481C1C}">
                <a14:useLocalDpi xmlns:a14="http://schemas.microsoft.com/office/drawing/2010/main" val="0"/>
              </a:ext>
            </a:extLst>
          </a:blip>
          <a:srcRect/>
          <a:stretch>
            <a:fillRect/>
          </a:stretch>
        </p:blipFill>
        <p:spPr bwMode="auto">
          <a:xfrm rot="2286903">
            <a:off x="10932535" y="-72093"/>
            <a:ext cx="901783" cy="916026"/>
          </a:xfrm>
          <a:prstGeom prst="rect">
            <a:avLst/>
          </a:prstGeom>
          <a:noFill/>
          <a:extLst>
            <a:ext uri="{909E8E84-426E-40DD-AFC4-6F175D3DCCD1}">
              <a14:hiddenFill xmlns:a14="http://schemas.microsoft.com/office/drawing/2010/main">
                <a:solidFill>
                  <a:srgbClr val="FFFFFF"/>
                </a:solidFill>
              </a14:hiddenFill>
            </a:ext>
          </a:extLst>
        </p:spPr>
      </p:pic>
      <p:sp>
        <p:nvSpPr>
          <p:cNvPr id="21" name="平行四边形 20"/>
          <p:cNvSpPr/>
          <p:nvPr/>
        </p:nvSpPr>
        <p:spPr>
          <a:xfrm flipH="1">
            <a:off x="94432" y="0"/>
            <a:ext cx="743396" cy="618124"/>
          </a:xfrm>
          <a:prstGeom prst="parallelogram">
            <a:avLst>
              <a:gd name="adj" fmla="val 99241"/>
            </a:avLst>
          </a:prstGeom>
          <a:solidFill>
            <a:srgbClr val="864284"/>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3" name="矩形 22"/>
          <p:cNvSpPr/>
          <p:nvPr/>
        </p:nvSpPr>
        <p:spPr>
          <a:xfrm>
            <a:off x="-10046" y="7075942"/>
            <a:ext cx="12869466" cy="174019"/>
          </a:xfrm>
          <a:prstGeom prst="rect">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9" name="4z17.jpg" descr="id:2147484527;FounderCES">
            <a:extLst>
              <a:ext uri="{FF2B5EF4-FFF2-40B4-BE49-F238E27FC236}">
                <a16:creationId xmlns:a16="http://schemas.microsoft.com/office/drawing/2014/main" id="{DD58F7AD-7255-4B5E-A317-46AD673A9935}"/>
              </a:ext>
            </a:extLst>
          </p:cNvPr>
          <p:cNvPicPr/>
          <p:nvPr/>
        </p:nvPicPr>
        <p:blipFill>
          <a:blip r:embed="rId4">
            <a:clrChange>
              <a:clrFrom>
                <a:srgbClr val="FFFFFF"/>
              </a:clrFrom>
              <a:clrTo>
                <a:srgbClr val="FFFFFF">
                  <a:alpha val="0"/>
                </a:srgbClr>
              </a:clrTo>
            </a:clrChange>
          </a:blip>
          <a:stretch>
            <a:fillRect/>
          </a:stretch>
        </p:blipFill>
        <p:spPr>
          <a:xfrm>
            <a:off x="1177730" y="673765"/>
            <a:ext cx="4320495" cy="5885119"/>
          </a:xfrm>
          <a:prstGeom prst="rect">
            <a:avLst/>
          </a:prstGeom>
        </p:spPr>
      </p:pic>
      <p:sp>
        <p:nvSpPr>
          <p:cNvPr id="10" name="TextBox 21">
            <a:extLst>
              <a:ext uri="{FF2B5EF4-FFF2-40B4-BE49-F238E27FC236}">
                <a16:creationId xmlns:a16="http://schemas.microsoft.com/office/drawing/2014/main" id="{A77284AA-73C9-4216-8989-741CAC644E67}"/>
              </a:ext>
            </a:extLst>
          </p:cNvPr>
          <p:cNvSpPr txBox="1"/>
          <p:nvPr/>
        </p:nvSpPr>
        <p:spPr>
          <a:xfrm>
            <a:off x="1461711" y="6473649"/>
            <a:ext cx="4032447" cy="389441"/>
          </a:xfrm>
          <a:prstGeom prst="rect">
            <a:avLst/>
          </a:prstGeom>
          <a:noFill/>
        </p:spPr>
        <p:txBody>
          <a:bodyPr wrap="square" lIns="96433" tIns="48216" rIns="96433" bIns="48216" rtlCol="0">
            <a:spAutoFit/>
          </a:bodyPr>
          <a:lstStyle/>
          <a:p>
            <a:pPr>
              <a:lnSpc>
                <a:spcPct val="150000"/>
              </a:lnSpc>
            </a:pPr>
            <a:r>
              <a:rPr lang="zh-CN" altLang="en-US" sz="1500" b="1" dirty="0">
                <a:latin typeface="+mn-ea"/>
              </a:rPr>
              <a:t> 图</a:t>
            </a:r>
            <a:r>
              <a:rPr lang="en-US" altLang="zh-CN" sz="1500" b="1" dirty="0">
                <a:latin typeface="+mn-ea"/>
              </a:rPr>
              <a:t>4-17</a:t>
            </a:r>
            <a:r>
              <a:rPr lang="zh-CN" altLang="en-US" sz="1500" b="1" dirty="0">
                <a:latin typeface="+mn-ea"/>
              </a:rPr>
              <a:t>　双极式</a:t>
            </a:r>
            <a:r>
              <a:rPr lang="en-US" altLang="zh-CN" sz="1500" b="1" dirty="0">
                <a:latin typeface="+mn-ea"/>
              </a:rPr>
              <a:t>PWM</a:t>
            </a:r>
            <a:r>
              <a:rPr lang="zh-CN" altLang="en-US" sz="1500" b="1" dirty="0">
                <a:latin typeface="+mn-ea"/>
              </a:rPr>
              <a:t>变换器电压和电流波形</a:t>
            </a:r>
          </a:p>
        </p:txBody>
      </p:sp>
    </p:spTree>
    <p:extLst>
      <p:ext uri="{BB962C8B-B14F-4D97-AF65-F5344CB8AC3E}">
        <p14:creationId xmlns:p14="http://schemas.microsoft.com/office/powerpoint/2010/main" val="1698998823"/>
      </p:ext>
    </p:extLst>
  </p:cSld>
  <p:clrMapOvr>
    <a:masterClrMapping/>
  </p:clrMapOvr>
  <mc:AlternateContent xmlns:mc="http://schemas.openxmlformats.org/markup-compatibility/2006" xmlns:p14="http://schemas.microsoft.com/office/powerpoint/2010/main">
    <mc:Choice Requires="p14">
      <p:transition spd="slow" p14:dur="1600" advClick="0">
        <p14:gallery dir="l"/>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grpId="0" nodeType="click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wipe(down)">
                                      <p:cBhvr>
                                        <p:cTn id="14" dur="500"/>
                                        <p:tgtEl>
                                          <p:spTgt spid="10"/>
                                        </p:tgtEl>
                                      </p:cBhvr>
                                    </p:animEffect>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barn(inVertical)">
                                      <p:cBhvr>
                                        <p:cTn id="19"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0"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585653" y="2176165"/>
            <a:ext cx="11503067" cy="3005862"/>
          </a:xfrm>
          <a:prstGeom prst="rect">
            <a:avLst/>
          </a:prstGeom>
          <a:noFill/>
          <a:ln>
            <a:solidFill>
              <a:schemeClr val="accent3">
                <a:lumMod val="75000"/>
              </a:schemeClr>
            </a:solidFill>
          </a:ln>
        </p:spPr>
        <p:style>
          <a:lnRef idx="2">
            <a:schemeClr val="accent6"/>
          </a:lnRef>
          <a:fillRef idx="1">
            <a:schemeClr val="lt1"/>
          </a:fillRef>
          <a:effectRef idx="0">
            <a:schemeClr val="accent6"/>
          </a:effectRef>
          <a:fontRef idx="minor">
            <a:schemeClr val="dk1"/>
          </a:fontRef>
        </p:style>
        <p:txBody>
          <a:bodyPr wrap="square" lIns="96433" tIns="48216" rIns="96433" bIns="48216" rtlCol="0">
            <a:spAutoFit/>
          </a:bodyPr>
          <a:lstStyle/>
          <a:p>
            <a:pPr indent="531719">
              <a:lnSpc>
                <a:spcPct val="150000"/>
              </a:lnSpc>
            </a:pP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由于电压</a:t>
            </a:r>
            <a:r>
              <a:rPr lang="en-US" altLang="zh-CN" sz="2100" i="1" dirty="0">
                <a:latin typeface="Times New Roman" panose="02020603050405020304" pitchFamily="18" charset="0"/>
                <a:ea typeface="微软雅黑" panose="020B0503020204020204" pitchFamily="34" charset="-122"/>
                <a:cs typeface="Times New Roman" panose="02020603050405020304" pitchFamily="18" charset="0"/>
              </a:rPr>
              <a:t>U</a:t>
            </a:r>
            <a:r>
              <a:rPr lang="en-US" altLang="zh-CN" sz="2100" baseline="-25000" dirty="0">
                <a:latin typeface="Times New Roman" panose="02020603050405020304" pitchFamily="18" charset="0"/>
                <a:ea typeface="微软雅黑" panose="020B0503020204020204" pitchFamily="34" charset="-122"/>
                <a:cs typeface="Times New Roman" panose="02020603050405020304" pitchFamily="18" charset="0"/>
              </a:rPr>
              <a:t>AB</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的正负变化，使电动机电流的波形根据负载轻重的不同分为两种情况：图</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4-17</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中的</a:t>
            </a:r>
            <a:r>
              <a:rPr lang="en-US" altLang="zh-CN" sz="2100" i="1" dirty="0">
                <a:latin typeface="Times New Roman" panose="02020603050405020304" pitchFamily="18" charset="0"/>
                <a:ea typeface="微软雅黑" panose="020B0503020204020204" pitchFamily="34" charset="-122"/>
                <a:cs typeface="Times New Roman" panose="02020603050405020304" pitchFamily="18" charset="0"/>
              </a:rPr>
              <a:t>i</a:t>
            </a:r>
            <a:r>
              <a:rPr lang="en-US" altLang="zh-CN" sz="2100" baseline="-25000" dirty="0">
                <a:latin typeface="Times New Roman" panose="02020603050405020304" pitchFamily="18" charset="0"/>
                <a:ea typeface="微软雅黑" panose="020B0503020204020204" pitchFamily="34" charset="-122"/>
                <a:cs typeface="Times New Roman" panose="02020603050405020304" pitchFamily="18" charset="0"/>
              </a:rPr>
              <a:t>d1</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表示电动机负载较重的情况，这时平均负载电流大，在续流阶段</a:t>
            </a:r>
            <a:r>
              <a:rPr lang="en-US" altLang="zh-CN" sz="2100" dirty="0">
                <a:latin typeface="Cambria Math" panose="02040503050406030204" pitchFamily="18" charset="0"/>
                <a:ea typeface="Cambria Math" panose="02040503050406030204" pitchFamily="18" charset="0"/>
                <a:cs typeface="Times New Roman" panose="02020603050405020304" pitchFamily="18" charset="0"/>
              </a:rPr>
              <a:t>(</a:t>
            </a:r>
            <a:r>
              <a:rPr lang="en-US" altLang="zh-CN" sz="2100" i="1" dirty="0" err="1">
                <a:latin typeface="Cambria Math" panose="02040503050406030204" pitchFamily="18" charset="0"/>
                <a:ea typeface="Cambria Math" panose="02040503050406030204" pitchFamily="18" charset="0"/>
                <a:cs typeface="Times New Roman" panose="02020603050405020304" pitchFamily="18" charset="0"/>
              </a:rPr>
              <a:t>t</a:t>
            </a:r>
            <a:r>
              <a:rPr lang="en-US" altLang="zh-CN" sz="2100" baseline="-25000" dirty="0" err="1">
                <a:latin typeface="Cambria Math" panose="02040503050406030204" pitchFamily="18" charset="0"/>
                <a:ea typeface="Cambria Math" panose="02040503050406030204" pitchFamily="18" charset="0"/>
                <a:cs typeface="Times New Roman" panose="02020603050405020304" pitchFamily="18" charset="0"/>
              </a:rPr>
              <a:t>on</a:t>
            </a:r>
            <a:r>
              <a:rPr lang="en-US" altLang="zh-CN" sz="2100" dirty="0" err="1">
                <a:latin typeface="Cambria Math" panose="02040503050406030204" pitchFamily="18" charset="0"/>
                <a:ea typeface="Cambria Math" panose="02040503050406030204" pitchFamily="18" charset="0"/>
                <a:cs typeface="Times New Roman" panose="02020603050405020304" pitchFamily="18" charset="0"/>
              </a:rPr>
              <a:t>≤</a:t>
            </a:r>
            <a:r>
              <a:rPr lang="en-US" altLang="zh-CN" sz="2100" i="1" dirty="0" err="1">
                <a:latin typeface="Cambria Math" panose="02040503050406030204" pitchFamily="18" charset="0"/>
                <a:ea typeface="Cambria Math" panose="02040503050406030204" pitchFamily="18" charset="0"/>
                <a:cs typeface="Times New Roman" panose="02020603050405020304" pitchFamily="18" charset="0"/>
              </a:rPr>
              <a:t>t</a:t>
            </a:r>
            <a:r>
              <a:rPr lang="en-US" altLang="zh-CN" sz="2100" dirty="0" err="1">
                <a:latin typeface="Cambria Math" panose="02040503050406030204" pitchFamily="18" charset="0"/>
                <a:ea typeface="Cambria Math" panose="02040503050406030204" pitchFamily="18" charset="0"/>
                <a:cs typeface="Times New Roman" panose="02020603050405020304" pitchFamily="18" charset="0"/>
              </a:rPr>
              <a:t>≤</a:t>
            </a:r>
            <a:r>
              <a:rPr lang="en-US" altLang="zh-CN" sz="2100" i="1" dirty="0" err="1">
                <a:latin typeface="Cambria Math" panose="02040503050406030204" pitchFamily="18" charset="0"/>
                <a:ea typeface="Cambria Math" panose="02040503050406030204" pitchFamily="18" charset="0"/>
                <a:cs typeface="Times New Roman" panose="02020603050405020304" pitchFamily="18" charset="0"/>
              </a:rPr>
              <a:t>T</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，电流仍维持正方向，电动机始终工作在第一象限的电动状态</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即正向电动状态</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100" i="1" dirty="0">
                <a:latin typeface="Times New Roman" panose="02020603050405020304" pitchFamily="18" charset="0"/>
                <a:ea typeface="微软雅黑" panose="020B0503020204020204" pitchFamily="34" charset="-122"/>
                <a:cs typeface="Times New Roman" panose="02020603050405020304" pitchFamily="18" charset="0"/>
              </a:rPr>
              <a:t>i</a:t>
            </a:r>
            <a:r>
              <a:rPr lang="en-US" altLang="zh-CN" sz="2100" baseline="-25000" dirty="0">
                <a:latin typeface="Times New Roman" panose="02020603050405020304" pitchFamily="18" charset="0"/>
                <a:ea typeface="微软雅黑" panose="020B0503020204020204" pitchFamily="34" charset="-122"/>
                <a:cs typeface="Times New Roman" panose="02020603050405020304" pitchFamily="18" charset="0"/>
              </a:rPr>
              <a:t>d2</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表示电动机在轻载的情况，平均电流小，在续流阶段，电流很快衰减到零。于是</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VT</a:t>
            </a:r>
            <a:r>
              <a:rPr lang="en-US" altLang="zh-CN" sz="2100" baseline="-25000" dirty="0">
                <a:latin typeface="Times New Roman" panose="02020603050405020304" pitchFamily="18" charset="0"/>
                <a:ea typeface="微软雅黑" panose="020B0503020204020204" pitchFamily="34" charset="-122"/>
                <a:cs typeface="Times New Roman" panose="02020603050405020304" pitchFamily="18" charset="0"/>
              </a:rPr>
              <a:t>2</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VT</a:t>
            </a:r>
            <a:r>
              <a:rPr lang="en-US" altLang="zh-CN" sz="2100" baseline="-25000" dirty="0">
                <a:latin typeface="Times New Roman" panose="02020603050405020304" pitchFamily="18" charset="0"/>
                <a:ea typeface="微软雅黑" panose="020B0503020204020204" pitchFamily="34" charset="-122"/>
                <a:cs typeface="Times New Roman" panose="02020603050405020304" pitchFamily="18" charset="0"/>
              </a:rPr>
              <a:t>3</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的</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C-E</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极反压消失，在负的电源电压</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100" i="1" dirty="0">
                <a:latin typeface="Times New Roman" panose="02020603050405020304" pitchFamily="18" charset="0"/>
                <a:ea typeface="微软雅黑" panose="020B0503020204020204" pitchFamily="34" charset="-122"/>
                <a:cs typeface="Times New Roman" panose="02020603050405020304" pitchFamily="18" charset="0"/>
              </a:rPr>
              <a:t>U</a:t>
            </a:r>
            <a:r>
              <a:rPr lang="en-US" altLang="zh-CN" sz="2100" baseline="-25000" dirty="0">
                <a:latin typeface="Times New Roman" panose="02020603050405020304" pitchFamily="18" charset="0"/>
                <a:ea typeface="微软雅黑" panose="020B0503020204020204" pitchFamily="34" charset="-122"/>
                <a:cs typeface="Times New Roman" panose="02020603050405020304" pitchFamily="18" charset="0"/>
              </a:rPr>
              <a:t>s</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和电枢反电动势的合成作用下，</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VT</a:t>
            </a:r>
            <a:r>
              <a:rPr lang="en-US" altLang="zh-CN" sz="2100" baseline="-25000" dirty="0">
                <a:latin typeface="Times New Roman" panose="02020603050405020304" pitchFamily="18" charset="0"/>
                <a:ea typeface="微软雅黑" panose="020B0503020204020204" pitchFamily="34" charset="-122"/>
                <a:cs typeface="Times New Roman" panose="02020603050405020304" pitchFamily="18" charset="0"/>
              </a:rPr>
              <a:t>2</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VT</a:t>
            </a:r>
            <a:r>
              <a:rPr lang="en-US" altLang="zh-CN" sz="2100" baseline="-25000" dirty="0">
                <a:latin typeface="Times New Roman" panose="02020603050405020304" pitchFamily="18" charset="0"/>
                <a:ea typeface="微软雅黑" panose="020B0503020204020204" pitchFamily="34" charset="-122"/>
                <a:cs typeface="Times New Roman" panose="02020603050405020304" pitchFamily="18" charset="0"/>
              </a:rPr>
              <a:t>3</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导通，电枢电流反向，沿回路</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3</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流通，电动机处于制动状态。同样可以分析，在</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0≤</a:t>
            </a:r>
            <a:r>
              <a:rPr lang="en-US" altLang="zh-CN" sz="2100" i="1" dirty="0">
                <a:latin typeface="Times New Roman" panose="02020603050405020304" pitchFamily="18" charset="0"/>
                <a:ea typeface="微软雅黑" panose="020B0503020204020204" pitchFamily="34" charset="-122"/>
                <a:cs typeface="Times New Roman" panose="02020603050405020304" pitchFamily="18" charset="0"/>
              </a:rPr>
              <a:t>t</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100" i="1" dirty="0">
                <a:latin typeface="Times New Roman" panose="02020603050405020304" pitchFamily="18" charset="0"/>
                <a:ea typeface="微软雅黑" panose="020B0503020204020204" pitchFamily="34" charset="-122"/>
                <a:cs typeface="Times New Roman" panose="02020603050405020304" pitchFamily="18" charset="0"/>
              </a:rPr>
              <a:t>t</a:t>
            </a:r>
            <a:r>
              <a:rPr lang="en-US" altLang="zh-CN" sz="2100" baseline="-25000" dirty="0">
                <a:latin typeface="Times New Roman" panose="02020603050405020304" pitchFamily="18" charset="0"/>
                <a:ea typeface="微软雅黑" panose="020B0503020204020204" pitchFamily="34" charset="-122"/>
                <a:cs typeface="Times New Roman" panose="02020603050405020304" pitchFamily="18" charset="0"/>
              </a:rPr>
              <a:t>on</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期间，负载轻时，电流也有一次倒向。</a:t>
            </a:r>
          </a:p>
        </p:txBody>
      </p:sp>
      <p:sp>
        <p:nvSpPr>
          <p:cNvPr id="15" name="平行四边形 14"/>
          <p:cNvSpPr/>
          <p:nvPr/>
        </p:nvSpPr>
        <p:spPr>
          <a:xfrm flipH="1">
            <a:off x="250478" y="-2678"/>
            <a:ext cx="10643964" cy="618124"/>
          </a:xfrm>
          <a:prstGeom prst="parallelogram">
            <a:avLst>
              <a:gd name="adj" fmla="val 104225"/>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6" name="文本框 3"/>
          <p:cNvSpPr txBox="1"/>
          <p:nvPr/>
        </p:nvSpPr>
        <p:spPr>
          <a:xfrm>
            <a:off x="938957" y="52576"/>
            <a:ext cx="7961709" cy="486886"/>
          </a:xfrm>
          <a:prstGeom prst="rect">
            <a:avLst/>
          </a:prstGeom>
          <a:noFill/>
        </p:spPr>
        <p:txBody>
          <a:bodyPr wrap="square" lIns="96433" tIns="48216" rIns="96433" bIns="48216" rtlCol="0">
            <a:spAutoFit/>
          </a:bodyPr>
          <a:lstStyle/>
          <a:p>
            <a:r>
              <a:rPr lang="zh-CN" altLang="en-US" sz="2500" b="1" dirty="0">
                <a:solidFill>
                  <a:schemeClr val="bg1"/>
                </a:solidFill>
                <a:latin typeface="微软雅黑" panose="020B0503020204020204" pitchFamily="34" charset="-122"/>
                <a:ea typeface="微软雅黑" panose="020B0503020204020204" pitchFamily="34" charset="-122"/>
              </a:rPr>
              <a:t>第二节</a:t>
            </a:r>
            <a:r>
              <a:rPr lang="en-US" altLang="zh-CN" sz="2500" b="1" dirty="0">
                <a:solidFill>
                  <a:schemeClr val="bg1"/>
                </a:solidFill>
                <a:latin typeface="微软雅黑" panose="020B0503020204020204" pitchFamily="34" charset="-122"/>
                <a:ea typeface="微软雅黑" panose="020B0503020204020204" pitchFamily="34" charset="-122"/>
              </a:rPr>
              <a:t>   </a:t>
            </a:r>
            <a:r>
              <a:rPr lang="zh-CN" altLang="en-US" sz="2500" b="1" dirty="0">
                <a:solidFill>
                  <a:schemeClr val="bg1"/>
                </a:solidFill>
                <a:latin typeface="微软雅黑" panose="020B0503020204020204" pitchFamily="34" charset="-122"/>
                <a:ea typeface="微软雅黑" panose="020B0503020204020204" pitchFamily="34" charset="-122"/>
              </a:rPr>
              <a:t>直流伺服系统</a:t>
            </a:r>
          </a:p>
        </p:txBody>
      </p:sp>
      <p:sp>
        <p:nvSpPr>
          <p:cNvPr id="17" name="直角三角形 16"/>
          <p:cNvSpPr/>
          <p:nvPr/>
        </p:nvSpPr>
        <p:spPr>
          <a:xfrm>
            <a:off x="-22771" y="1"/>
            <a:ext cx="633561" cy="644057"/>
          </a:xfrm>
          <a:prstGeom prst="rtTriangle">
            <a:avLst/>
          </a:prstGeom>
          <a:solidFill>
            <a:srgbClr val="513D4F"/>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20" name="Picture 3" descr="G:\409835d4e6170db16fe5ea1d69c71340.png"/>
          <p:cNvPicPr>
            <a:picLocks noChangeAspect="1" noChangeArrowheads="1"/>
          </p:cNvPicPr>
          <p:nvPr/>
        </p:nvPicPr>
        <p:blipFill>
          <a:blip r:embed="rId3" cstate="print">
            <a:duotone>
              <a:prstClr val="black"/>
              <a:srgbClr val="864284">
                <a:tint val="45000"/>
                <a:satMod val="400000"/>
              </a:srgbClr>
            </a:duotone>
            <a:extLst>
              <a:ext uri="{28A0092B-C50C-407E-A947-70E740481C1C}">
                <a14:useLocalDpi xmlns:a14="http://schemas.microsoft.com/office/drawing/2010/main" val="0"/>
              </a:ext>
            </a:extLst>
          </a:blip>
          <a:srcRect/>
          <a:stretch>
            <a:fillRect/>
          </a:stretch>
        </p:blipFill>
        <p:spPr bwMode="auto">
          <a:xfrm rot="2286903">
            <a:off x="10932535" y="-72093"/>
            <a:ext cx="901783" cy="916026"/>
          </a:xfrm>
          <a:prstGeom prst="rect">
            <a:avLst/>
          </a:prstGeom>
          <a:noFill/>
          <a:extLst>
            <a:ext uri="{909E8E84-426E-40DD-AFC4-6F175D3DCCD1}">
              <a14:hiddenFill xmlns:a14="http://schemas.microsoft.com/office/drawing/2010/main">
                <a:solidFill>
                  <a:srgbClr val="FFFFFF"/>
                </a:solidFill>
              </a14:hiddenFill>
            </a:ext>
          </a:extLst>
        </p:spPr>
      </p:pic>
      <p:sp>
        <p:nvSpPr>
          <p:cNvPr id="21" name="平行四边形 20"/>
          <p:cNvSpPr/>
          <p:nvPr/>
        </p:nvSpPr>
        <p:spPr>
          <a:xfrm flipH="1">
            <a:off x="94432" y="0"/>
            <a:ext cx="743396" cy="618124"/>
          </a:xfrm>
          <a:prstGeom prst="parallelogram">
            <a:avLst>
              <a:gd name="adj" fmla="val 99241"/>
            </a:avLst>
          </a:prstGeom>
          <a:solidFill>
            <a:srgbClr val="864284"/>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3" name="矩形 22"/>
          <p:cNvSpPr/>
          <p:nvPr/>
        </p:nvSpPr>
        <p:spPr>
          <a:xfrm>
            <a:off x="-10046" y="7075942"/>
            <a:ext cx="12869466" cy="174019"/>
          </a:xfrm>
          <a:prstGeom prst="rect">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Tree>
    <p:extLst>
      <p:ext uri="{BB962C8B-B14F-4D97-AF65-F5344CB8AC3E}">
        <p14:creationId xmlns:p14="http://schemas.microsoft.com/office/powerpoint/2010/main" val="505223018"/>
      </p:ext>
    </p:extLst>
  </p:cSld>
  <p:clrMapOvr>
    <a:masterClrMapping/>
  </p:clrMapOvr>
  <mc:AlternateContent xmlns:mc="http://schemas.openxmlformats.org/markup-compatibility/2006" xmlns:p14="http://schemas.microsoft.com/office/powerpoint/2010/main">
    <mc:Choice Requires="p14">
      <p:transition spd="slow" p14:dur="1600" advClick="0">
        <p14:gallery dir="l"/>
      </p:transition>
    </mc:Choice>
    <mc:Fallback xmlns="">
      <p:transition spd="slow" advClick="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884689" y="1417409"/>
            <a:ext cx="11183053" cy="1009547"/>
          </a:xfrm>
          <a:prstGeom prst="rect">
            <a:avLst/>
          </a:prstGeom>
          <a:noFill/>
          <a:ln>
            <a:noFill/>
          </a:ln>
        </p:spPr>
        <p:style>
          <a:lnRef idx="2">
            <a:schemeClr val="accent4"/>
          </a:lnRef>
          <a:fillRef idx="1">
            <a:schemeClr val="lt1"/>
          </a:fillRef>
          <a:effectRef idx="0">
            <a:schemeClr val="accent4"/>
          </a:effectRef>
          <a:fontRef idx="minor">
            <a:schemeClr val="dk1"/>
          </a:fontRef>
        </p:style>
        <p:txBody>
          <a:bodyPr wrap="square" lIns="96433" tIns="48216" rIns="96433" bIns="48216" rtlCol="0">
            <a:spAutoFit/>
          </a:bodyPr>
          <a:lstStyle/>
          <a:p>
            <a:pPr indent="531719">
              <a:lnSpc>
                <a:spcPct val="150000"/>
              </a:lnSpc>
            </a:pP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控制器的主要任务是根据</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输入信号</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和</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反馈信号</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决定控制策略。常用的控制算法有</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PID(</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比例、积分、微分</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控制和</a:t>
            </a:r>
            <a:r>
              <a:rPr lang="zh-CN" altLang="en-US" sz="2100" dirty="0">
                <a:highlight>
                  <a:srgbClr val="FFFF00"/>
                </a:highlight>
                <a:latin typeface="Times New Roman" panose="02020603050405020304" pitchFamily="18" charset="0"/>
                <a:ea typeface="微软雅黑" panose="020B0503020204020204" pitchFamily="34" charset="-122"/>
                <a:cs typeface="Times New Roman" panose="02020603050405020304" pitchFamily="18" charset="0"/>
              </a:rPr>
              <a:t>最优控制</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等。控制器通常由电子线路或计算机组成。</a:t>
            </a:r>
          </a:p>
        </p:txBody>
      </p:sp>
      <p:sp>
        <p:nvSpPr>
          <p:cNvPr id="15" name="平行四边形 14"/>
          <p:cNvSpPr/>
          <p:nvPr/>
        </p:nvSpPr>
        <p:spPr>
          <a:xfrm flipH="1">
            <a:off x="250478" y="-2678"/>
            <a:ext cx="10643964" cy="618124"/>
          </a:xfrm>
          <a:prstGeom prst="parallelogram">
            <a:avLst>
              <a:gd name="adj" fmla="val 104225"/>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6" name="文本框 3"/>
          <p:cNvSpPr txBox="1"/>
          <p:nvPr/>
        </p:nvSpPr>
        <p:spPr>
          <a:xfrm>
            <a:off x="938957" y="52576"/>
            <a:ext cx="7961709" cy="486886"/>
          </a:xfrm>
          <a:prstGeom prst="rect">
            <a:avLst/>
          </a:prstGeom>
          <a:noFill/>
        </p:spPr>
        <p:txBody>
          <a:bodyPr wrap="square" lIns="96433" tIns="48216" rIns="96433" bIns="48216" rtlCol="0">
            <a:spAutoFit/>
          </a:bodyPr>
          <a:lstStyle/>
          <a:p>
            <a:r>
              <a:rPr lang="zh-CN" altLang="en-US" sz="2500" b="1" dirty="0">
                <a:solidFill>
                  <a:schemeClr val="bg1"/>
                </a:solidFill>
                <a:latin typeface="微软雅黑" panose="020B0503020204020204" pitchFamily="34" charset="-122"/>
                <a:ea typeface="微软雅黑" panose="020B0503020204020204" pitchFamily="34" charset="-122"/>
              </a:rPr>
              <a:t>第一节   概念</a:t>
            </a:r>
          </a:p>
        </p:txBody>
      </p:sp>
      <p:sp>
        <p:nvSpPr>
          <p:cNvPr id="17" name="直角三角形 16"/>
          <p:cNvSpPr/>
          <p:nvPr/>
        </p:nvSpPr>
        <p:spPr>
          <a:xfrm>
            <a:off x="-22771" y="1"/>
            <a:ext cx="633561" cy="644057"/>
          </a:xfrm>
          <a:prstGeom prst="rtTriangle">
            <a:avLst/>
          </a:prstGeom>
          <a:solidFill>
            <a:srgbClr val="513D4F"/>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20" name="Picture 3" descr="G:\409835d4e6170db16fe5ea1d69c71340.png"/>
          <p:cNvPicPr>
            <a:picLocks noChangeAspect="1" noChangeArrowheads="1"/>
          </p:cNvPicPr>
          <p:nvPr/>
        </p:nvPicPr>
        <p:blipFill>
          <a:blip r:embed="rId3" cstate="print">
            <a:duotone>
              <a:prstClr val="black"/>
              <a:srgbClr val="864284">
                <a:tint val="45000"/>
                <a:satMod val="400000"/>
              </a:srgbClr>
            </a:duotone>
            <a:extLst>
              <a:ext uri="{28A0092B-C50C-407E-A947-70E740481C1C}">
                <a14:useLocalDpi xmlns:a14="http://schemas.microsoft.com/office/drawing/2010/main" val="0"/>
              </a:ext>
            </a:extLst>
          </a:blip>
          <a:srcRect/>
          <a:stretch>
            <a:fillRect/>
          </a:stretch>
        </p:blipFill>
        <p:spPr bwMode="auto">
          <a:xfrm rot="2286903">
            <a:off x="10932535" y="-72093"/>
            <a:ext cx="901783" cy="916026"/>
          </a:xfrm>
          <a:prstGeom prst="rect">
            <a:avLst/>
          </a:prstGeom>
          <a:noFill/>
          <a:extLst>
            <a:ext uri="{909E8E84-426E-40DD-AFC4-6F175D3DCCD1}">
              <a14:hiddenFill xmlns:a14="http://schemas.microsoft.com/office/drawing/2010/main">
                <a:solidFill>
                  <a:srgbClr val="FFFFFF"/>
                </a:solidFill>
              </a14:hiddenFill>
            </a:ext>
          </a:extLst>
        </p:spPr>
      </p:pic>
      <p:sp>
        <p:nvSpPr>
          <p:cNvPr id="21" name="平行四边形 20"/>
          <p:cNvSpPr/>
          <p:nvPr/>
        </p:nvSpPr>
        <p:spPr>
          <a:xfrm flipH="1">
            <a:off x="94432" y="0"/>
            <a:ext cx="743396" cy="618124"/>
          </a:xfrm>
          <a:prstGeom prst="parallelogram">
            <a:avLst>
              <a:gd name="adj" fmla="val 99241"/>
            </a:avLst>
          </a:prstGeom>
          <a:solidFill>
            <a:srgbClr val="864284"/>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3" name="矩形 22"/>
          <p:cNvSpPr/>
          <p:nvPr/>
        </p:nvSpPr>
        <p:spPr>
          <a:xfrm>
            <a:off x="-10046" y="7075942"/>
            <a:ext cx="12869466" cy="174019"/>
          </a:xfrm>
          <a:prstGeom prst="rect">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9" name="TextBox 23">
            <a:extLst>
              <a:ext uri="{FF2B5EF4-FFF2-40B4-BE49-F238E27FC236}">
                <a16:creationId xmlns:a16="http://schemas.microsoft.com/office/drawing/2014/main" id="{F913231E-3894-413A-8134-397C6E4D705D}"/>
              </a:ext>
            </a:extLst>
          </p:cNvPr>
          <p:cNvSpPr txBox="1"/>
          <p:nvPr/>
        </p:nvSpPr>
        <p:spPr>
          <a:xfrm>
            <a:off x="813122" y="594716"/>
            <a:ext cx="8985721" cy="606487"/>
          </a:xfrm>
          <a:prstGeom prst="rect">
            <a:avLst/>
          </a:prstGeom>
          <a:noFill/>
        </p:spPr>
        <p:txBody>
          <a:bodyPr wrap="square" lIns="96433" tIns="48216" rIns="96433" bIns="48216" rtlCol="0">
            <a:spAutoFit/>
          </a:bodyPr>
          <a:lstStyle/>
          <a:p>
            <a:pPr>
              <a:lnSpc>
                <a:spcPct val="150000"/>
              </a:lnSpc>
            </a:pPr>
            <a:r>
              <a:rPr lang="en-US" altLang="zh-CN" sz="2500" dirty="0">
                <a:latin typeface="隶书" panose="02010509060101010101" pitchFamily="49" charset="-122"/>
                <a:ea typeface="隶书" panose="02010509060101010101" pitchFamily="49" charset="-122"/>
              </a:rPr>
              <a:t>1.</a:t>
            </a:r>
            <a:r>
              <a:rPr lang="zh-CN" altLang="en-US" sz="2500" dirty="0">
                <a:solidFill>
                  <a:srgbClr val="FF0000"/>
                </a:solidFill>
                <a:latin typeface="隶书" panose="02010509060101010101" pitchFamily="49" charset="-122"/>
                <a:ea typeface="隶书" panose="02010509060101010101" pitchFamily="49" charset="-122"/>
              </a:rPr>
              <a:t>控制器</a:t>
            </a:r>
          </a:p>
        </p:txBody>
      </p:sp>
      <p:sp>
        <p:nvSpPr>
          <p:cNvPr id="14" name="TextBox 23">
            <a:extLst>
              <a:ext uri="{FF2B5EF4-FFF2-40B4-BE49-F238E27FC236}">
                <a16:creationId xmlns:a16="http://schemas.microsoft.com/office/drawing/2014/main" id="{16A186A8-A5CD-4E57-B8DC-2F09013D677E}"/>
              </a:ext>
            </a:extLst>
          </p:cNvPr>
          <p:cNvSpPr txBox="1"/>
          <p:nvPr/>
        </p:nvSpPr>
        <p:spPr>
          <a:xfrm>
            <a:off x="810897" y="2619126"/>
            <a:ext cx="8985721" cy="606487"/>
          </a:xfrm>
          <a:prstGeom prst="rect">
            <a:avLst/>
          </a:prstGeom>
          <a:noFill/>
        </p:spPr>
        <p:txBody>
          <a:bodyPr wrap="square" lIns="96433" tIns="48216" rIns="96433" bIns="48216" rtlCol="0">
            <a:spAutoFit/>
          </a:bodyPr>
          <a:lstStyle/>
          <a:p>
            <a:pPr>
              <a:lnSpc>
                <a:spcPct val="150000"/>
              </a:lnSpc>
            </a:pPr>
            <a:r>
              <a:rPr lang="en-US" altLang="zh-CN" sz="2500" dirty="0">
                <a:latin typeface="隶书" panose="02010509060101010101" pitchFamily="49" charset="-122"/>
                <a:ea typeface="隶书" panose="02010509060101010101" pitchFamily="49" charset="-122"/>
              </a:rPr>
              <a:t>2.</a:t>
            </a:r>
            <a:r>
              <a:rPr lang="zh-CN" altLang="en-US" sz="2500" dirty="0">
                <a:solidFill>
                  <a:srgbClr val="FF0000"/>
                </a:solidFill>
                <a:latin typeface="隶书" panose="02010509060101010101" pitchFamily="49" charset="-122"/>
                <a:ea typeface="隶书" panose="02010509060101010101" pitchFamily="49" charset="-122"/>
              </a:rPr>
              <a:t>功率放大器</a:t>
            </a:r>
          </a:p>
        </p:txBody>
      </p:sp>
      <p:sp>
        <p:nvSpPr>
          <p:cNvPr id="19" name="TextBox 17">
            <a:extLst>
              <a:ext uri="{FF2B5EF4-FFF2-40B4-BE49-F238E27FC236}">
                <a16:creationId xmlns:a16="http://schemas.microsoft.com/office/drawing/2014/main" id="{C7429ECA-D77A-440E-8B22-0B25BE5D21A2}"/>
              </a:ext>
            </a:extLst>
          </p:cNvPr>
          <p:cNvSpPr txBox="1"/>
          <p:nvPr/>
        </p:nvSpPr>
        <p:spPr>
          <a:xfrm>
            <a:off x="884689" y="3432155"/>
            <a:ext cx="10469102" cy="1066870"/>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square" lIns="96433" tIns="48216" rIns="96433" bIns="48216" rtlCol="0">
            <a:spAutoFit/>
          </a:bodyPr>
          <a:lstStyle/>
          <a:p>
            <a:pPr indent="531719">
              <a:lnSpc>
                <a:spcPct val="150000"/>
              </a:lnSpc>
            </a:pP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伺服系统中的功率放大器的作用是将</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信号进行放大</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，并用来驱动执行机构完成某种操作。在现代机电一体化系统中的功率放大装置，主要采用各种电力电子器件组成。</a:t>
            </a:r>
          </a:p>
        </p:txBody>
      </p:sp>
      <p:sp>
        <p:nvSpPr>
          <p:cNvPr id="22" name="TextBox 23">
            <a:extLst>
              <a:ext uri="{FF2B5EF4-FFF2-40B4-BE49-F238E27FC236}">
                <a16:creationId xmlns:a16="http://schemas.microsoft.com/office/drawing/2014/main" id="{9483B92E-95B5-44DB-9109-56D7585DA9E8}"/>
              </a:ext>
            </a:extLst>
          </p:cNvPr>
          <p:cNvSpPr txBox="1"/>
          <p:nvPr/>
        </p:nvSpPr>
        <p:spPr>
          <a:xfrm>
            <a:off x="804104" y="4467230"/>
            <a:ext cx="8985721" cy="606487"/>
          </a:xfrm>
          <a:prstGeom prst="rect">
            <a:avLst/>
          </a:prstGeom>
          <a:noFill/>
        </p:spPr>
        <p:txBody>
          <a:bodyPr wrap="square" lIns="96433" tIns="48216" rIns="96433" bIns="48216" rtlCol="0">
            <a:spAutoFit/>
          </a:bodyPr>
          <a:lstStyle/>
          <a:p>
            <a:pPr>
              <a:lnSpc>
                <a:spcPct val="150000"/>
              </a:lnSpc>
            </a:pPr>
            <a:r>
              <a:rPr lang="en-US" altLang="zh-CN" sz="2500" dirty="0">
                <a:latin typeface="隶书" panose="02010509060101010101" pitchFamily="49" charset="-122"/>
                <a:ea typeface="隶书" panose="02010509060101010101" pitchFamily="49" charset="-122"/>
              </a:rPr>
              <a:t>3.</a:t>
            </a:r>
            <a:r>
              <a:rPr lang="zh-CN" altLang="en-US" sz="2500" dirty="0">
                <a:solidFill>
                  <a:srgbClr val="FF0000"/>
                </a:solidFill>
                <a:latin typeface="隶书" panose="02010509060101010101" pitchFamily="49" charset="-122"/>
                <a:ea typeface="隶书" panose="02010509060101010101" pitchFamily="49" charset="-122"/>
              </a:rPr>
              <a:t>执行机构</a:t>
            </a:r>
          </a:p>
        </p:txBody>
      </p:sp>
      <p:sp>
        <p:nvSpPr>
          <p:cNvPr id="24" name="TextBox 17">
            <a:extLst>
              <a:ext uri="{FF2B5EF4-FFF2-40B4-BE49-F238E27FC236}">
                <a16:creationId xmlns:a16="http://schemas.microsoft.com/office/drawing/2014/main" id="{8499B1B4-898D-43F2-A953-51CDFD662C16}"/>
              </a:ext>
            </a:extLst>
          </p:cNvPr>
          <p:cNvSpPr txBox="1"/>
          <p:nvPr/>
        </p:nvSpPr>
        <p:spPr>
          <a:xfrm>
            <a:off x="885896" y="5316589"/>
            <a:ext cx="10469102" cy="1551618"/>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square" lIns="96433" tIns="48216" rIns="96433" bIns="48216" rtlCol="0">
            <a:spAutoFit/>
          </a:bodyPr>
          <a:lstStyle/>
          <a:p>
            <a:pPr indent="531719">
              <a:lnSpc>
                <a:spcPct val="150000"/>
              </a:lnSpc>
            </a:pP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执行机构主要由</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伺服电动机</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或</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液压伺服机构</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和</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机械传动装置</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等组成。目前，采用电动机作为驱动元件的执行机构占据较大的比例。伺服电动机包括步进电动机、直流伺服电动机、交流伺服电动机等。</a:t>
            </a:r>
          </a:p>
        </p:txBody>
      </p:sp>
    </p:spTree>
    <p:extLst>
      <p:ext uri="{BB962C8B-B14F-4D97-AF65-F5344CB8AC3E}">
        <p14:creationId xmlns:p14="http://schemas.microsoft.com/office/powerpoint/2010/main" val="681379963"/>
      </p:ext>
    </p:extLst>
  </p:cSld>
  <p:clrMapOvr>
    <a:masterClrMapping/>
  </p:clrMapOvr>
  <mc:AlternateContent xmlns:mc="http://schemas.openxmlformats.org/markup-compatibility/2006" xmlns:p14="http://schemas.microsoft.com/office/powerpoint/2010/main">
    <mc:Choice Requires="p14">
      <p:transition spd="slow" p14:dur="1600" advClick="0">
        <p14:gallery dir="l"/>
      </p:transition>
    </mc:Choice>
    <mc:Fallback xmlns="">
      <p:transition spd="slow" advClick="0">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圆角 4">
            <a:extLst>
              <a:ext uri="{FF2B5EF4-FFF2-40B4-BE49-F238E27FC236}">
                <a16:creationId xmlns:a16="http://schemas.microsoft.com/office/drawing/2014/main" id="{0B6B47D9-4881-4FA0-92E2-74EA494F0C02}"/>
              </a:ext>
            </a:extLst>
          </p:cNvPr>
          <p:cNvSpPr/>
          <p:nvPr/>
        </p:nvSpPr>
        <p:spPr>
          <a:xfrm>
            <a:off x="5061223" y="6035085"/>
            <a:ext cx="2160240" cy="89360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圆角 3">
            <a:extLst>
              <a:ext uri="{FF2B5EF4-FFF2-40B4-BE49-F238E27FC236}">
                <a16:creationId xmlns:a16="http://schemas.microsoft.com/office/drawing/2014/main" id="{060DBA76-7DFB-40F0-9755-8DE47BC1D121}"/>
              </a:ext>
            </a:extLst>
          </p:cNvPr>
          <p:cNvSpPr/>
          <p:nvPr/>
        </p:nvSpPr>
        <p:spPr>
          <a:xfrm>
            <a:off x="4557167" y="3765103"/>
            <a:ext cx="3168352" cy="154175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TextBox 17"/>
          <p:cNvSpPr txBox="1"/>
          <p:nvPr/>
        </p:nvSpPr>
        <p:spPr>
          <a:xfrm>
            <a:off x="250479" y="543947"/>
            <a:ext cx="12011544" cy="3432517"/>
          </a:xfrm>
          <a:prstGeom prst="rect">
            <a:avLst/>
          </a:prstGeom>
          <a:noFill/>
          <a:ln>
            <a:noFill/>
          </a:ln>
        </p:spPr>
        <p:style>
          <a:lnRef idx="2">
            <a:schemeClr val="accent6"/>
          </a:lnRef>
          <a:fillRef idx="1">
            <a:schemeClr val="lt1"/>
          </a:fillRef>
          <a:effectRef idx="0">
            <a:schemeClr val="accent6"/>
          </a:effectRef>
          <a:fontRef idx="minor">
            <a:schemeClr val="dk1"/>
          </a:fontRef>
        </p:style>
        <p:txBody>
          <a:bodyPr wrap="square" lIns="96433" tIns="48216" rIns="96433" bIns="48216" rtlCol="0">
            <a:spAutoFit/>
          </a:bodyPr>
          <a:lstStyle/>
          <a:p>
            <a:pPr indent="531719">
              <a:lnSpc>
                <a:spcPct val="150000"/>
              </a:lnSpc>
            </a:pP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双极</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PWM</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变换器的特征就是在一个周期内，电压从</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(+Us)</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变为</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(-Us)</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。那么如何来控制电动机的正转和反转呢</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这只要控制正、负脉冲的宽窄。当正脉冲较宽时，</a:t>
            </a:r>
            <a:r>
              <a:rPr lang="en-US" altLang="zh-CN" sz="2100" i="1" dirty="0">
                <a:latin typeface="Cambria Math" panose="02040503050406030204" pitchFamily="18" charset="0"/>
                <a:ea typeface="Cambria Math" panose="02040503050406030204" pitchFamily="18" charset="0"/>
                <a:cs typeface="Times New Roman" panose="02020603050405020304" pitchFamily="18" charset="0"/>
              </a:rPr>
              <a:t>t</a:t>
            </a:r>
            <a:r>
              <a:rPr lang="en-US" altLang="zh-CN" sz="2100" baseline="-25000" dirty="0">
                <a:latin typeface="Cambria Math" panose="02040503050406030204" pitchFamily="18" charset="0"/>
                <a:ea typeface="Cambria Math" panose="02040503050406030204" pitchFamily="18" charset="0"/>
                <a:cs typeface="Times New Roman" panose="02020603050405020304" pitchFamily="18" charset="0"/>
              </a:rPr>
              <a:t>on</a:t>
            </a:r>
            <a:r>
              <a:rPr lang="en-US" altLang="zh-CN" sz="2100" dirty="0">
                <a:latin typeface="Cambria Math" panose="02040503050406030204" pitchFamily="18" charset="0"/>
                <a:ea typeface="Cambria Math" panose="02040503050406030204" pitchFamily="18" charset="0"/>
                <a:cs typeface="Times New Roman" panose="02020603050405020304" pitchFamily="18" charset="0"/>
              </a:rPr>
              <a:t>&gt;2/T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，则电枢两端的平均电压为正，电动机正转</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见图</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4-17</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的波形</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。当正脉冲较窄时，</a:t>
            </a:r>
            <a:r>
              <a:rPr lang="en-US" altLang="zh-CN" sz="2100" i="1" dirty="0">
                <a:latin typeface="Cambria Math" panose="02040503050406030204" pitchFamily="18" charset="0"/>
                <a:ea typeface="Cambria Math" panose="02040503050406030204" pitchFamily="18" charset="0"/>
                <a:cs typeface="Times New Roman" panose="02020603050405020304" pitchFamily="18" charset="0"/>
              </a:rPr>
              <a:t>t</a:t>
            </a:r>
            <a:r>
              <a:rPr lang="en-US" altLang="zh-CN" sz="2100" baseline="-25000" dirty="0">
                <a:latin typeface="Cambria Math" panose="02040503050406030204" pitchFamily="18" charset="0"/>
                <a:ea typeface="Cambria Math" panose="02040503050406030204" pitchFamily="18" charset="0"/>
                <a:cs typeface="Times New Roman" panose="02020603050405020304" pitchFamily="18" charset="0"/>
              </a:rPr>
              <a:t>on</a:t>
            </a:r>
            <a:r>
              <a:rPr lang="en-US" altLang="zh-CN" sz="2100" dirty="0">
                <a:latin typeface="Cambria Math" panose="02040503050406030204" pitchFamily="18" charset="0"/>
                <a:ea typeface="Cambria Math" panose="02040503050406030204" pitchFamily="18" charset="0"/>
                <a:cs typeface="Times New Roman" panose="02020603050405020304" pitchFamily="18" charset="0"/>
              </a:rPr>
              <a:t>&lt;2/T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，平均电压为负，电动机反转。如果正负脉冲宽度相等，</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100" i="1" dirty="0">
                <a:latin typeface="Cambria Math" panose="02040503050406030204" pitchFamily="18" charset="0"/>
                <a:ea typeface="Cambria Math" panose="02040503050406030204" pitchFamily="18" charset="0"/>
                <a:cs typeface="Times New Roman" panose="02020603050405020304" pitchFamily="18" charset="0"/>
              </a:rPr>
              <a:t>t</a:t>
            </a:r>
            <a:r>
              <a:rPr lang="en-US" altLang="zh-CN" sz="2100" baseline="-25000" dirty="0">
                <a:latin typeface="Cambria Math" panose="02040503050406030204" pitchFamily="18" charset="0"/>
                <a:ea typeface="Cambria Math" panose="02040503050406030204" pitchFamily="18" charset="0"/>
                <a:cs typeface="Times New Roman" panose="02020603050405020304" pitchFamily="18" charset="0"/>
              </a:rPr>
              <a:t>on</a:t>
            </a:r>
            <a:r>
              <a:rPr lang="en-US" altLang="zh-CN" sz="2100" dirty="0">
                <a:latin typeface="Cambria Math" panose="02040503050406030204" pitchFamily="18" charset="0"/>
                <a:ea typeface="Cambria Math" panose="02040503050406030204" pitchFamily="18" charset="0"/>
                <a:cs typeface="Times New Roman" panose="02020603050405020304" pitchFamily="18" charset="0"/>
              </a:rPr>
              <a:t>=2/T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，平均电压为零，则电动机不转。</a:t>
            </a:r>
          </a:p>
          <a:p>
            <a:pPr indent="531719">
              <a:lnSpc>
                <a:spcPct val="150000"/>
              </a:lnSpc>
            </a:pP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根据图</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4-17</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很容易导出双极式可逆</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PWM</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变换器电枢平均两端电压的表达式，调速时，</a:t>
            </a:r>
            <a:r>
              <a:rPr lang="en-US" altLang="zh-CN" sz="2100" i="1" dirty="0" err="1">
                <a:latin typeface="Times New Roman" panose="02020603050405020304" pitchFamily="18" charset="0"/>
                <a:ea typeface="微软雅黑" panose="020B0503020204020204" pitchFamily="34" charset="-122"/>
                <a:cs typeface="Times New Roman" panose="02020603050405020304" pitchFamily="18" charset="0"/>
              </a:rPr>
              <a:t>ρ</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值的变化范围变成</a:t>
            </a:r>
            <a:r>
              <a:rPr lang="en-US" altLang="zh-CN" sz="2100" dirty="0">
                <a:latin typeface="Cambria Math" panose="02040503050406030204" pitchFamily="18" charset="0"/>
                <a:ea typeface="Cambria Math" panose="02040503050406030204" pitchFamily="18" charset="0"/>
                <a:cs typeface="Times New Roman" panose="02020603050405020304" pitchFamily="18" charset="0"/>
              </a:rPr>
              <a:t>-1≤</a:t>
            </a:r>
            <a:r>
              <a:rPr lang="en-US" altLang="zh-CN" sz="2100" i="1" dirty="0">
                <a:latin typeface="Cambria Math" panose="02040503050406030204" pitchFamily="18" charset="0"/>
                <a:ea typeface="Cambria Math" panose="02040503050406030204" pitchFamily="18" charset="0"/>
                <a:cs typeface="Times New Roman" panose="02020603050405020304" pitchFamily="18" charset="0"/>
              </a:rPr>
              <a:t>ρ</a:t>
            </a:r>
            <a:r>
              <a:rPr lang="en-US" altLang="zh-CN" sz="2100" dirty="0">
                <a:latin typeface="Cambria Math" panose="02040503050406030204" pitchFamily="18" charset="0"/>
                <a:ea typeface="Cambria Math" panose="02040503050406030204" pitchFamily="18" charset="0"/>
                <a:cs typeface="Times New Roman" panose="02020603050405020304" pitchFamily="18" charset="0"/>
              </a:rPr>
              <a:t>≤1</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。当</a:t>
            </a:r>
            <a:r>
              <a:rPr lang="en-US" altLang="zh-CN" sz="2100" i="1" dirty="0" err="1">
                <a:latin typeface="Times New Roman" panose="02020603050405020304" pitchFamily="18" charset="0"/>
                <a:ea typeface="微软雅黑" panose="020B0503020204020204" pitchFamily="34" charset="-122"/>
                <a:cs typeface="Times New Roman" panose="02020603050405020304" pitchFamily="18" charset="0"/>
              </a:rPr>
              <a:t>ρ</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为正时，电动机正转；</a:t>
            </a:r>
            <a:r>
              <a:rPr lang="en-US" altLang="zh-CN" sz="2100" i="1" dirty="0" err="1">
                <a:latin typeface="Times New Roman" panose="02020603050405020304" pitchFamily="18" charset="0"/>
                <a:ea typeface="微软雅黑" panose="020B0503020204020204" pitchFamily="34" charset="-122"/>
                <a:cs typeface="Times New Roman" panose="02020603050405020304" pitchFamily="18" charset="0"/>
              </a:rPr>
              <a:t>ρ</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为负值时，电动机反转；</a:t>
            </a:r>
            <a:r>
              <a:rPr lang="en-US" altLang="zh-CN" sz="2100" i="1" dirty="0" err="1">
                <a:latin typeface="Times New Roman" panose="02020603050405020304" pitchFamily="18" charset="0"/>
                <a:ea typeface="微软雅黑" panose="020B0503020204020204" pitchFamily="34" charset="-122"/>
                <a:cs typeface="Times New Roman" panose="02020603050405020304" pitchFamily="18" charset="0"/>
              </a:rPr>
              <a:t>ρ</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=0</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时，电动机停止。</a:t>
            </a:r>
          </a:p>
          <a:p>
            <a:pPr indent="531719">
              <a:lnSpc>
                <a:spcPct val="150000"/>
              </a:lnSpc>
            </a:pPr>
            <a:endParaRPr lang="zh-CN" altLang="en-US" sz="21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5" name="平行四边形 14"/>
          <p:cNvSpPr/>
          <p:nvPr/>
        </p:nvSpPr>
        <p:spPr>
          <a:xfrm flipH="1">
            <a:off x="250478" y="-2678"/>
            <a:ext cx="10643964" cy="618124"/>
          </a:xfrm>
          <a:prstGeom prst="parallelogram">
            <a:avLst>
              <a:gd name="adj" fmla="val 104225"/>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6" name="文本框 3"/>
          <p:cNvSpPr txBox="1"/>
          <p:nvPr/>
        </p:nvSpPr>
        <p:spPr>
          <a:xfrm>
            <a:off x="938957" y="52576"/>
            <a:ext cx="7961709" cy="486886"/>
          </a:xfrm>
          <a:prstGeom prst="rect">
            <a:avLst/>
          </a:prstGeom>
          <a:noFill/>
        </p:spPr>
        <p:txBody>
          <a:bodyPr wrap="square" lIns="96433" tIns="48216" rIns="96433" bIns="48216" rtlCol="0">
            <a:spAutoFit/>
          </a:bodyPr>
          <a:lstStyle/>
          <a:p>
            <a:r>
              <a:rPr lang="zh-CN" altLang="en-US" sz="2500" b="1" dirty="0">
                <a:solidFill>
                  <a:schemeClr val="bg1"/>
                </a:solidFill>
                <a:latin typeface="微软雅黑" panose="020B0503020204020204" pitchFamily="34" charset="-122"/>
                <a:ea typeface="微软雅黑" panose="020B0503020204020204" pitchFamily="34" charset="-122"/>
              </a:rPr>
              <a:t>第二节</a:t>
            </a:r>
            <a:r>
              <a:rPr lang="en-US" altLang="zh-CN" sz="2500" b="1" dirty="0">
                <a:solidFill>
                  <a:schemeClr val="bg1"/>
                </a:solidFill>
                <a:latin typeface="微软雅黑" panose="020B0503020204020204" pitchFamily="34" charset="-122"/>
                <a:ea typeface="微软雅黑" panose="020B0503020204020204" pitchFamily="34" charset="-122"/>
              </a:rPr>
              <a:t>   </a:t>
            </a:r>
            <a:r>
              <a:rPr lang="zh-CN" altLang="en-US" sz="2500" b="1" dirty="0">
                <a:solidFill>
                  <a:schemeClr val="bg1"/>
                </a:solidFill>
                <a:latin typeface="微软雅黑" panose="020B0503020204020204" pitchFamily="34" charset="-122"/>
                <a:ea typeface="微软雅黑" panose="020B0503020204020204" pitchFamily="34" charset="-122"/>
              </a:rPr>
              <a:t>直流伺服系统</a:t>
            </a:r>
          </a:p>
        </p:txBody>
      </p:sp>
      <p:sp>
        <p:nvSpPr>
          <p:cNvPr id="17" name="直角三角形 16"/>
          <p:cNvSpPr/>
          <p:nvPr/>
        </p:nvSpPr>
        <p:spPr>
          <a:xfrm>
            <a:off x="-22771" y="1"/>
            <a:ext cx="633561" cy="644057"/>
          </a:xfrm>
          <a:prstGeom prst="rtTriangle">
            <a:avLst/>
          </a:prstGeom>
          <a:solidFill>
            <a:srgbClr val="513D4F"/>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20" name="Picture 3" descr="G:\409835d4e6170db16fe5ea1d69c71340.png"/>
          <p:cNvPicPr>
            <a:picLocks noChangeAspect="1" noChangeArrowheads="1"/>
          </p:cNvPicPr>
          <p:nvPr/>
        </p:nvPicPr>
        <p:blipFill>
          <a:blip r:embed="rId3" cstate="print">
            <a:duotone>
              <a:prstClr val="black"/>
              <a:srgbClr val="864284">
                <a:tint val="45000"/>
                <a:satMod val="400000"/>
              </a:srgbClr>
            </a:duotone>
            <a:extLst>
              <a:ext uri="{28A0092B-C50C-407E-A947-70E740481C1C}">
                <a14:useLocalDpi xmlns:a14="http://schemas.microsoft.com/office/drawing/2010/main" val="0"/>
              </a:ext>
            </a:extLst>
          </a:blip>
          <a:srcRect/>
          <a:stretch>
            <a:fillRect/>
          </a:stretch>
        </p:blipFill>
        <p:spPr bwMode="auto">
          <a:xfrm rot="2286903">
            <a:off x="10932535" y="-72093"/>
            <a:ext cx="901783" cy="916026"/>
          </a:xfrm>
          <a:prstGeom prst="rect">
            <a:avLst/>
          </a:prstGeom>
          <a:noFill/>
          <a:extLst>
            <a:ext uri="{909E8E84-426E-40DD-AFC4-6F175D3DCCD1}">
              <a14:hiddenFill xmlns:a14="http://schemas.microsoft.com/office/drawing/2010/main">
                <a:solidFill>
                  <a:srgbClr val="FFFFFF"/>
                </a:solidFill>
              </a14:hiddenFill>
            </a:ext>
          </a:extLst>
        </p:spPr>
      </p:pic>
      <p:sp>
        <p:nvSpPr>
          <p:cNvPr id="21" name="平行四边形 20"/>
          <p:cNvSpPr/>
          <p:nvPr/>
        </p:nvSpPr>
        <p:spPr>
          <a:xfrm flipH="1">
            <a:off x="94432" y="0"/>
            <a:ext cx="743396" cy="618124"/>
          </a:xfrm>
          <a:prstGeom prst="parallelogram">
            <a:avLst>
              <a:gd name="adj" fmla="val 99241"/>
            </a:avLst>
          </a:prstGeom>
          <a:solidFill>
            <a:srgbClr val="864284"/>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3" name="矩形 22"/>
          <p:cNvSpPr/>
          <p:nvPr/>
        </p:nvSpPr>
        <p:spPr>
          <a:xfrm>
            <a:off x="-10046" y="7075942"/>
            <a:ext cx="12869466" cy="174019"/>
          </a:xfrm>
          <a:prstGeom prst="rect">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mc:AlternateContent xmlns:mc="http://schemas.openxmlformats.org/markup-compatibility/2006" xmlns:a14="http://schemas.microsoft.com/office/drawing/2010/main">
        <mc:Choice Requires="a14">
          <p:sp>
            <p:nvSpPr>
              <p:cNvPr id="2" name="矩形 1">
                <a:extLst>
                  <a:ext uri="{FF2B5EF4-FFF2-40B4-BE49-F238E27FC236}">
                    <a16:creationId xmlns:a16="http://schemas.microsoft.com/office/drawing/2014/main" id="{A35FA324-ED58-4600-92B0-8A6D04FF2580}"/>
                  </a:ext>
                </a:extLst>
              </p:cNvPr>
              <p:cNvSpPr/>
              <p:nvPr/>
            </p:nvSpPr>
            <p:spPr>
              <a:xfrm>
                <a:off x="2828975" y="4154777"/>
                <a:ext cx="6429375" cy="984693"/>
              </a:xfrm>
              <a:prstGeom prst="rect">
                <a:avLst/>
              </a:prstGeom>
            </p:spPr>
            <p:txBody>
              <a:bodyPr>
                <a:spAutoFit/>
              </a:bodyPr>
              <a:lstStyle/>
              <a:p>
                <a:pPr indent="266700" algn="ctr">
                  <a:lnSpc>
                    <a:spcPts val="1575"/>
                  </a:lnSpc>
                  <a:spcAft>
                    <a:spcPts val="0"/>
                  </a:spcAft>
                </a:pPr>
                <a:r>
                  <a:rPr lang="en-US" altLang="zh-CN" sz="2000" i="1" dirty="0">
                    <a:solidFill>
                      <a:srgbClr val="000000"/>
                    </a:solidFill>
                    <a:latin typeface="Cambria Math" panose="02040503050406030204" pitchFamily="18" charset="0"/>
                    <a:ea typeface="Cambria Math" panose="02040503050406030204" pitchFamily="18" charset="0"/>
                    <a:cs typeface="Times New Roman" panose="02020603050405020304" pitchFamily="18" charset="0"/>
                  </a:rPr>
                  <a:t>U</a:t>
                </a:r>
                <a:r>
                  <a:rPr lang="en-US" altLang="zh-CN" sz="2000" baseline="-25000" dirty="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a:t>d</a:t>
                </a:r>
                <a:r>
                  <a:rPr lang="en-US" altLang="zh-CN" sz="2000" i="1" dirty="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a:t>=</a:t>
                </a:r>
                <a14:m>
                  <m:oMath xmlns:m="http://schemas.openxmlformats.org/officeDocument/2006/math">
                    <m:f>
                      <m:fPr>
                        <m:ctrlPr>
                          <a:rPr lang="zh-CN" altLang="zh-CN" sz="20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fPr>
                      <m:num>
                        <m:sSub>
                          <m:sSubPr>
                            <m:ctrlPr>
                              <a:rPr lang="zh-CN" altLang="zh-CN" sz="20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𝑡</m:t>
                            </m:r>
                          </m:e>
                          <m:sub>
                            <m:r>
                              <m:rPr>
                                <m:sty m:val="p"/>
                              </m:rPr>
                              <a:rPr lang="en-US" altLang="zh-CN" sz="28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on</m:t>
                            </m:r>
                          </m:sub>
                        </m:sSub>
                      </m:num>
                      <m:den>
                        <m:r>
                          <a:rPr lang="en-US" altLang="zh-CN" sz="2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𝑇</m:t>
                        </m:r>
                      </m:den>
                    </m:f>
                  </m:oMath>
                </a14:m>
                <a:r>
                  <a:rPr lang="en-US" altLang="zh-CN" sz="2000" i="1" dirty="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a:t>U</a:t>
                </a:r>
                <a:r>
                  <a:rPr lang="en-US" altLang="zh-CN" sz="2000" baseline="-25000" dirty="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a:t>s</a:t>
                </a:r>
                <a:r>
                  <a:rPr lang="en-US" altLang="zh-CN" sz="2000" i="1" dirty="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a:t>-</a:t>
                </a:r>
                <a14:m>
                  <m:oMath xmlns:m="http://schemas.openxmlformats.org/officeDocument/2006/math">
                    <m:f>
                      <m:fPr>
                        <m:ctrlPr>
                          <a:rPr lang="zh-CN" altLang="zh-CN" sz="20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2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𝑇</m:t>
                        </m:r>
                        <m:r>
                          <m:rPr>
                            <m:nor/>
                          </m:rPr>
                          <a:rPr lang="en-US" altLang="zh-CN" sz="2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m:t>
                        </m:r>
                        <m:sSub>
                          <m:sSubPr>
                            <m:ctrlPr>
                              <a:rPr lang="zh-CN" altLang="zh-CN" sz="20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𝑡</m:t>
                            </m:r>
                          </m:e>
                          <m:sub>
                            <m:r>
                              <m:rPr>
                                <m:sty m:val="p"/>
                              </m:rPr>
                              <a:rPr lang="en-US" altLang="zh-CN" sz="28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on</m:t>
                            </m:r>
                          </m:sub>
                        </m:sSub>
                      </m:num>
                      <m:den>
                        <m:r>
                          <a:rPr lang="en-US" altLang="zh-CN" sz="2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𝑇</m:t>
                        </m:r>
                      </m:den>
                    </m:f>
                  </m:oMath>
                </a14:m>
                <a:r>
                  <a:rPr lang="en-US" altLang="zh-CN" sz="2000" i="1" dirty="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a:t>U</a:t>
                </a:r>
                <a:r>
                  <a:rPr lang="en-US" altLang="zh-CN" sz="2000" baseline="-25000" dirty="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a:t>s</a:t>
                </a:r>
              </a:p>
              <a:p>
                <a:pPr indent="266700" algn="ctr">
                  <a:lnSpc>
                    <a:spcPts val="1575"/>
                  </a:lnSpc>
                  <a:spcAft>
                    <a:spcPts val="0"/>
                  </a:spcAft>
                </a:pPr>
                <a:endParaRPr lang="en-US" altLang="zh-CN" sz="2000" baseline="-25000" dirty="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endParaRPr>
              </a:p>
              <a:p>
                <a:pPr indent="266700" algn="ctr">
                  <a:lnSpc>
                    <a:spcPts val="1575"/>
                  </a:lnSpc>
                  <a:spcAft>
                    <a:spcPts val="0"/>
                  </a:spcAft>
                </a:pPr>
                <a:endParaRPr lang="zh-CN" altLang="zh-CN" sz="2000" dirty="0">
                  <a:solidFill>
                    <a:srgbClr val="000000"/>
                  </a:solidFill>
                  <a:effectLst/>
                  <a:latin typeface="Cambria Math" panose="02040503050406030204" pitchFamily="18" charset="0"/>
                  <a:ea typeface="方正书宋_GBK"/>
                  <a:cs typeface="Times New Roman" panose="02020603050405020304" pitchFamily="18" charset="0"/>
                </a:endParaRPr>
              </a:p>
              <a:p>
                <a:pPr>
                  <a:lnSpc>
                    <a:spcPts val="1575"/>
                  </a:lnSpc>
                  <a:spcAft>
                    <a:spcPts val="0"/>
                  </a:spcAft>
                </a:pPr>
                <a:r>
                  <a:rPr lang="en-US" altLang="zh-CN" sz="2000" dirty="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a:t>	                           </a:t>
                </a:r>
                <a:r>
                  <a:rPr lang="en-US" altLang="zh-CN" sz="2000" i="1" dirty="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a:t>=</a:t>
                </a:r>
                <a14:m>
                  <m:oMath xmlns:m="http://schemas.openxmlformats.org/officeDocument/2006/math">
                    <m:d>
                      <m:dPr>
                        <m:ctrlPr>
                          <a:rPr lang="zh-CN" altLang="zh-CN" sz="20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f>
                          <m:fPr>
                            <m:ctrlPr>
                              <a:rPr lang="zh-CN" altLang="zh-CN" sz="20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28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2</m:t>
                            </m:r>
                            <m:sSub>
                              <m:sSubPr>
                                <m:ctrlPr>
                                  <a:rPr lang="zh-CN" altLang="zh-CN" sz="20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𝑡</m:t>
                                </m:r>
                              </m:e>
                              <m:sub>
                                <m:r>
                                  <m:rPr>
                                    <m:sty m:val="p"/>
                                  </m:rPr>
                                  <a:rPr lang="en-US" altLang="zh-CN" sz="28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on</m:t>
                                </m:r>
                              </m:sub>
                            </m:sSub>
                          </m:num>
                          <m:den>
                            <m:r>
                              <a:rPr lang="en-US" altLang="zh-CN" sz="2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𝑇</m:t>
                            </m:r>
                          </m:den>
                        </m:f>
                        <m:r>
                          <m:rPr>
                            <m:nor/>
                          </m:rPr>
                          <a:rPr lang="en-US" altLang="zh-CN" sz="20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m:t>
                        </m:r>
                        <m:r>
                          <a:rPr lang="en-US" altLang="zh-CN" sz="20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1</m:t>
                        </m:r>
                      </m:e>
                    </m:d>
                  </m:oMath>
                </a14:m>
                <a:r>
                  <a:rPr lang="en-US" altLang="zh-CN" sz="2000" i="1" dirty="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a:t>U</a:t>
                </a:r>
                <a:r>
                  <a:rPr lang="en-US" altLang="zh-CN" sz="2000" baseline="-25000" dirty="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a:t>s</a:t>
                </a:r>
                <a:endParaRPr lang="zh-CN" altLang="zh-CN" sz="2000" dirty="0">
                  <a:solidFill>
                    <a:srgbClr val="000000"/>
                  </a:solidFill>
                  <a:effectLst/>
                  <a:latin typeface="Cambria Math" panose="02040503050406030204" pitchFamily="18" charset="0"/>
                  <a:ea typeface="方正书宋_GBK"/>
                  <a:cs typeface="Times New Roman" panose="02020603050405020304" pitchFamily="18" charset="0"/>
                </a:endParaRPr>
              </a:p>
            </p:txBody>
          </p:sp>
        </mc:Choice>
        <mc:Fallback xmlns="">
          <p:sp>
            <p:nvSpPr>
              <p:cNvPr id="2" name="矩形 1">
                <a:extLst>
                  <a:ext uri="{FF2B5EF4-FFF2-40B4-BE49-F238E27FC236}">
                    <a16:creationId xmlns:a16="http://schemas.microsoft.com/office/drawing/2014/main" id="{A35FA324-ED58-4600-92B0-8A6D04FF2580}"/>
                  </a:ext>
                </a:extLst>
              </p:cNvPr>
              <p:cNvSpPr>
                <a:spLocks noRot="1" noChangeAspect="1" noMove="1" noResize="1" noEditPoints="1" noAdjustHandles="1" noChangeArrowheads="1" noChangeShapeType="1" noTextEdit="1"/>
              </p:cNvSpPr>
              <p:nvPr/>
            </p:nvSpPr>
            <p:spPr>
              <a:xfrm>
                <a:off x="2828975" y="4154777"/>
                <a:ext cx="6429375" cy="984693"/>
              </a:xfrm>
              <a:prstGeom prst="rect">
                <a:avLst/>
              </a:prstGeom>
              <a:blipFill>
                <a:blip r:embed="rId4"/>
                <a:stretch>
                  <a:fillRect t="-17949" b="-3846"/>
                </a:stretch>
              </a:blipFill>
            </p:spPr>
            <p:txBody>
              <a:bodyPr/>
              <a:lstStyle/>
              <a:p>
                <a:r>
                  <a:rPr lang="zh-CN" altLang="en-US">
                    <a:noFill/>
                  </a:rPr>
                  <a:t> </a:t>
                </a:r>
              </a:p>
            </p:txBody>
          </p:sp>
        </mc:Fallback>
      </mc:AlternateContent>
      <p:sp>
        <p:nvSpPr>
          <p:cNvPr id="10" name="TextBox 17">
            <a:extLst>
              <a:ext uri="{FF2B5EF4-FFF2-40B4-BE49-F238E27FC236}">
                <a16:creationId xmlns:a16="http://schemas.microsoft.com/office/drawing/2014/main" id="{E096EEEC-776D-4CEB-A186-C0454876AE22}"/>
              </a:ext>
            </a:extLst>
          </p:cNvPr>
          <p:cNvSpPr txBox="1"/>
          <p:nvPr/>
        </p:nvSpPr>
        <p:spPr>
          <a:xfrm>
            <a:off x="870993" y="5225780"/>
            <a:ext cx="10613069" cy="651372"/>
          </a:xfrm>
          <a:prstGeom prst="rect">
            <a:avLst/>
          </a:prstGeom>
          <a:noFill/>
        </p:spPr>
        <p:txBody>
          <a:bodyPr wrap="square" lIns="96433" tIns="48216" rIns="96433" bIns="48216" rtlCol="0">
            <a:spAutoFit/>
          </a:bodyPr>
          <a:lstStyle/>
          <a:p>
            <a:pPr indent="531719">
              <a:lnSpc>
                <a:spcPct val="150000"/>
              </a:lnSpc>
            </a:pP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仍定义占空比</a:t>
            </a:r>
            <a:r>
              <a:rPr lang="en-US" altLang="zh-CN" i="1" dirty="0">
                <a:latin typeface="Cambria Math" panose="02040503050406030204" pitchFamily="18" charset="0"/>
                <a:ea typeface="Cambria Math" panose="02040503050406030204" pitchFamily="18" charset="0"/>
              </a:rPr>
              <a:t>ρ=U</a:t>
            </a:r>
            <a:r>
              <a:rPr lang="en-US" altLang="zh-CN" baseline="-25000" dirty="0">
                <a:latin typeface="Cambria Math" panose="02040503050406030204" pitchFamily="18" charset="0"/>
                <a:ea typeface="Cambria Math" panose="02040503050406030204" pitchFamily="18" charset="0"/>
              </a:rPr>
              <a:t>d</a:t>
            </a:r>
            <a:r>
              <a:rPr lang="en-US" altLang="zh-CN" i="1" dirty="0">
                <a:latin typeface="Cambria Math" panose="02040503050406030204" pitchFamily="18" charset="0"/>
                <a:ea typeface="Cambria Math" panose="02040503050406030204" pitchFamily="18" charset="0"/>
              </a:rPr>
              <a:t>/U</a:t>
            </a:r>
            <a:r>
              <a:rPr lang="en-US" altLang="zh-CN" baseline="-25000" dirty="0">
                <a:latin typeface="Cambria Math" panose="02040503050406030204" pitchFamily="18" charset="0"/>
                <a:ea typeface="Cambria Math" panose="02040503050406030204" pitchFamily="18" charset="0"/>
              </a:rPr>
              <a:t>s</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则</a:t>
            </a:r>
            <a:r>
              <a:rPr lang="en-US" altLang="zh-CN" i="1" dirty="0">
                <a:latin typeface="Cambria Math" panose="02040503050406030204" pitchFamily="18" charset="0"/>
                <a:ea typeface="Cambria Math" panose="02040503050406030204" pitchFamily="18" charset="0"/>
              </a:rPr>
              <a:t>ρ</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与</a:t>
            </a:r>
            <a:r>
              <a:rPr lang="en-US" altLang="zh-CN" sz="2400" i="1" dirty="0">
                <a:latin typeface="Cambria Math" panose="02040503050406030204" pitchFamily="18" charset="0"/>
                <a:ea typeface="Cambria Math" panose="02040503050406030204" pitchFamily="18" charset="0"/>
              </a:rPr>
              <a:t>t</a:t>
            </a:r>
            <a:r>
              <a:rPr lang="en-US" altLang="zh-CN" sz="2400" baseline="-25000" dirty="0">
                <a:latin typeface="Cambria Math" panose="02040503050406030204" pitchFamily="18" charset="0"/>
                <a:ea typeface="Cambria Math" panose="02040503050406030204" pitchFamily="18" charset="0"/>
              </a:rPr>
              <a:t>on</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的关系为</a:t>
            </a:r>
          </a:p>
        </p:txBody>
      </p:sp>
      <mc:AlternateContent xmlns:mc="http://schemas.openxmlformats.org/markup-compatibility/2006" xmlns:a14="http://schemas.microsoft.com/office/drawing/2010/main">
        <mc:Choice Requires="a14">
          <p:sp>
            <p:nvSpPr>
              <p:cNvPr id="3" name="矩形 2">
                <a:extLst>
                  <a:ext uri="{FF2B5EF4-FFF2-40B4-BE49-F238E27FC236}">
                    <a16:creationId xmlns:a16="http://schemas.microsoft.com/office/drawing/2014/main" id="{CDC7A570-486E-4F7F-861F-DDC35C71BA8B}"/>
                  </a:ext>
                </a:extLst>
              </p:cNvPr>
              <p:cNvSpPr/>
              <p:nvPr/>
            </p:nvSpPr>
            <p:spPr>
              <a:xfrm>
                <a:off x="5162811" y="6413174"/>
                <a:ext cx="1761701" cy="388633"/>
              </a:xfrm>
              <a:prstGeom prst="rect">
                <a:avLst/>
              </a:prstGeom>
            </p:spPr>
            <p:txBody>
              <a:bodyPr wrap="none">
                <a:spAutoFit/>
              </a:bodyPr>
              <a:lstStyle/>
              <a:p>
                <a:pPr indent="266700" algn="ctr">
                  <a:lnSpc>
                    <a:spcPts val="1575"/>
                  </a:lnSpc>
                  <a:spcAft>
                    <a:spcPts val="0"/>
                  </a:spcAft>
                </a:pPr>
                <a:r>
                  <a:rPr lang="en-US" altLang="zh-CN" sz="2400" i="1" dirty="0">
                    <a:solidFill>
                      <a:srgbClr val="000000"/>
                    </a:solidFill>
                    <a:latin typeface="Cambria Math" panose="02040503050406030204" pitchFamily="18" charset="0"/>
                    <a:ea typeface="Cambria Math" panose="02040503050406030204" pitchFamily="18" charset="0"/>
                    <a:cs typeface="Times New Roman" panose="02020603050405020304" pitchFamily="18" charset="0"/>
                  </a:rPr>
                  <a:t>ρ=</a:t>
                </a:r>
                <a14:m>
                  <m:oMath xmlns:m="http://schemas.openxmlformats.org/officeDocument/2006/math">
                    <m:f>
                      <m:fPr>
                        <m:ctrlPr>
                          <a:rPr lang="zh-CN" altLang="zh-CN" sz="24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32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2</m:t>
                        </m:r>
                        <m:sSub>
                          <m:sSubPr>
                            <m:ctrlPr>
                              <a:rPr lang="zh-CN" altLang="zh-CN" sz="24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32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𝑡</m:t>
                            </m:r>
                          </m:e>
                          <m:sub>
                            <m:r>
                              <m:rPr>
                                <m:sty m:val="p"/>
                              </m:rPr>
                              <a:rPr lang="en-US" altLang="zh-CN" sz="32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on</m:t>
                            </m:r>
                          </m:sub>
                        </m:sSub>
                      </m:num>
                      <m:den>
                        <m:r>
                          <a:rPr lang="en-US" altLang="zh-CN" sz="32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𝑇</m:t>
                        </m:r>
                      </m:den>
                    </m:f>
                  </m:oMath>
                </a14:m>
                <a:r>
                  <a:rPr lang="en-US" altLang="zh-CN" sz="2400" i="1" dirty="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a:t>-</a:t>
                </a:r>
                <a:r>
                  <a:rPr lang="en-US" altLang="zh-CN" sz="2400" dirty="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a:t>1</a:t>
                </a:r>
                <a:endParaRPr lang="zh-CN" altLang="zh-CN" sz="2400" dirty="0">
                  <a:solidFill>
                    <a:srgbClr val="000000"/>
                  </a:solidFill>
                  <a:effectLst/>
                  <a:latin typeface="Cambria Math" panose="02040503050406030204" pitchFamily="18" charset="0"/>
                  <a:ea typeface="方正书宋_GBK"/>
                  <a:cs typeface="Times New Roman" panose="02020603050405020304" pitchFamily="18" charset="0"/>
                </a:endParaRPr>
              </a:p>
            </p:txBody>
          </p:sp>
        </mc:Choice>
        <mc:Fallback xmlns="">
          <p:sp>
            <p:nvSpPr>
              <p:cNvPr id="3" name="矩形 2">
                <a:extLst>
                  <a:ext uri="{FF2B5EF4-FFF2-40B4-BE49-F238E27FC236}">
                    <a16:creationId xmlns:a16="http://schemas.microsoft.com/office/drawing/2014/main" id="{CDC7A570-486E-4F7F-861F-DDC35C71BA8B}"/>
                  </a:ext>
                </a:extLst>
              </p:cNvPr>
              <p:cNvSpPr>
                <a:spLocks noRot="1" noChangeAspect="1" noMove="1" noResize="1" noEditPoints="1" noAdjustHandles="1" noChangeArrowheads="1" noChangeShapeType="1" noTextEdit="1"/>
              </p:cNvSpPr>
              <p:nvPr/>
            </p:nvSpPr>
            <p:spPr>
              <a:xfrm>
                <a:off x="5162811" y="6413174"/>
                <a:ext cx="1761701" cy="388633"/>
              </a:xfrm>
              <a:prstGeom prst="rect">
                <a:avLst/>
              </a:prstGeom>
              <a:blipFill>
                <a:blip r:embed="rId5"/>
                <a:stretch>
                  <a:fillRect t="-56250" r="-4286" b="-1562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658708536"/>
      </p:ext>
    </p:extLst>
  </p:cSld>
  <p:clrMapOvr>
    <a:masterClrMapping/>
  </p:clrMapOvr>
  <mc:AlternateContent xmlns:mc="http://schemas.openxmlformats.org/markup-compatibility/2006" xmlns:p14="http://schemas.microsoft.com/office/powerpoint/2010/main">
    <mc:Choice Requires="p14">
      <p:transition spd="slow" p14:dur="1600" advClick="0">
        <p14:gallery dir="l"/>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barn(inVertical)">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1000"/>
                                        <p:tgtEl>
                                          <p:spTgt spid="2"/>
                                        </p:tgtEl>
                                      </p:cBhvr>
                                    </p:animEffect>
                                    <p:anim calcmode="lin" valueType="num">
                                      <p:cBhvr>
                                        <p:cTn id="18" dur="1000" fill="hold"/>
                                        <p:tgtEl>
                                          <p:spTgt spid="2"/>
                                        </p:tgtEl>
                                        <p:attrNameLst>
                                          <p:attrName>ppt_x</p:attrName>
                                        </p:attrNameLst>
                                      </p:cBhvr>
                                      <p:tavLst>
                                        <p:tav tm="0">
                                          <p:val>
                                            <p:strVal val="#ppt_x"/>
                                          </p:val>
                                        </p:tav>
                                        <p:tav tm="100000">
                                          <p:val>
                                            <p:strVal val="#ppt_x"/>
                                          </p:val>
                                        </p:tav>
                                      </p:tavLst>
                                    </p:anim>
                                    <p:anim calcmode="lin" valueType="num">
                                      <p:cBhvr>
                                        <p:cTn id="1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4" presetClass="entr" presetSubtype="10" fill="hold" grpId="0" nodeType="click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randombar(horizontal)">
                                      <p:cBhvr>
                                        <p:cTn id="24" dur="500"/>
                                        <p:tgtEl>
                                          <p:spTgt spid="10"/>
                                        </p:tgtEl>
                                      </p:cBhvr>
                                    </p:animEffect>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fade">
                                      <p:cBhvr>
                                        <p:cTn id="29" dur="1000"/>
                                        <p:tgtEl>
                                          <p:spTgt spid="5"/>
                                        </p:tgtEl>
                                      </p:cBhvr>
                                    </p:animEffect>
                                    <p:anim calcmode="lin" valueType="num">
                                      <p:cBhvr>
                                        <p:cTn id="30" dur="1000" fill="hold"/>
                                        <p:tgtEl>
                                          <p:spTgt spid="5"/>
                                        </p:tgtEl>
                                        <p:attrNameLst>
                                          <p:attrName>ppt_x</p:attrName>
                                        </p:attrNameLst>
                                      </p:cBhvr>
                                      <p:tavLst>
                                        <p:tav tm="0">
                                          <p:val>
                                            <p:strVal val="#ppt_x"/>
                                          </p:val>
                                        </p:tav>
                                        <p:tav tm="100000">
                                          <p:val>
                                            <p:strVal val="#ppt_x"/>
                                          </p:val>
                                        </p:tav>
                                      </p:tavLst>
                                    </p:anim>
                                    <p:anim calcmode="lin" valueType="num">
                                      <p:cBhvr>
                                        <p:cTn id="31" dur="1000" fill="hold"/>
                                        <p:tgtEl>
                                          <p:spTgt spid="5"/>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3"/>
                                        </p:tgtEl>
                                        <p:attrNameLst>
                                          <p:attrName>style.visibility</p:attrName>
                                        </p:attrNameLst>
                                      </p:cBhvr>
                                      <p:to>
                                        <p:strVal val="visible"/>
                                      </p:to>
                                    </p:set>
                                    <p:animEffect transition="in" filter="fade">
                                      <p:cBhvr>
                                        <p:cTn id="34" dur="1000"/>
                                        <p:tgtEl>
                                          <p:spTgt spid="3"/>
                                        </p:tgtEl>
                                      </p:cBhvr>
                                    </p:animEffect>
                                    <p:anim calcmode="lin" valueType="num">
                                      <p:cBhvr>
                                        <p:cTn id="35" dur="1000" fill="hold"/>
                                        <p:tgtEl>
                                          <p:spTgt spid="3"/>
                                        </p:tgtEl>
                                        <p:attrNameLst>
                                          <p:attrName>ppt_x</p:attrName>
                                        </p:attrNameLst>
                                      </p:cBhvr>
                                      <p:tavLst>
                                        <p:tav tm="0">
                                          <p:val>
                                            <p:strVal val="#ppt_x"/>
                                          </p:val>
                                        </p:tav>
                                        <p:tav tm="100000">
                                          <p:val>
                                            <p:strVal val="#ppt_x"/>
                                          </p:val>
                                        </p:tav>
                                      </p:tavLst>
                                    </p:anim>
                                    <p:anim calcmode="lin" valueType="num">
                                      <p:cBhvr>
                                        <p:cTn id="3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4" grpId="0" animBg="1"/>
      <p:bldP spid="18" grpId="0" animBg="1"/>
      <p:bldP spid="2" grpId="0"/>
      <p:bldP spid="10" grpId="0"/>
      <p:bldP spid="3"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938957" y="2032149"/>
            <a:ext cx="10613069" cy="3005862"/>
          </a:xfrm>
          <a:prstGeom prst="rect">
            <a:avLst/>
          </a:prstGeom>
          <a:noFill/>
          <a:ln>
            <a:noFill/>
          </a:ln>
        </p:spPr>
        <p:style>
          <a:lnRef idx="2">
            <a:schemeClr val="accent6"/>
          </a:lnRef>
          <a:fillRef idx="1">
            <a:schemeClr val="lt1"/>
          </a:fillRef>
          <a:effectRef idx="0">
            <a:schemeClr val="accent6"/>
          </a:effectRef>
          <a:fontRef idx="minor">
            <a:schemeClr val="dk1"/>
          </a:fontRef>
        </p:style>
        <p:txBody>
          <a:bodyPr wrap="square" lIns="96433" tIns="48216" rIns="96433" bIns="48216" rtlCol="0">
            <a:spAutoFit/>
          </a:bodyPr>
          <a:lstStyle/>
          <a:p>
            <a:pPr indent="531719">
              <a:lnSpc>
                <a:spcPct val="150000"/>
              </a:lnSpc>
            </a:pP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调速时，</a:t>
            </a:r>
            <a:r>
              <a:rPr lang="en-US" altLang="zh-CN" sz="2100" i="1" dirty="0">
                <a:latin typeface="Times New Roman" panose="02020603050405020304" pitchFamily="18" charset="0"/>
                <a:ea typeface="微软雅黑" panose="020B0503020204020204" pitchFamily="34" charset="-122"/>
                <a:cs typeface="Times New Roman" panose="02020603050405020304" pitchFamily="18" charset="0"/>
              </a:rPr>
              <a:t>ρ</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值的变化范围变成</a:t>
            </a:r>
            <a:r>
              <a:rPr lang="en-US" altLang="zh-CN" sz="2100" dirty="0">
                <a:latin typeface="Cambria Math" panose="02040503050406030204" pitchFamily="18" charset="0"/>
                <a:ea typeface="Cambria Math" panose="02040503050406030204" pitchFamily="18" charset="0"/>
                <a:cs typeface="Times New Roman" panose="02020603050405020304" pitchFamily="18" charset="0"/>
              </a:rPr>
              <a:t>-1≤</a:t>
            </a:r>
            <a:r>
              <a:rPr lang="en-US" altLang="zh-CN" sz="2100" i="1" dirty="0">
                <a:latin typeface="Cambria Math" panose="02040503050406030204" pitchFamily="18" charset="0"/>
                <a:ea typeface="Cambria Math" panose="02040503050406030204" pitchFamily="18" charset="0"/>
                <a:cs typeface="Times New Roman" panose="02020603050405020304" pitchFamily="18" charset="0"/>
              </a:rPr>
              <a:t>ρ</a:t>
            </a:r>
            <a:r>
              <a:rPr lang="en-US" altLang="zh-CN" sz="2100" dirty="0">
                <a:latin typeface="Cambria Math" panose="02040503050406030204" pitchFamily="18" charset="0"/>
                <a:ea typeface="Cambria Math" panose="02040503050406030204" pitchFamily="18" charset="0"/>
                <a:cs typeface="Times New Roman" panose="02020603050405020304" pitchFamily="18" charset="0"/>
              </a:rPr>
              <a:t>≤1</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。当</a:t>
            </a:r>
            <a:r>
              <a:rPr lang="en-US" altLang="zh-CN" sz="2100" i="1" dirty="0">
                <a:latin typeface="Times New Roman" panose="02020603050405020304" pitchFamily="18" charset="0"/>
                <a:ea typeface="微软雅黑" panose="020B0503020204020204" pitchFamily="34" charset="-122"/>
                <a:cs typeface="Times New Roman" panose="02020603050405020304" pitchFamily="18" charset="0"/>
              </a:rPr>
              <a:t>ρ</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为正时，电动机正转；</a:t>
            </a:r>
            <a:r>
              <a:rPr lang="en-US" altLang="zh-CN" sz="2100" i="1" dirty="0">
                <a:latin typeface="Times New Roman" panose="02020603050405020304" pitchFamily="18" charset="0"/>
                <a:ea typeface="微软雅黑" panose="020B0503020204020204" pitchFamily="34" charset="-122"/>
                <a:cs typeface="Times New Roman" panose="02020603050405020304" pitchFamily="18" charset="0"/>
              </a:rPr>
              <a:t>ρ</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为负值时，电动机反转；</a:t>
            </a:r>
            <a:r>
              <a:rPr lang="en-US" altLang="zh-CN" sz="2100" i="1" dirty="0">
                <a:latin typeface="Times New Roman" panose="02020603050405020304" pitchFamily="18" charset="0"/>
                <a:ea typeface="微软雅黑" panose="020B0503020204020204" pitchFamily="34" charset="-122"/>
                <a:cs typeface="Times New Roman" panose="02020603050405020304" pitchFamily="18" charset="0"/>
              </a:rPr>
              <a:t>ρ</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=0</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时，电动机停止。</a:t>
            </a:r>
          </a:p>
          <a:p>
            <a:pPr indent="531719">
              <a:lnSpc>
                <a:spcPct val="150000"/>
              </a:lnSpc>
            </a:pP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需要注意的是：</a:t>
            </a:r>
            <a:r>
              <a:rPr lang="en-US" altLang="zh-CN" sz="2100" i="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ρ</a:t>
            </a:r>
            <a:r>
              <a:rPr lang="en-US" altLang="zh-CN"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=0</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时电动机的停止与</a:t>
            </a:r>
            <a:r>
              <a:rPr lang="en-US" altLang="zh-CN"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4</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个晶体管都不导通时的电动机的停止是有区别的。</a:t>
            </a:r>
            <a:r>
              <a:rPr lang="en-US" altLang="zh-CN"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4</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个晶体管均不导通时电动机是真正的停止；而</a:t>
            </a:r>
            <a:r>
              <a:rPr lang="en-US" altLang="zh-CN" sz="2100" i="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ρ</a:t>
            </a:r>
            <a:r>
              <a:rPr lang="en-US" altLang="zh-CN"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=0</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时，虽然电动机不动，但电枢两端的瞬时电压和瞬时电流都不是零，而是交变的，这个电流的平均值为零，产生的平均力矩也为零，但电动机带有高频微振，能克服静摩擦阻力，消除正、反向时的静摩擦死区。</a:t>
            </a:r>
          </a:p>
        </p:txBody>
      </p:sp>
      <p:sp>
        <p:nvSpPr>
          <p:cNvPr id="15" name="平行四边形 14"/>
          <p:cNvSpPr/>
          <p:nvPr/>
        </p:nvSpPr>
        <p:spPr>
          <a:xfrm flipH="1">
            <a:off x="250478" y="-2678"/>
            <a:ext cx="10643964" cy="618124"/>
          </a:xfrm>
          <a:prstGeom prst="parallelogram">
            <a:avLst>
              <a:gd name="adj" fmla="val 104225"/>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6" name="文本框 3"/>
          <p:cNvSpPr txBox="1"/>
          <p:nvPr/>
        </p:nvSpPr>
        <p:spPr>
          <a:xfrm>
            <a:off x="938957" y="52576"/>
            <a:ext cx="7961709" cy="486886"/>
          </a:xfrm>
          <a:prstGeom prst="rect">
            <a:avLst/>
          </a:prstGeom>
          <a:noFill/>
        </p:spPr>
        <p:txBody>
          <a:bodyPr wrap="square" lIns="96433" tIns="48216" rIns="96433" bIns="48216" rtlCol="0">
            <a:spAutoFit/>
          </a:bodyPr>
          <a:lstStyle/>
          <a:p>
            <a:r>
              <a:rPr lang="zh-CN" altLang="en-US" sz="2500" b="1" dirty="0">
                <a:solidFill>
                  <a:schemeClr val="bg1"/>
                </a:solidFill>
                <a:latin typeface="微软雅黑" panose="020B0503020204020204" pitchFamily="34" charset="-122"/>
                <a:ea typeface="微软雅黑" panose="020B0503020204020204" pitchFamily="34" charset="-122"/>
              </a:rPr>
              <a:t>第二节</a:t>
            </a:r>
            <a:r>
              <a:rPr lang="en-US" altLang="zh-CN" sz="2500" b="1" dirty="0">
                <a:solidFill>
                  <a:schemeClr val="bg1"/>
                </a:solidFill>
                <a:latin typeface="微软雅黑" panose="020B0503020204020204" pitchFamily="34" charset="-122"/>
                <a:ea typeface="微软雅黑" panose="020B0503020204020204" pitchFamily="34" charset="-122"/>
              </a:rPr>
              <a:t>   </a:t>
            </a:r>
            <a:r>
              <a:rPr lang="zh-CN" altLang="en-US" sz="2500" b="1" dirty="0">
                <a:solidFill>
                  <a:schemeClr val="bg1"/>
                </a:solidFill>
                <a:latin typeface="微软雅黑" panose="020B0503020204020204" pitchFamily="34" charset="-122"/>
                <a:ea typeface="微软雅黑" panose="020B0503020204020204" pitchFamily="34" charset="-122"/>
              </a:rPr>
              <a:t>直流伺服系统</a:t>
            </a:r>
          </a:p>
        </p:txBody>
      </p:sp>
      <p:sp>
        <p:nvSpPr>
          <p:cNvPr id="17" name="直角三角形 16"/>
          <p:cNvSpPr/>
          <p:nvPr/>
        </p:nvSpPr>
        <p:spPr>
          <a:xfrm>
            <a:off x="-22771" y="1"/>
            <a:ext cx="633561" cy="644057"/>
          </a:xfrm>
          <a:prstGeom prst="rtTriangle">
            <a:avLst/>
          </a:prstGeom>
          <a:solidFill>
            <a:srgbClr val="513D4F"/>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20" name="Picture 3" descr="G:\409835d4e6170db16fe5ea1d69c71340.png"/>
          <p:cNvPicPr>
            <a:picLocks noChangeAspect="1" noChangeArrowheads="1"/>
          </p:cNvPicPr>
          <p:nvPr/>
        </p:nvPicPr>
        <p:blipFill>
          <a:blip r:embed="rId3" cstate="print">
            <a:duotone>
              <a:prstClr val="black"/>
              <a:srgbClr val="864284">
                <a:tint val="45000"/>
                <a:satMod val="400000"/>
              </a:srgbClr>
            </a:duotone>
            <a:extLst>
              <a:ext uri="{28A0092B-C50C-407E-A947-70E740481C1C}">
                <a14:useLocalDpi xmlns:a14="http://schemas.microsoft.com/office/drawing/2010/main" val="0"/>
              </a:ext>
            </a:extLst>
          </a:blip>
          <a:srcRect/>
          <a:stretch>
            <a:fillRect/>
          </a:stretch>
        </p:blipFill>
        <p:spPr bwMode="auto">
          <a:xfrm rot="2286903">
            <a:off x="10932535" y="-72093"/>
            <a:ext cx="901783" cy="916026"/>
          </a:xfrm>
          <a:prstGeom prst="rect">
            <a:avLst/>
          </a:prstGeom>
          <a:noFill/>
          <a:extLst>
            <a:ext uri="{909E8E84-426E-40DD-AFC4-6F175D3DCCD1}">
              <a14:hiddenFill xmlns:a14="http://schemas.microsoft.com/office/drawing/2010/main">
                <a:solidFill>
                  <a:srgbClr val="FFFFFF"/>
                </a:solidFill>
              </a14:hiddenFill>
            </a:ext>
          </a:extLst>
        </p:spPr>
      </p:pic>
      <p:sp>
        <p:nvSpPr>
          <p:cNvPr id="21" name="平行四边形 20"/>
          <p:cNvSpPr/>
          <p:nvPr/>
        </p:nvSpPr>
        <p:spPr>
          <a:xfrm flipH="1">
            <a:off x="94432" y="0"/>
            <a:ext cx="743396" cy="618124"/>
          </a:xfrm>
          <a:prstGeom prst="parallelogram">
            <a:avLst>
              <a:gd name="adj" fmla="val 99241"/>
            </a:avLst>
          </a:prstGeom>
          <a:solidFill>
            <a:srgbClr val="864284"/>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3" name="矩形 22"/>
          <p:cNvSpPr/>
          <p:nvPr/>
        </p:nvSpPr>
        <p:spPr>
          <a:xfrm>
            <a:off x="-10046" y="7075942"/>
            <a:ext cx="12869466" cy="174019"/>
          </a:xfrm>
          <a:prstGeom prst="rect">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 name="矩形: 剪去对角 1">
            <a:extLst>
              <a:ext uri="{FF2B5EF4-FFF2-40B4-BE49-F238E27FC236}">
                <a16:creationId xmlns:a16="http://schemas.microsoft.com/office/drawing/2014/main" id="{66ACECE4-7B49-4D47-9865-3B0FD96B8E90}"/>
              </a:ext>
            </a:extLst>
          </p:cNvPr>
          <p:cNvSpPr/>
          <p:nvPr/>
        </p:nvSpPr>
        <p:spPr>
          <a:xfrm>
            <a:off x="700875" y="2018330"/>
            <a:ext cx="11089232" cy="3240360"/>
          </a:xfrm>
          <a:prstGeom prst="snip2Diag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839240703"/>
      </p:ext>
    </p:extLst>
  </p:cSld>
  <p:clrMapOvr>
    <a:masterClrMapping/>
  </p:clrMapOvr>
  <mc:AlternateContent xmlns:mc="http://schemas.openxmlformats.org/markup-compatibility/2006" xmlns:p14="http://schemas.microsoft.com/office/powerpoint/2010/main">
    <mc:Choice Requires="p14">
      <p:transition spd="slow" p14:dur="1600" advClick="0">
        <p14:gallery dir="l"/>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barn(inVertical)">
                                      <p:cBhvr>
                                        <p:cTn id="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938957" y="2032149"/>
            <a:ext cx="10613069" cy="3005862"/>
          </a:xfrm>
          <a:prstGeom prst="rect">
            <a:avLst/>
          </a:prstGeom>
          <a:noFill/>
        </p:spPr>
        <p:style>
          <a:lnRef idx="2">
            <a:schemeClr val="accent3"/>
          </a:lnRef>
          <a:fillRef idx="1">
            <a:schemeClr val="lt1"/>
          </a:fillRef>
          <a:effectRef idx="0">
            <a:schemeClr val="accent3"/>
          </a:effectRef>
          <a:fontRef idx="minor">
            <a:schemeClr val="dk1"/>
          </a:fontRef>
        </p:style>
        <p:txBody>
          <a:bodyPr wrap="square" lIns="96433" tIns="48216" rIns="96433" bIns="48216" rtlCol="0">
            <a:spAutoFit/>
          </a:bodyPr>
          <a:lstStyle/>
          <a:p>
            <a:pPr indent="531719">
              <a:lnSpc>
                <a:spcPct val="150000"/>
              </a:lnSpc>
            </a:pP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双极式</a:t>
            </a:r>
            <a:r>
              <a:rPr lang="en-US" altLang="zh-CN"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PWM</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变换器</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的优点如下：</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①</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电流连续；</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 ②</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可使电动机在四个象限中运行；</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③</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电动机停止时，有微振电流，能消除摩擦死区；</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④</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低速时，每个晶体管的驱动脉冲仍较宽，有利于晶体管的可靠导通；</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⑤</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低速时平稳性好，调速范围宽。</a:t>
            </a:r>
          </a:p>
          <a:p>
            <a:pPr indent="531719">
              <a:lnSpc>
                <a:spcPct val="150000"/>
              </a:lnSpc>
            </a:pP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双极式</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PWM</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变换器的缺点：在工作过程中，</a:t>
            </a:r>
            <a:r>
              <a:rPr lang="en-US" altLang="zh-CN" sz="2100" b="1" dirty="0">
                <a:latin typeface="Times New Roman" panose="02020603050405020304" pitchFamily="18" charset="0"/>
                <a:ea typeface="微软雅黑" panose="020B0503020204020204" pitchFamily="34" charset="-122"/>
                <a:cs typeface="Times New Roman" panose="02020603050405020304" pitchFamily="18" charset="0"/>
              </a:rPr>
              <a:t>4</a:t>
            </a:r>
            <a:r>
              <a:rPr lang="zh-CN" altLang="en-US" sz="2100" b="1" dirty="0">
                <a:latin typeface="Times New Roman" panose="02020603050405020304" pitchFamily="18" charset="0"/>
                <a:ea typeface="微软雅黑" panose="020B0503020204020204" pitchFamily="34" charset="-122"/>
                <a:cs typeface="Times New Roman" panose="02020603050405020304" pitchFamily="18" charset="0"/>
              </a:rPr>
              <a:t>个功率晶体管</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都处于开关状态，</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开关损耗大</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，且</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容易发生上、下两管直通的事故</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。为了防止上、下两管同时导通，在一管关断和另一管导通的驱动脉冲之间，应设置逻辑延时。</a:t>
            </a:r>
          </a:p>
        </p:txBody>
      </p:sp>
      <p:sp>
        <p:nvSpPr>
          <p:cNvPr id="15" name="平行四边形 14"/>
          <p:cNvSpPr/>
          <p:nvPr/>
        </p:nvSpPr>
        <p:spPr>
          <a:xfrm flipH="1">
            <a:off x="250478" y="-2678"/>
            <a:ext cx="10643964" cy="618124"/>
          </a:xfrm>
          <a:prstGeom prst="parallelogram">
            <a:avLst>
              <a:gd name="adj" fmla="val 104225"/>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6" name="文本框 3"/>
          <p:cNvSpPr txBox="1"/>
          <p:nvPr/>
        </p:nvSpPr>
        <p:spPr>
          <a:xfrm>
            <a:off x="938957" y="52576"/>
            <a:ext cx="7961709" cy="486886"/>
          </a:xfrm>
          <a:prstGeom prst="rect">
            <a:avLst/>
          </a:prstGeom>
          <a:noFill/>
        </p:spPr>
        <p:txBody>
          <a:bodyPr wrap="square" lIns="96433" tIns="48216" rIns="96433" bIns="48216" rtlCol="0">
            <a:spAutoFit/>
          </a:bodyPr>
          <a:lstStyle/>
          <a:p>
            <a:r>
              <a:rPr lang="zh-CN" altLang="en-US" sz="2500" b="1" dirty="0">
                <a:solidFill>
                  <a:schemeClr val="bg1"/>
                </a:solidFill>
                <a:latin typeface="微软雅黑" panose="020B0503020204020204" pitchFamily="34" charset="-122"/>
                <a:ea typeface="微软雅黑" panose="020B0503020204020204" pitchFamily="34" charset="-122"/>
              </a:rPr>
              <a:t>第二节</a:t>
            </a:r>
            <a:r>
              <a:rPr lang="en-US" altLang="zh-CN" sz="2500" b="1" dirty="0">
                <a:solidFill>
                  <a:schemeClr val="bg1"/>
                </a:solidFill>
                <a:latin typeface="微软雅黑" panose="020B0503020204020204" pitchFamily="34" charset="-122"/>
                <a:ea typeface="微软雅黑" panose="020B0503020204020204" pitchFamily="34" charset="-122"/>
              </a:rPr>
              <a:t>   </a:t>
            </a:r>
            <a:r>
              <a:rPr lang="zh-CN" altLang="en-US" sz="2500" b="1" dirty="0">
                <a:solidFill>
                  <a:schemeClr val="bg1"/>
                </a:solidFill>
                <a:latin typeface="微软雅黑" panose="020B0503020204020204" pitchFamily="34" charset="-122"/>
                <a:ea typeface="微软雅黑" panose="020B0503020204020204" pitchFamily="34" charset="-122"/>
              </a:rPr>
              <a:t>直流伺服系统</a:t>
            </a:r>
          </a:p>
        </p:txBody>
      </p:sp>
      <p:sp>
        <p:nvSpPr>
          <p:cNvPr id="17" name="直角三角形 16"/>
          <p:cNvSpPr/>
          <p:nvPr/>
        </p:nvSpPr>
        <p:spPr>
          <a:xfrm>
            <a:off x="-22771" y="1"/>
            <a:ext cx="633561" cy="644057"/>
          </a:xfrm>
          <a:prstGeom prst="rtTriangle">
            <a:avLst/>
          </a:prstGeom>
          <a:solidFill>
            <a:srgbClr val="513D4F"/>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20" name="Picture 3" descr="G:\409835d4e6170db16fe5ea1d69c71340.png"/>
          <p:cNvPicPr>
            <a:picLocks noChangeAspect="1" noChangeArrowheads="1"/>
          </p:cNvPicPr>
          <p:nvPr/>
        </p:nvPicPr>
        <p:blipFill>
          <a:blip r:embed="rId3" cstate="print">
            <a:duotone>
              <a:prstClr val="black"/>
              <a:srgbClr val="864284">
                <a:tint val="45000"/>
                <a:satMod val="400000"/>
              </a:srgbClr>
            </a:duotone>
            <a:extLst>
              <a:ext uri="{28A0092B-C50C-407E-A947-70E740481C1C}">
                <a14:useLocalDpi xmlns:a14="http://schemas.microsoft.com/office/drawing/2010/main" val="0"/>
              </a:ext>
            </a:extLst>
          </a:blip>
          <a:srcRect/>
          <a:stretch>
            <a:fillRect/>
          </a:stretch>
        </p:blipFill>
        <p:spPr bwMode="auto">
          <a:xfrm rot="2286903">
            <a:off x="10932535" y="-72093"/>
            <a:ext cx="901783" cy="916026"/>
          </a:xfrm>
          <a:prstGeom prst="rect">
            <a:avLst/>
          </a:prstGeom>
          <a:noFill/>
          <a:extLst>
            <a:ext uri="{909E8E84-426E-40DD-AFC4-6F175D3DCCD1}">
              <a14:hiddenFill xmlns:a14="http://schemas.microsoft.com/office/drawing/2010/main">
                <a:solidFill>
                  <a:srgbClr val="FFFFFF"/>
                </a:solidFill>
              </a14:hiddenFill>
            </a:ext>
          </a:extLst>
        </p:spPr>
      </p:pic>
      <p:sp>
        <p:nvSpPr>
          <p:cNvPr id="21" name="平行四边形 20"/>
          <p:cNvSpPr/>
          <p:nvPr/>
        </p:nvSpPr>
        <p:spPr>
          <a:xfrm flipH="1">
            <a:off x="94432" y="0"/>
            <a:ext cx="743396" cy="618124"/>
          </a:xfrm>
          <a:prstGeom prst="parallelogram">
            <a:avLst>
              <a:gd name="adj" fmla="val 99241"/>
            </a:avLst>
          </a:prstGeom>
          <a:solidFill>
            <a:srgbClr val="864284"/>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3" name="矩形 22"/>
          <p:cNvSpPr/>
          <p:nvPr/>
        </p:nvSpPr>
        <p:spPr>
          <a:xfrm>
            <a:off x="-10046" y="7075942"/>
            <a:ext cx="12869466" cy="174019"/>
          </a:xfrm>
          <a:prstGeom prst="rect">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Tree>
    <p:extLst>
      <p:ext uri="{BB962C8B-B14F-4D97-AF65-F5344CB8AC3E}">
        <p14:creationId xmlns:p14="http://schemas.microsoft.com/office/powerpoint/2010/main" val="2008975556"/>
      </p:ext>
    </p:extLst>
  </p:cSld>
  <p:clrMapOvr>
    <a:masterClrMapping/>
  </p:clrMapOvr>
  <mc:AlternateContent xmlns:mc="http://schemas.openxmlformats.org/markup-compatibility/2006" xmlns:p14="http://schemas.microsoft.com/office/powerpoint/2010/main">
    <mc:Choice Requires="p14">
      <p:transition spd="slow" p14:dur="1600" advClick="0">
        <p14:gallery dir="l"/>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barn(inVertical)">
                                      <p:cBhvr>
                                        <p:cTn id="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6285359" y="1388610"/>
            <a:ext cx="5994474" cy="4944855"/>
          </a:xfrm>
          <a:prstGeom prst="rect">
            <a:avLst/>
          </a:prstGeom>
          <a:noFill/>
        </p:spPr>
        <p:style>
          <a:lnRef idx="2">
            <a:schemeClr val="accent6"/>
          </a:lnRef>
          <a:fillRef idx="1">
            <a:schemeClr val="lt1"/>
          </a:fillRef>
          <a:effectRef idx="0">
            <a:schemeClr val="accent6"/>
          </a:effectRef>
          <a:fontRef idx="minor">
            <a:schemeClr val="dk1"/>
          </a:fontRef>
        </p:style>
        <p:txBody>
          <a:bodyPr wrap="square" lIns="96433" tIns="48216" rIns="96433" bIns="48216" rtlCol="0">
            <a:spAutoFit/>
          </a:bodyPr>
          <a:lstStyle/>
          <a:p>
            <a:pPr indent="531719">
              <a:lnSpc>
                <a:spcPct val="150000"/>
              </a:lnSpc>
            </a:pP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(2</a:t>
            </a:r>
            <a:r>
              <a:rPr lang="en-US" altLang="zh-CN"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 PWM</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的控制电路</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PWM</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的控制电路主要包括脉冲调制器、逻辑延时环节和晶体管基极驱动器等。其中最关键的部件是脉冲调制器。</a:t>
            </a:r>
          </a:p>
          <a:p>
            <a:pPr indent="531719">
              <a:lnSpc>
                <a:spcPct val="150000"/>
              </a:lnSpc>
            </a:pP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1) </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脉冲调制器</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，脉冲调制器是一个电压一脉宽变换器装置，</a:t>
            </a:r>
            <a:r>
              <a:rPr lang="zh-CN" altLang="en-US" sz="2100" dirty="0">
                <a:highlight>
                  <a:srgbClr val="FFFF00"/>
                </a:highlight>
                <a:latin typeface="Times New Roman" panose="02020603050405020304" pitchFamily="18" charset="0"/>
                <a:ea typeface="微软雅黑" panose="020B0503020204020204" pitchFamily="34" charset="-122"/>
                <a:cs typeface="Times New Roman" panose="02020603050405020304" pitchFamily="18" charset="0"/>
              </a:rPr>
              <a:t>输入的是电压量</a:t>
            </a:r>
            <a:r>
              <a:rPr lang="en-US" altLang="zh-CN" sz="2100" i="1" dirty="0" err="1">
                <a:highlight>
                  <a:srgbClr val="FFFF00"/>
                </a:highlight>
                <a:latin typeface="Times New Roman" panose="02020603050405020304" pitchFamily="18" charset="0"/>
                <a:ea typeface="微软雅黑" panose="020B0503020204020204" pitchFamily="34" charset="-122"/>
                <a:cs typeface="Times New Roman" panose="02020603050405020304" pitchFamily="18" charset="0"/>
              </a:rPr>
              <a:t>U</a:t>
            </a:r>
            <a:r>
              <a:rPr lang="en-US" altLang="zh-CN" sz="2100" baseline="-25000" dirty="0" err="1">
                <a:highlight>
                  <a:srgbClr val="FFFF00"/>
                </a:highlight>
                <a:latin typeface="Times New Roman" panose="02020603050405020304" pitchFamily="18" charset="0"/>
                <a:ea typeface="微软雅黑" panose="020B0503020204020204" pitchFamily="34" charset="-122"/>
                <a:cs typeface="Times New Roman" panose="02020603050405020304" pitchFamily="18" charset="0"/>
              </a:rPr>
              <a:t>c</a:t>
            </a:r>
            <a:r>
              <a:rPr lang="zh-CN" altLang="en-US" sz="2100" dirty="0">
                <a:highlight>
                  <a:srgbClr val="FFFF00"/>
                </a:highlight>
                <a:latin typeface="Times New Roman" panose="02020603050405020304" pitchFamily="18" charset="0"/>
                <a:ea typeface="微软雅黑" panose="020B0503020204020204" pitchFamily="34" charset="-122"/>
                <a:cs typeface="Times New Roman" panose="02020603050405020304" pitchFamily="18" charset="0"/>
              </a:rPr>
              <a:t>，输出则是宽度受</a:t>
            </a:r>
            <a:r>
              <a:rPr lang="en-US" altLang="zh-CN" sz="2100" i="1" dirty="0" err="1">
                <a:highlight>
                  <a:srgbClr val="FFFF00"/>
                </a:highlight>
                <a:latin typeface="Times New Roman" panose="02020603050405020304" pitchFamily="18" charset="0"/>
                <a:ea typeface="微软雅黑" panose="020B0503020204020204" pitchFamily="34" charset="-122"/>
                <a:cs typeface="Times New Roman" panose="02020603050405020304" pitchFamily="18" charset="0"/>
              </a:rPr>
              <a:t>U</a:t>
            </a:r>
            <a:r>
              <a:rPr lang="en-US" altLang="zh-CN" sz="2100" baseline="-25000" dirty="0" err="1">
                <a:highlight>
                  <a:srgbClr val="FFFF00"/>
                </a:highlight>
                <a:latin typeface="Times New Roman" panose="02020603050405020304" pitchFamily="18" charset="0"/>
                <a:ea typeface="微软雅黑" panose="020B0503020204020204" pitchFamily="34" charset="-122"/>
                <a:cs typeface="Times New Roman" panose="02020603050405020304" pitchFamily="18" charset="0"/>
              </a:rPr>
              <a:t>c</a:t>
            </a:r>
            <a:r>
              <a:rPr lang="zh-CN" altLang="en-US" sz="2100" dirty="0">
                <a:highlight>
                  <a:srgbClr val="FFFF00"/>
                </a:highlight>
                <a:latin typeface="Times New Roman" panose="02020603050405020304" pitchFamily="18" charset="0"/>
                <a:ea typeface="微软雅黑" panose="020B0503020204020204" pitchFamily="34" charset="-122"/>
                <a:cs typeface="Times New Roman" panose="02020603050405020304" pitchFamily="18" charset="0"/>
              </a:rPr>
              <a:t>控制的脉冲量。</a:t>
            </a:r>
          </a:p>
          <a:p>
            <a:pPr indent="531719">
              <a:lnSpc>
                <a:spcPct val="150000"/>
              </a:lnSpc>
            </a:pP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脉冲调制器有许多种类，下面以</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锯齿波脉宽调制器</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为例说明脉宽调制原理。原理图如图</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4-18</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所示，运算放大器工作在开环状态，输出值总是在负饱和值与正饱和值之间跳变。</a:t>
            </a:r>
          </a:p>
        </p:txBody>
      </p:sp>
      <p:sp>
        <p:nvSpPr>
          <p:cNvPr id="15" name="平行四边形 14"/>
          <p:cNvSpPr/>
          <p:nvPr/>
        </p:nvSpPr>
        <p:spPr>
          <a:xfrm flipH="1">
            <a:off x="250478" y="-2678"/>
            <a:ext cx="10643964" cy="618124"/>
          </a:xfrm>
          <a:prstGeom prst="parallelogram">
            <a:avLst>
              <a:gd name="adj" fmla="val 104225"/>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6" name="文本框 3"/>
          <p:cNvSpPr txBox="1"/>
          <p:nvPr/>
        </p:nvSpPr>
        <p:spPr>
          <a:xfrm>
            <a:off x="938957" y="52576"/>
            <a:ext cx="7961709" cy="486886"/>
          </a:xfrm>
          <a:prstGeom prst="rect">
            <a:avLst/>
          </a:prstGeom>
          <a:noFill/>
        </p:spPr>
        <p:txBody>
          <a:bodyPr wrap="square" lIns="96433" tIns="48216" rIns="96433" bIns="48216" rtlCol="0">
            <a:spAutoFit/>
          </a:bodyPr>
          <a:lstStyle/>
          <a:p>
            <a:r>
              <a:rPr lang="zh-CN" altLang="en-US" sz="2500" b="1" dirty="0">
                <a:solidFill>
                  <a:schemeClr val="bg1"/>
                </a:solidFill>
                <a:latin typeface="微软雅黑" panose="020B0503020204020204" pitchFamily="34" charset="-122"/>
                <a:ea typeface="微软雅黑" panose="020B0503020204020204" pitchFamily="34" charset="-122"/>
              </a:rPr>
              <a:t>第二节</a:t>
            </a:r>
            <a:r>
              <a:rPr lang="en-US" altLang="zh-CN" sz="2500" b="1" dirty="0">
                <a:solidFill>
                  <a:schemeClr val="bg1"/>
                </a:solidFill>
                <a:latin typeface="微软雅黑" panose="020B0503020204020204" pitchFamily="34" charset="-122"/>
                <a:ea typeface="微软雅黑" panose="020B0503020204020204" pitchFamily="34" charset="-122"/>
              </a:rPr>
              <a:t>   </a:t>
            </a:r>
            <a:r>
              <a:rPr lang="zh-CN" altLang="en-US" sz="2500" b="1" dirty="0">
                <a:solidFill>
                  <a:schemeClr val="bg1"/>
                </a:solidFill>
                <a:latin typeface="微软雅黑" panose="020B0503020204020204" pitchFamily="34" charset="-122"/>
                <a:ea typeface="微软雅黑" panose="020B0503020204020204" pitchFamily="34" charset="-122"/>
              </a:rPr>
              <a:t>直流伺服系统</a:t>
            </a:r>
          </a:p>
        </p:txBody>
      </p:sp>
      <p:sp>
        <p:nvSpPr>
          <p:cNvPr id="17" name="直角三角形 16"/>
          <p:cNvSpPr/>
          <p:nvPr/>
        </p:nvSpPr>
        <p:spPr>
          <a:xfrm>
            <a:off x="-22771" y="1"/>
            <a:ext cx="633561" cy="644057"/>
          </a:xfrm>
          <a:prstGeom prst="rtTriangle">
            <a:avLst/>
          </a:prstGeom>
          <a:solidFill>
            <a:srgbClr val="513D4F"/>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20" name="Picture 3" descr="G:\409835d4e6170db16fe5ea1d69c71340.png"/>
          <p:cNvPicPr>
            <a:picLocks noChangeAspect="1" noChangeArrowheads="1"/>
          </p:cNvPicPr>
          <p:nvPr/>
        </p:nvPicPr>
        <p:blipFill>
          <a:blip r:embed="rId3" cstate="print">
            <a:duotone>
              <a:prstClr val="black"/>
              <a:srgbClr val="864284">
                <a:tint val="45000"/>
                <a:satMod val="400000"/>
              </a:srgbClr>
            </a:duotone>
            <a:extLst>
              <a:ext uri="{28A0092B-C50C-407E-A947-70E740481C1C}">
                <a14:useLocalDpi xmlns:a14="http://schemas.microsoft.com/office/drawing/2010/main" val="0"/>
              </a:ext>
            </a:extLst>
          </a:blip>
          <a:srcRect/>
          <a:stretch>
            <a:fillRect/>
          </a:stretch>
        </p:blipFill>
        <p:spPr bwMode="auto">
          <a:xfrm rot="2286903">
            <a:off x="10932535" y="-72093"/>
            <a:ext cx="901783" cy="916026"/>
          </a:xfrm>
          <a:prstGeom prst="rect">
            <a:avLst/>
          </a:prstGeom>
          <a:noFill/>
          <a:extLst>
            <a:ext uri="{909E8E84-426E-40DD-AFC4-6F175D3DCCD1}">
              <a14:hiddenFill xmlns:a14="http://schemas.microsoft.com/office/drawing/2010/main">
                <a:solidFill>
                  <a:srgbClr val="FFFFFF"/>
                </a:solidFill>
              </a14:hiddenFill>
            </a:ext>
          </a:extLst>
        </p:spPr>
      </p:pic>
      <p:sp>
        <p:nvSpPr>
          <p:cNvPr id="21" name="平行四边形 20"/>
          <p:cNvSpPr/>
          <p:nvPr/>
        </p:nvSpPr>
        <p:spPr>
          <a:xfrm flipH="1">
            <a:off x="94432" y="0"/>
            <a:ext cx="743396" cy="618124"/>
          </a:xfrm>
          <a:prstGeom prst="parallelogram">
            <a:avLst>
              <a:gd name="adj" fmla="val 99241"/>
            </a:avLst>
          </a:prstGeom>
          <a:solidFill>
            <a:srgbClr val="864284"/>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3" name="矩形 22"/>
          <p:cNvSpPr/>
          <p:nvPr/>
        </p:nvSpPr>
        <p:spPr>
          <a:xfrm>
            <a:off x="-10046" y="7075942"/>
            <a:ext cx="12869466" cy="174019"/>
          </a:xfrm>
          <a:prstGeom prst="rect">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11" name="4z18.jpg" descr="id:2147484534;FounderCES">
            <a:extLst>
              <a:ext uri="{FF2B5EF4-FFF2-40B4-BE49-F238E27FC236}">
                <a16:creationId xmlns:a16="http://schemas.microsoft.com/office/drawing/2014/main" id="{6A5DE8D1-F278-4872-B7C1-BA571CF78F59}"/>
              </a:ext>
            </a:extLst>
          </p:cNvPr>
          <p:cNvPicPr/>
          <p:nvPr/>
        </p:nvPicPr>
        <p:blipFill>
          <a:blip r:embed="rId4">
            <a:clrChange>
              <a:clrFrom>
                <a:srgbClr val="FFFFFF"/>
              </a:clrFrom>
              <a:clrTo>
                <a:srgbClr val="FFFFFF">
                  <a:alpha val="0"/>
                </a:srgbClr>
              </a:clrTo>
            </a:clrChange>
          </a:blip>
          <a:stretch>
            <a:fillRect/>
          </a:stretch>
        </p:blipFill>
        <p:spPr>
          <a:xfrm>
            <a:off x="466130" y="1889072"/>
            <a:ext cx="5314801" cy="2853599"/>
          </a:xfrm>
          <a:prstGeom prst="rect">
            <a:avLst/>
          </a:prstGeom>
        </p:spPr>
      </p:pic>
      <p:sp>
        <p:nvSpPr>
          <p:cNvPr id="12" name="TextBox 21">
            <a:extLst>
              <a:ext uri="{FF2B5EF4-FFF2-40B4-BE49-F238E27FC236}">
                <a16:creationId xmlns:a16="http://schemas.microsoft.com/office/drawing/2014/main" id="{EBAFB6E6-492B-4790-BEC2-0094AAFC91C3}"/>
              </a:ext>
            </a:extLst>
          </p:cNvPr>
          <p:cNvSpPr txBox="1"/>
          <p:nvPr/>
        </p:nvSpPr>
        <p:spPr>
          <a:xfrm>
            <a:off x="1676847" y="5344517"/>
            <a:ext cx="7518698" cy="389505"/>
          </a:xfrm>
          <a:prstGeom prst="rect">
            <a:avLst/>
          </a:prstGeom>
          <a:noFill/>
        </p:spPr>
        <p:txBody>
          <a:bodyPr wrap="square" lIns="96433" tIns="48216" rIns="96433" bIns="48216" rtlCol="0">
            <a:spAutoFit/>
          </a:bodyPr>
          <a:lstStyle/>
          <a:p>
            <a:pPr>
              <a:lnSpc>
                <a:spcPct val="150000"/>
              </a:lnSpc>
            </a:pPr>
            <a:r>
              <a:rPr lang="zh-CN" altLang="en-US" sz="1500" b="1" dirty="0">
                <a:latin typeface="+mn-ea"/>
              </a:rPr>
              <a:t>图</a:t>
            </a:r>
            <a:r>
              <a:rPr lang="en-US" altLang="zh-CN" sz="1500" b="1" dirty="0">
                <a:latin typeface="+mn-ea"/>
              </a:rPr>
              <a:t>4-18</a:t>
            </a:r>
            <a:r>
              <a:rPr lang="zh-CN" altLang="en-US" sz="1500" b="1" dirty="0">
                <a:latin typeface="+mn-ea"/>
              </a:rPr>
              <a:t>　锯齿波脉宽调制器</a:t>
            </a:r>
          </a:p>
        </p:txBody>
      </p:sp>
    </p:spTree>
    <p:extLst>
      <p:ext uri="{BB962C8B-B14F-4D97-AF65-F5344CB8AC3E}">
        <p14:creationId xmlns:p14="http://schemas.microsoft.com/office/powerpoint/2010/main" val="150168397"/>
      </p:ext>
    </p:extLst>
  </p:cSld>
  <p:clrMapOvr>
    <a:masterClrMapping/>
  </p:clrMapOvr>
  <mc:AlternateContent xmlns:mc="http://schemas.openxmlformats.org/markup-compatibility/2006" xmlns:p14="http://schemas.microsoft.com/office/powerpoint/2010/main">
    <mc:Choice Requires="p14">
      <p:transition spd="slow" p14:dur="1600" advClick="0">
        <p14:gallery dir="l"/>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grpId="0" nodeType="click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wipe(down)">
                                      <p:cBhvr>
                                        <p:cTn id="14" dur="500"/>
                                        <p:tgtEl>
                                          <p:spTgt spid="12"/>
                                        </p:tgtEl>
                                      </p:cBhvr>
                                    </p:animEffect>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barn(inVertical)">
                                      <p:cBhvr>
                                        <p:cTn id="19"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2"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圆角 2">
            <a:extLst>
              <a:ext uri="{FF2B5EF4-FFF2-40B4-BE49-F238E27FC236}">
                <a16:creationId xmlns:a16="http://schemas.microsoft.com/office/drawing/2014/main" id="{55082CEF-1C15-486E-A2BB-496228555C8E}"/>
              </a:ext>
            </a:extLst>
          </p:cNvPr>
          <p:cNvSpPr/>
          <p:nvPr/>
        </p:nvSpPr>
        <p:spPr>
          <a:xfrm>
            <a:off x="4125119" y="4693221"/>
            <a:ext cx="3024336" cy="1083344"/>
          </a:xfrm>
          <a:prstGeom prst="roundRect">
            <a:avLst/>
          </a:prstGeom>
          <a:solidFill>
            <a:srgbClr val="EDE2F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TextBox 17"/>
          <p:cNvSpPr txBox="1"/>
          <p:nvPr/>
        </p:nvSpPr>
        <p:spPr>
          <a:xfrm>
            <a:off x="804699" y="1181403"/>
            <a:ext cx="10613069" cy="3490610"/>
          </a:xfrm>
          <a:prstGeom prst="rect">
            <a:avLst/>
          </a:prstGeom>
          <a:noFill/>
          <a:ln>
            <a:noFill/>
          </a:ln>
        </p:spPr>
        <p:style>
          <a:lnRef idx="2">
            <a:schemeClr val="accent6"/>
          </a:lnRef>
          <a:fillRef idx="1">
            <a:schemeClr val="lt1"/>
          </a:fillRef>
          <a:effectRef idx="0">
            <a:schemeClr val="accent6"/>
          </a:effectRef>
          <a:fontRef idx="minor">
            <a:schemeClr val="dk1"/>
          </a:fontRef>
        </p:style>
        <p:txBody>
          <a:bodyPr wrap="square" lIns="96433" tIns="48216" rIns="96433" bIns="48216" rtlCol="0">
            <a:spAutoFit/>
          </a:bodyPr>
          <a:lstStyle/>
          <a:p>
            <a:pPr indent="531719">
              <a:lnSpc>
                <a:spcPct val="150000"/>
              </a:lnSpc>
            </a:pP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加在运算放大器反相输入端的三个输入信号，一个输入信号是锯齿波调制信号，由锯齿波发生器提供，其频率是主电路所需的开关调制频率。另一个是</a:t>
            </a:r>
            <a:r>
              <a:rPr lang="zh-CN" altLang="en-US" sz="2100" dirty="0">
                <a:highlight>
                  <a:srgbClr val="FFFF00"/>
                </a:highlight>
                <a:latin typeface="Times New Roman" panose="02020603050405020304" pitchFamily="18" charset="0"/>
                <a:ea typeface="微软雅黑" panose="020B0503020204020204" pitchFamily="34" charset="-122"/>
                <a:cs typeface="Times New Roman" panose="02020603050405020304" pitchFamily="18" charset="0"/>
              </a:rPr>
              <a:t>控制电压</a:t>
            </a:r>
            <a:r>
              <a:rPr lang="en-US" altLang="zh-CN" sz="2100" i="1" dirty="0" err="1">
                <a:highlight>
                  <a:srgbClr val="FFFF00"/>
                </a:highlight>
                <a:latin typeface="Times New Roman" panose="02020603050405020304" pitchFamily="18" charset="0"/>
                <a:ea typeface="微软雅黑" panose="020B0503020204020204" pitchFamily="34" charset="-122"/>
                <a:cs typeface="Times New Roman" panose="02020603050405020304" pitchFamily="18" charset="0"/>
              </a:rPr>
              <a:t>U</a:t>
            </a:r>
            <a:r>
              <a:rPr lang="en-US" altLang="zh-CN" sz="2100" baseline="-25000" dirty="0" err="1">
                <a:highlight>
                  <a:srgbClr val="FFFF00"/>
                </a:highlight>
                <a:latin typeface="Times New Roman" panose="02020603050405020304" pitchFamily="18" charset="0"/>
                <a:ea typeface="微软雅黑" panose="020B0503020204020204" pitchFamily="34" charset="-122"/>
                <a:cs typeface="Times New Roman" panose="02020603050405020304" pitchFamily="18" charset="0"/>
              </a:rPr>
              <a:t>c</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，其</a:t>
            </a:r>
            <a:r>
              <a:rPr lang="zh-CN" altLang="en-US" sz="2100" dirty="0">
                <a:highlight>
                  <a:srgbClr val="FFFF00"/>
                </a:highlight>
                <a:latin typeface="Times New Roman" panose="02020603050405020304" pitchFamily="18" charset="0"/>
                <a:ea typeface="微软雅黑" panose="020B0503020204020204" pitchFamily="34" charset="-122"/>
                <a:cs typeface="Times New Roman" panose="02020603050405020304" pitchFamily="18" charset="0"/>
              </a:rPr>
              <a:t>极性和大小可变</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100" i="1" dirty="0" err="1">
                <a:highlight>
                  <a:srgbClr val="FFFF00"/>
                </a:highlight>
                <a:latin typeface="Times New Roman" panose="02020603050405020304" pitchFamily="18" charset="0"/>
                <a:ea typeface="微软雅黑" panose="020B0503020204020204" pitchFamily="34" charset="-122"/>
                <a:cs typeface="Times New Roman" panose="02020603050405020304" pitchFamily="18" charset="0"/>
              </a:rPr>
              <a:t>U</a:t>
            </a:r>
            <a:r>
              <a:rPr lang="en-US" altLang="zh-CN" sz="2100" baseline="-25000" dirty="0" err="1">
                <a:highlight>
                  <a:srgbClr val="FFFF00"/>
                </a:highlight>
                <a:latin typeface="Times New Roman" panose="02020603050405020304" pitchFamily="18" charset="0"/>
                <a:ea typeface="微软雅黑" panose="020B0503020204020204" pitchFamily="34" charset="-122"/>
                <a:cs typeface="Times New Roman" panose="02020603050405020304" pitchFamily="18" charset="0"/>
              </a:rPr>
              <a:t>c</a:t>
            </a:r>
            <a:r>
              <a:rPr lang="zh-CN" altLang="en-US" sz="2100" dirty="0">
                <a:highlight>
                  <a:srgbClr val="FFFF00"/>
                </a:highlight>
                <a:latin typeface="Times New Roman" panose="02020603050405020304" pitchFamily="18" charset="0"/>
                <a:ea typeface="微软雅黑" panose="020B0503020204020204" pitchFamily="34" charset="-122"/>
                <a:cs typeface="Times New Roman" panose="02020603050405020304" pitchFamily="18" charset="0"/>
              </a:rPr>
              <a:t>和</a:t>
            </a:r>
            <a:r>
              <a:rPr lang="en-US" altLang="zh-CN" sz="2100" i="1" dirty="0" err="1">
                <a:highlight>
                  <a:srgbClr val="FFFF00"/>
                </a:highlight>
                <a:latin typeface="Times New Roman" panose="02020603050405020304" pitchFamily="18" charset="0"/>
                <a:ea typeface="微软雅黑" panose="020B0503020204020204" pitchFamily="34" charset="-122"/>
                <a:cs typeface="Times New Roman" panose="02020603050405020304" pitchFamily="18" charset="0"/>
              </a:rPr>
              <a:t>U</a:t>
            </a:r>
            <a:r>
              <a:rPr lang="en-US" altLang="zh-CN" sz="2100" baseline="-25000" dirty="0" err="1">
                <a:highlight>
                  <a:srgbClr val="FFFF00"/>
                </a:highlight>
                <a:latin typeface="Times New Roman" panose="02020603050405020304" pitchFamily="18" charset="0"/>
                <a:ea typeface="微软雅黑" panose="020B0503020204020204" pitchFamily="34" charset="-122"/>
                <a:cs typeface="Times New Roman" panose="02020603050405020304" pitchFamily="18" charset="0"/>
              </a:rPr>
              <a:t>sa</a:t>
            </a:r>
            <a:r>
              <a:rPr lang="zh-CN" altLang="en-US" sz="2100" dirty="0">
                <a:highlight>
                  <a:srgbClr val="FFFF00"/>
                </a:highlight>
                <a:latin typeface="Times New Roman" panose="02020603050405020304" pitchFamily="18" charset="0"/>
                <a:ea typeface="微软雅黑" panose="020B0503020204020204" pitchFamily="34" charset="-122"/>
                <a:cs typeface="Times New Roman" panose="02020603050405020304" pitchFamily="18" charset="0"/>
              </a:rPr>
              <a:t>相减</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，从而在运算放大器的输出端得到周期不变，脉冲宽度可变的调制输出电压</a:t>
            </a:r>
            <a:r>
              <a:rPr lang="en-US" altLang="zh-CN" sz="2100" i="1" dirty="0" err="1">
                <a:latin typeface="Times New Roman" panose="02020603050405020304" pitchFamily="18" charset="0"/>
                <a:ea typeface="微软雅黑" panose="020B0503020204020204" pitchFamily="34" charset="-122"/>
                <a:cs typeface="Times New Roman" panose="02020603050405020304" pitchFamily="18" charset="0"/>
              </a:rPr>
              <a:t>U</a:t>
            </a:r>
            <a:r>
              <a:rPr lang="en-US" altLang="zh-CN" sz="2100" baseline="-25000" dirty="0" err="1">
                <a:latin typeface="Times New Roman" panose="02020603050405020304" pitchFamily="18" charset="0"/>
                <a:ea typeface="微软雅黑" panose="020B0503020204020204" pitchFamily="34" charset="-122"/>
                <a:cs typeface="Times New Roman" panose="02020603050405020304" pitchFamily="18" charset="0"/>
              </a:rPr>
              <a:t>pw</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。对于不同控制方式的</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PWM</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变换器，对调制脉冲电压</a:t>
            </a:r>
            <a:r>
              <a:rPr lang="en-US" altLang="zh-CN" sz="2100" i="1" dirty="0" err="1">
                <a:latin typeface="Times New Roman" panose="02020603050405020304" pitchFamily="18" charset="0"/>
                <a:ea typeface="微软雅黑" panose="020B0503020204020204" pitchFamily="34" charset="-122"/>
                <a:cs typeface="Times New Roman" panose="02020603050405020304" pitchFamily="18" charset="0"/>
              </a:rPr>
              <a:t>U</a:t>
            </a:r>
            <a:r>
              <a:rPr lang="en-US" altLang="zh-CN" sz="2100" baseline="-25000" dirty="0" err="1">
                <a:latin typeface="Times New Roman" panose="02020603050405020304" pitchFamily="18" charset="0"/>
                <a:ea typeface="微软雅黑" panose="020B0503020204020204" pitchFamily="34" charset="-122"/>
                <a:cs typeface="Times New Roman" panose="02020603050405020304" pitchFamily="18" charset="0"/>
              </a:rPr>
              <a:t>pw</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的要求是不一样的。对于双极式可逆变换器，要求当输出平均电压</a:t>
            </a:r>
            <a:r>
              <a:rPr lang="en-US" altLang="zh-CN" sz="2100" i="1" dirty="0">
                <a:latin typeface="Times New Roman" panose="02020603050405020304" pitchFamily="18" charset="0"/>
                <a:ea typeface="微软雅黑" panose="020B0503020204020204" pitchFamily="34" charset="-122"/>
                <a:cs typeface="Times New Roman" panose="02020603050405020304" pitchFamily="18" charset="0"/>
              </a:rPr>
              <a:t>U</a:t>
            </a:r>
            <a:r>
              <a:rPr lang="en-US" altLang="zh-CN" sz="2100" baseline="-25000" dirty="0">
                <a:latin typeface="Times New Roman" panose="02020603050405020304" pitchFamily="18" charset="0"/>
                <a:ea typeface="微软雅黑" panose="020B0503020204020204" pitchFamily="34" charset="-122"/>
                <a:cs typeface="Times New Roman" panose="02020603050405020304" pitchFamily="18" charset="0"/>
              </a:rPr>
              <a:t>d</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=0</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时，</a:t>
            </a:r>
            <a:r>
              <a:rPr lang="en-US" altLang="zh-CN" sz="2100" i="1" dirty="0" err="1">
                <a:latin typeface="Times New Roman" panose="02020603050405020304" pitchFamily="18" charset="0"/>
                <a:ea typeface="微软雅黑" panose="020B0503020204020204" pitchFamily="34" charset="-122"/>
                <a:cs typeface="Times New Roman" panose="02020603050405020304" pitchFamily="18" charset="0"/>
              </a:rPr>
              <a:t>U</a:t>
            </a:r>
            <a:r>
              <a:rPr lang="en-US" altLang="zh-CN" sz="2100" baseline="-25000" dirty="0" err="1">
                <a:latin typeface="Times New Roman" panose="02020603050405020304" pitchFamily="18" charset="0"/>
                <a:ea typeface="微软雅黑" panose="020B0503020204020204" pitchFamily="34" charset="-122"/>
                <a:cs typeface="Times New Roman" panose="02020603050405020304" pitchFamily="18" charset="0"/>
              </a:rPr>
              <a:t>pw</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的正负脉宽度相等，这就要求控制电压</a:t>
            </a:r>
            <a:r>
              <a:rPr lang="en-US" altLang="zh-CN" sz="2100" i="1" dirty="0" err="1">
                <a:latin typeface="Times New Roman" panose="02020603050405020304" pitchFamily="18" charset="0"/>
                <a:ea typeface="微软雅黑" panose="020B0503020204020204" pitchFamily="34" charset="-122"/>
                <a:cs typeface="Times New Roman" panose="02020603050405020304" pitchFamily="18" charset="0"/>
              </a:rPr>
              <a:t>U</a:t>
            </a:r>
            <a:r>
              <a:rPr lang="en-US" altLang="zh-CN" sz="2100" baseline="-25000" dirty="0" err="1">
                <a:latin typeface="Times New Roman" panose="02020603050405020304" pitchFamily="18" charset="0"/>
                <a:ea typeface="微软雅黑" panose="020B0503020204020204" pitchFamily="34" charset="-122"/>
                <a:cs typeface="Times New Roman" panose="02020603050405020304" pitchFamily="18" charset="0"/>
              </a:rPr>
              <a:t>c</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也恰好为零。为此，</a:t>
            </a:r>
            <a:r>
              <a:rPr lang="zh-CN" altLang="en-US" sz="2100" dirty="0">
                <a:highlight>
                  <a:srgbClr val="FFFF00"/>
                </a:highlight>
                <a:latin typeface="Times New Roman" panose="02020603050405020304" pitchFamily="18" charset="0"/>
                <a:ea typeface="微软雅黑" panose="020B0503020204020204" pitchFamily="34" charset="-122"/>
                <a:cs typeface="Times New Roman" panose="02020603050405020304" pitchFamily="18" charset="0"/>
              </a:rPr>
              <a:t>在运算放大器的输入端引入第三个输入信号</a:t>
            </a:r>
            <a:r>
              <a:rPr lang="en-US" altLang="zh-CN" sz="2100" dirty="0">
                <a:highlight>
                  <a:srgbClr val="FFFF00"/>
                </a:highlight>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highlight>
                  <a:srgbClr val="FFFF00"/>
                </a:highlight>
                <a:latin typeface="Times New Roman" panose="02020603050405020304" pitchFamily="18" charset="0"/>
                <a:ea typeface="微软雅黑" panose="020B0503020204020204" pitchFamily="34" charset="-122"/>
                <a:cs typeface="Times New Roman" panose="02020603050405020304" pitchFamily="18" charset="0"/>
              </a:rPr>
              <a:t>负偏移</a:t>
            </a:r>
            <a:r>
              <a:rPr lang="en-US" altLang="zh-CN" sz="2100" i="1" dirty="0" err="1">
                <a:highlight>
                  <a:srgbClr val="FFFF00"/>
                </a:highlight>
                <a:latin typeface="Times New Roman" panose="02020603050405020304" pitchFamily="18" charset="0"/>
                <a:ea typeface="微软雅黑" panose="020B0503020204020204" pitchFamily="34" charset="-122"/>
                <a:cs typeface="Times New Roman" panose="02020603050405020304" pitchFamily="18" charset="0"/>
              </a:rPr>
              <a:t>U</a:t>
            </a:r>
            <a:r>
              <a:rPr lang="en-US" altLang="zh-CN" sz="2100" baseline="-25000" dirty="0" err="1">
                <a:highlight>
                  <a:srgbClr val="FFFF00"/>
                </a:highlight>
                <a:latin typeface="Times New Roman" panose="02020603050405020304" pitchFamily="18" charset="0"/>
                <a:ea typeface="微软雅黑" panose="020B0503020204020204" pitchFamily="34" charset="-122"/>
                <a:cs typeface="Times New Roman" panose="02020603050405020304" pitchFamily="18" charset="0"/>
              </a:rPr>
              <a:t>b</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，其值为</a:t>
            </a:r>
          </a:p>
        </p:txBody>
      </p:sp>
      <p:sp>
        <p:nvSpPr>
          <p:cNvPr id="15" name="平行四边形 14"/>
          <p:cNvSpPr/>
          <p:nvPr/>
        </p:nvSpPr>
        <p:spPr>
          <a:xfrm flipH="1">
            <a:off x="250478" y="-2678"/>
            <a:ext cx="10643964" cy="618124"/>
          </a:xfrm>
          <a:prstGeom prst="parallelogram">
            <a:avLst>
              <a:gd name="adj" fmla="val 104225"/>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6" name="文本框 3"/>
          <p:cNvSpPr txBox="1"/>
          <p:nvPr/>
        </p:nvSpPr>
        <p:spPr>
          <a:xfrm>
            <a:off x="938957" y="52576"/>
            <a:ext cx="7961709" cy="486886"/>
          </a:xfrm>
          <a:prstGeom prst="rect">
            <a:avLst/>
          </a:prstGeom>
          <a:noFill/>
        </p:spPr>
        <p:txBody>
          <a:bodyPr wrap="square" lIns="96433" tIns="48216" rIns="96433" bIns="48216" rtlCol="0">
            <a:spAutoFit/>
          </a:bodyPr>
          <a:lstStyle/>
          <a:p>
            <a:r>
              <a:rPr lang="zh-CN" altLang="en-US" sz="2500" b="1" dirty="0">
                <a:solidFill>
                  <a:schemeClr val="bg1"/>
                </a:solidFill>
                <a:latin typeface="微软雅黑" panose="020B0503020204020204" pitchFamily="34" charset="-122"/>
                <a:ea typeface="微软雅黑" panose="020B0503020204020204" pitchFamily="34" charset="-122"/>
              </a:rPr>
              <a:t>第二节</a:t>
            </a:r>
            <a:r>
              <a:rPr lang="en-US" altLang="zh-CN" sz="2500" b="1" dirty="0">
                <a:solidFill>
                  <a:schemeClr val="bg1"/>
                </a:solidFill>
                <a:latin typeface="微软雅黑" panose="020B0503020204020204" pitchFamily="34" charset="-122"/>
                <a:ea typeface="微软雅黑" panose="020B0503020204020204" pitchFamily="34" charset="-122"/>
              </a:rPr>
              <a:t>   </a:t>
            </a:r>
            <a:r>
              <a:rPr lang="zh-CN" altLang="en-US" sz="2500" b="1" dirty="0">
                <a:solidFill>
                  <a:schemeClr val="bg1"/>
                </a:solidFill>
                <a:latin typeface="微软雅黑" panose="020B0503020204020204" pitchFamily="34" charset="-122"/>
                <a:ea typeface="微软雅黑" panose="020B0503020204020204" pitchFamily="34" charset="-122"/>
              </a:rPr>
              <a:t>直流伺服系统</a:t>
            </a:r>
          </a:p>
        </p:txBody>
      </p:sp>
      <p:sp>
        <p:nvSpPr>
          <p:cNvPr id="17" name="直角三角形 16"/>
          <p:cNvSpPr/>
          <p:nvPr/>
        </p:nvSpPr>
        <p:spPr>
          <a:xfrm>
            <a:off x="-22771" y="1"/>
            <a:ext cx="633561" cy="644057"/>
          </a:xfrm>
          <a:prstGeom prst="rtTriangle">
            <a:avLst/>
          </a:prstGeom>
          <a:solidFill>
            <a:srgbClr val="513D4F"/>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20" name="Picture 3" descr="G:\409835d4e6170db16fe5ea1d69c71340.png"/>
          <p:cNvPicPr>
            <a:picLocks noChangeAspect="1" noChangeArrowheads="1"/>
          </p:cNvPicPr>
          <p:nvPr/>
        </p:nvPicPr>
        <p:blipFill>
          <a:blip r:embed="rId3" cstate="print">
            <a:duotone>
              <a:prstClr val="black"/>
              <a:srgbClr val="864284">
                <a:tint val="45000"/>
                <a:satMod val="400000"/>
              </a:srgbClr>
            </a:duotone>
            <a:extLst>
              <a:ext uri="{28A0092B-C50C-407E-A947-70E740481C1C}">
                <a14:useLocalDpi xmlns:a14="http://schemas.microsoft.com/office/drawing/2010/main" val="0"/>
              </a:ext>
            </a:extLst>
          </a:blip>
          <a:srcRect/>
          <a:stretch>
            <a:fillRect/>
          </a:stretch>
        </p:blipFill>
        <p:spPr bwMode="auto">
          <a:xfrm rot="2286903">
            <a:off x="10932535" y="-72093"/>
            <a:ext cx="901783" cy="916026"/>
          </a:xfrm>
          <a:prstGeom prst="rect">
            <a:avLst/>
          </a:prstGeom>
          <a:noFill/>
          <a:extLst>
            <a:ext uri="{909E8E84-426E-40DD-AFC4-6F175D3DCCD1}">
              <a14:hiddenFill xmlns:a14="http://schemas.microsoft.com/office/drawing/2010/main">
                <a:solidFill>
                  <a:srgbClr val="FFFFFF"/>
                </a:solidFill>
              </a14:hiddenFill>
            </a:ext>
          </a:extLst>
        </p:spPr>
      </p:pic>
      <p:sp>
        <p:nvSpPr>
          <p:cNvPr id="21" name="平行四边形 20"/>
          <p:cNvSpPr/>
          <p:nvPr/>
        </p:nvSpPr>
        <p:spPr>
          <a:xfrm flipH="1">
            <a:off x="94432" y="0"/>
            <a:ext cx="743396" cy="618124"/>
          </a:xfrm>
          <a:prstGeom prst="parallelogram">
            <a:avLst>
              <a:gd name="adj" fmla="val 99241"/>
            </a:avLst>
          </a:prstGeom>
          <a:solidFill>
            <a:srgbClr val="864284"/>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3" name="矩形 22"/>
          <p:cNvSpPr/>
          <p:nvPr/>
        </p:nvSpPr>
        <p:spPr>
          <a:xfrm>
            <a:off x="-10046" y="7075942"/>
            <a:ext cx="12869466" cy="174019"/>
          </a:xfrm>
          <a:prstGeom prst="rect">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mc:AlternateContent xmlns:mc="http://schemas.openxmlformats.org/markup-compatibility/2006" xmlns:a14="http://schemas.microsoft.com/office/drawing/2010/main">
        <mc:Choice Requires="a14">
          <p:sp>
            <p:nvSpPr>
              <p:cNvPr id="2" name="矩形 1">
                <a:extLst>
                  <a:ext uri="{FF2B5EF4-FFF2-40B4-BE49-F238E27FC236}">
                    <a16:creationId xmlns:a16="http://schemas.microsoft.com/office/drawing/2014/main" id="{A91F6553-C39A-41C5-A846-B14CDAED1503}"/>
                  </a:ext>
                </a:extLst>
              </p:cNvPr>
              <p:cNvSpPr/>
              <p:nvPr/>
            </p:nvSpPr>
            <p:spPr>
              <a:xfrm>
                <a:off x="4582446" y="4984477"/>
                <a:ext cx="2206969" cy="376578"/>
              </a:xfrm>
              <a:prstGeom prst="rect">
                <a:avLst/>
              </a:prstGeom>
            </p:spPr>
            <p:txBody>
              <a:bodyPr wrap="square">
                <a:spAutoFit/>
              </a:bodyPr>
              <a:lstStyle/>
              <a:p>
                <a:pPr indent="266700" algn="ctr">
                  <a:lnSpc>
                    <a:spcPts val="1575"/>
                  </a:lnSpc>
                  <a:spcAft>
                    <a:spcPts val="0"/>
                  </a:spcAft>
                </a:pPr>
                <a:r>
                  <a:rPr lang="en-US" altLang="zh-CN" sz="2400" i="1" dirty="0" err="1">
                    <a:solidFill>
                      <a:srgbClr val="000000"/>
                    </a:solidFill>
                    <a:latin typeface="Times New Roman" panose="02020603050405020304" pitchFamily="18" charset="0"/>
                    <a:ea typeface="Cambria Math" panose="02040503050406030204" pitchFamily="18" charset="0"/>
                    <a:cs typeface="Times New Roman" panose="02020603050405020304" pitchFamily="18" charset="0"/>
                  </a:rPr>
                  <a:t>U</a:t>
                </a:r>
                <a:r>
                  <a:rPr lang="en-US" altLang="zh-CN" sz="2400" baseline="-25000" dirty="0" err="1">
                    <a:solidFill>
                      <a:srgbClr val="000000"/>
                    </a:solidFill>
                    <a:effectLst/>
                    <a:latin typeface="Times New Roman" panose="02020603050405020304" pitchFamily="18" charset="0"/>
                    <a:ea typeface="Cambria Math" panose="02040503050406030204" pitchFamily="18" charset="0"/>
                    <a:cs typeface="Times New Roman" panose="02020603050405020304" pitchFamily="18" charset="0"/>
                  </a:rPr>
                  <a:t>b</a:t>
                </a:r>
                <a:r>
                  <a:rPr lang="en-US" altLang="zh-CN" sz="2400" i="1" dirty="0">
                    <a:solidFill>
                      <a:srgbClr val="000000"/>
                    </a:solidFill>
                    <a:effectLst/>
                    <a:latin typeface="Times New Roman" panose="02020603050405020304" pitchFamily="18" charset="0"/>
                    <a:ea typeface="Cambria Math" panose="02040503050406030204" pitchFamily="18" charset="0"/>
                    <a:cs typeface="Times New Roman" panose="02020603050405020304" pitchFamily="18" charset="0"/>
                  </a:rPr>
                  <a:t>=-</a:t>
                </a:r>
                <a14:m>
                  <m:oMath xmlns:m="http://schemas.openxmlformats.org/officeDocument/2006/math">
                    <m:f>
                      <m:fPr>
                        <m:ctrlPr>
                          <a:rPr lang="zh-CN" altLang="zh-CN" sz="24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24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1</m:t>
                        </m:r>
                      </m:num>
                      <m:den>
                        <m:r>
                          <a:rPr lang="en-US" altLang="zh-CN" sz="24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2</m:t>
                        </m:r>
                      </m:den>
                    </m:f>
                  </m:oMath>
                </a14:m>
                <a:r>
                  <a:rPr lang="en-US" altLang="zh-CN" sz="2400" i="1" dirty="0" err="1">
                    <a:solidFill>
                      <a:srgbClr val="000000"/>
                    </a:solidFill>
                    <a:effectLst/>
                    <a:latin typeface="Times New Roman" panose="02020603050405020304" pitchFamily="18" charset="0"/>
                    <a:ea typeface="Cambria Math" panose="02040503050406030204" pitchFamily="18" charset="0"/>
                    <a:cs typeface="Times New Roman" panose="02020603050405020304" pitchFamily="18" charset="0"/>
                  </a:rPr>
                  <a:t>U</a:t>
                </a:r>
                <a:r>
                  <a:rPr lang="en-US" altLang="zh-CN" sz="2400" i="1" baseline="-25000" dirty="0" err="1">
                    <a:solidFill>
                      <a:srgbClr val="000000"/>
                    </a:solidFill>
                    <a:effectLst/>
                    <a:latin typeface="Times New Roman" panose="02020603050405020304" pitchFamily="18" charset="0"/>
                    <a:ea typeface="Cambria Math" panose="02040503050406030204" pitchFamily="18" charset="0"/>
                    <a:cs typeface="Times New Roman" panose="02020603050405020304" pitchFamily="18" charset="0"/>
                  </a:rPr>
                  <a:t>sa</a:t>
                </a:r>
                <a:r>
                  <a:rPr lang="en-US" altLang="zh-CN" sz="2400" baseline="-25000" dirty="0" err="1">
                    <a:solidFill>
                      <a:srgbClr val="000000"/>
                    </a:solidFill>
                    <a:effectLst/>
                    <a:latin typeface="Times New Roman" panose="02020603050405020304" pitchFamily="18" charset="0"/>
                    <a:ea typeface="Cambria Math" panose="02040503050406030204" pitchFamily="18" charset="0"/>
                    <a:cs typeface="Times New Roman" panose="02020603050405020304" pitchFamily="18" charset="0"/>
                  </a:rPr>
                  <a:t>max</a:t>
                </a:r>
                <a:endParaRPr lang="zh-CN" altLang="zh-CN" sz="2400" dirty="0">
                  <a:solidFill>
                    <a:srgbClr val="000000"/>
                  </a:solidFill>
                  <a:effectLst/>
                  <a:latin typeface="Times New Roman" panose="02020603050405020304" pitchFamily="18" charset="0"/>
                  <a:ea typeface="方正书宋_GBK"/>
                  <a:cs typeface="Times New Roman" panose="02020603050405020304" pitchFamily="18" charset="0"/>
                </a:endParaRPr>
              </a:p>
            </p:txBody>
          </p:sp>
        </mc:Choice>
        <mc:Fallback xmlns="">
          <p:sp>
            <p:nvSpPr>
              <p:cNvPr id="2" name="矩形 1">
                <a:extLst>
                  <a:ext uri="{FF2B5EF4-FFF2-40B4-BE49-F238E27FC236}">
                    <a16:creationId xmlns:a16="http://schemas.microsoft.com/office/drawing/2014/main" id="{A91F6553-C39A-41C5-A846-B14CDAED1503}"/>
                  </a:ext>
                </a:extLst>
              </p:cNvPr>
              <p:cNvSpPr>
                <a:spLocks noRot="1" noChangeAspect="1" noMove="1" noResize="1" noEditPoints="1" noAdjustHandles="1" noChangeArrowheads="1" noChangeShapeType="1" noTextEdit="1"/>
              </p:cNvSpPr>
              <p:nvPr/>
            </p:nvSpPr>
            <p:spPr>
              <a:xfrm>
                <a:off x="4582446" y="4984477"/>
                <a:ext cx="2206969" cy="376578"/>
              </a:xfrm>
              <a:prstGeom prst="rect">
                <a:avLst/>
              </a:prstGeom>
              <a:blipFill>
                <a:blip r:embed="rId4"/>
                <a:stretch>
                  <a:fillRect t="-56667" b="-1666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697338607"/>
      </p:ext>
    </p:extLst>
  </p:cSld>
  <p:clrMapOvr>
    <a:masterClrMapping/>
  </p:clrMapOvr>
  <mc:AlternateContent xmlns:mc="http://schemas.openxmlformats.org/markup-compatibility/2006" xmlns:p14="http://schemas.microsoft.com/office/powerpoint/2010/main">
    <mc:Choice Requires="p14">
      <p:transition spd="slow" p14:dur="1600" advClick="0">
        <p14:gallery dir="l"/>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barn(inVertical)">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1000"/>
                                        <p:tgtEl>
                                          <p:spTgt spid="2"/>
                                        </p:tgtEl>
                                      </p:cBhvr>
                                    </p:animEffect>
                                    <p:anim calcmode="lin" valueType="num">
                                      <p:cBhvr>
                                        <p:cTn id="18" dur="1000" fill="hold"/>
                                        <p:tgtEl>
                                          <p:spTgt spid="2"/>
                                        </p:tgtEl>
                                        <p:attrNameLst>
                                          <p:attrName>ppt_x</p:attrName>
                                        </p:attrNameLst>
                                      </p:cBhvr>
                                      <p:tavLst>
                                        <p:tav tm="0">
                                          <p:val>
                                            <p:strVal val="#ppt_x"/>
                                          </p:val>
                                        </p:tav>
                                        <p:tav tm="100000">
                                          <p:val>
                                            <p:strVal val="#ppt_x"/>
                                          </p:val>
                                        </p:tav>
                                      </p:tavLst>
                                    </p:anim>
                                    <p:anim calcmode="lin" valueType="num">
                                      <p:cBhvr>
                                        <p:cTn id="1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8" grpId="0" animBg="1"/>
      <p:bldP spid="2"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758956" y="865510"/>
            <a:ext cx="10613069" cy="1551618"/>
          </a:xfrm>
          <a:prstGeom prst="rect">
            <a:avLst/>
          </a:prstGeom>
          <a:noFill/>
        </p:spPr>
        <p:style>
          <a:lnRef idx="2">
            <a:schemeClr val="accent6"/>
          </a:lnRef>
          <a:fillRef idx="1">
            <a:schemeClr val="lt1"/>
          </a:fillRef>
          <a:effectRef idx="0">
            <a:schemeClr val="accent6"/>
          </a:effectRef>
          <a:fontRef idx="minor">
            <a:schemeClr val="dk1"/>
          </a:fontRef>
        </p:style>
        <p:txBody>
          <a:bodyPr wrap="square" lIns="96433" tIns="48216" rIns="96433" bIns="48216" rtlCol="0">
            <a:spAutoFit/>
          </a:bodyPr>
          <a:lstStyle/>
          <a:p>
            <a:pPr indent="531719">
              <a:lnSpc>
                <a:spcPct val="150000"/>
              </a:lnSpc>
            </a:pP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这时</a:t>
            </a:r>
            <a:r>
              <a:rPr lang="en-US" altLang="zh-CN" sz="2100" i="1" dirty="0" err="1">
                <a:latin typeface="Times New Roman" panose="02020603050405020304" pitchFamily="18" charset="0"/>
                <a:ea typeface="微软雅黑" panose="020B0503020204020204" pitchFamily="34" charset="-122"/>
                <a:cs typeface="Times New Roman" panose="02020603050405020304" pitchFamily="18" charset="0"/>
              </a:rPr>
              <a:t>U</a:t>
            </a:r>
            <a:r>
              <a:rPr lang="en-US" altLang="zh-CN" sz="2100" baseline="-25000" dirty="0" err="1">
                <a:latin typeface="Times New Roman" panose="02020603050405020304" pitchFamily="18" charset="0"/>
                <a:ea typeface="微软雅黑" panose="020B0503020204020204" pitchFamily="34" charset="-122"/>
                <a:cs typeface="Times New Roman" panose="02020603050405020304" pitchFamily="18" charset="0"/>
              </a:rPr>
              <a:t>pw</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波形如图</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4-19</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所示。当</a:t>
            </a:r>
            <a:r>
              <a:rPr lang="en-US" altLang="zh-CN" sz="2100" i="1" dirty="0" err="1">
                <a:latin typeface="Times New Roman" panose="02020603050405020304" pitchFamily="18" charset="0"/>
                <a:ea typeface="微软雅黑" panose="020B0503020204020204" pitchFamily="34" charset="-122"/>
                <a:cs typeface="Times New Roman" panose="02020603050405020304" pitchFamily="18" charset="0"/>
              </a:rPr>
              <a:t>U</a:t>
            </a:r>
            <a:r>
              <a:rPr lang="en-US" altLang="zh-CN" sz="2100" baseline="-25000" dirty="0" err="1">
                <a:latin typeface="Times New Roman" panose="02020603050405020304" pitchFamily="18" charset="0"/>
                <a:ea typeface="微软雅黑" panose="020B0503020204020204" pitchFamily="34" charset="-122"/>
                <a:cs typeface="Times New Roman" panose="02020603050405020304" pitchFamily="18" charset="0"/>
              </a:rPr>
              <a:t>c</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&gt;0</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时，</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100" i="1" dirty="0" err="1">
                <a:latin typeface="Times New Roman" panose="02020603050405020304" pitchFamily="18" charset="0"/>
                <a:ea typeface="微软雅黑" panose="020B0503020204020204" pitchFamily="34" charset="-122"/>
                <a:cs typeface="Times New Roman" panose="02020603050405020304" pitchFamily="18" charset="0"/>
              </a:rPr>
              <a:t>U</a:t>
            </a:r>
            <a:r>
              <a:rPr lang="en-US" altLang="zh-CN" sz="2100" baseline="-25000" dirty="0" err="1">
                <a:latin typeface="Times New Roman" panose="02020603050405020304" pitchFamily="18" charset="0"/>
                <a:ea typeface="微软雅黑" panose="020B0503020204020204" pitchFamily="34" charset="-122"/>
                <a:cs typeface="Times New Roman" panose="02020603050405020304" pitchFamily="18" charset="0"/>
              </a:rPr>
              <a:t>c</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的作用和</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100" i="1" dirty="0" err="1">
                <a:latin typeface="Times New Roman" panose="02020603050405020304" pitchFamily="18" charset="0"/>
                <a:ea typeface="微软雅黑" panose="020B0503020204020204" pitchFamily="34" charset="-122"/>
                <a:cs typeface="Times New Roman" panose="02020603050405020304" pitchFamily="18" charset="0"/>
              </a:rPr>
              <a:t>U</a:t>
            </a:r>
            <a:r>
              <a:rPr lang="en-US" altLang="zh-CN" sz="2100" baseline="-25000" dirty="0" err="1">
                <a:latin typeface="Times New Roman" panose="02020603050405020304" pitchFamily="18" charset="0"/>
                <a:ea typeface="微软雅黑" panose="020B0503020204020204" pitchFamily="34" charset="-122"/>
                <a:cs typeface="Times New Roman" panose="02020603050405020304" pitchFamily="18" charset="0"/>
              </a:rPr>
              <a:t>b</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相减</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即与</a:t>
            </a:r>
            <a:r>
              <a:rPr lang="en-US" altLang="zh-CN" sz="2100" i="1" dirty="0" err="1">
                <a:latin typeface="Times New Roman" panose="02020603050405020304" pitchFamily="18" charset="0"/>
                <a:ea typeface="微软雅黑" panose="020B0503020204020204" pitchFamily="34" charset="-122"/>
                <a:cs typeface="Times New Roman" panose="02020603050405020304" pitchFamily="18" charset="0"/>
              </a:rPr>
              <a:t>U</a:t>
            </a:r>
            <a:r>
              <a:rPr lang="en-US" altLang="zh-CN" sz="2100" baseline="-25000" dirty="0" err="1">
                <a:latin typeface="Times New Roman" panose="02020603050405020304" pitchFamily="18" charset="0"/>
                <a:ea typeface="微软雅黑" panose="020B0503020204020204" pitchFamily="34" charset="-122"/>
                <a:cs typeface="Times New Roman" panose="02020603050405020304" pitchFamily="18" charset="0"/>
              </a:rPr>
              <a:t>sa</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相加</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，则在运算放大器输入端的</a:t>
            </a:r>
            <a:r>
              <a:rPr lang="zh-CN" altLang="en-US" sz="2100" dirty="0">
                <a:highlight>
                  <a:srgbClr val="FFFF00"/>
                </a:highlight>
                <a:latin typeface="Times New Roman" panose="02020603050405020304" pitchFamily="18" charset="0"/>
                <a:ea typeface="微软雅黑" panose="020B0503020204020204" pitchFamily="34" charset="-122"/>
                <a:cs typeface="Times New Roman" panose="02020603050405020304" pitchFamily="18" charset="0"/>
              </a:rPr>
              <a:t>三个信号合成</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，电压为正，宽度变大，经运算放大器倒相后，输出脉冲电压</a:t>
            </a:r>
            <a:r>
              <a:rPr lang="en-US" altLang="zh-CN" sz="2100" i="1" dirty="0" err="1">
                <a:latin typeface="Times New Roman" panose="02020603050405020304" pitchFamily="18" charset="0"/>
                <a:ea typeface="微软雅黑" panose="020B0503020204020204" pitchFamily="34" charset="-122"/>
                <a:cs typeface="Times New Roman" panose="02020603050405020304" pitchFamily="18" charset="0"/>
              </a:rPr>
              <a:t>U</a:t>
            </a:r>
            <a:r>
              <a:rPr lang="en-US" altLang="zh-CN" sz="2100" baseline="-25000" dirty="0" err="1">
                <a:latin typeface="Times New Roman" panose="02020603050405020304" pitchFamily="18" charset="0"/>
                <a:ea typeface="微软雅黑" panose="020B0503020204020204" pitchFamily="34" charset="-122"/>
                <a:cs typeface="Times New Roman" panose="02020603050405020304" pitchFamily="18" charset="0"/>
              </a:rPr>
              <a:t>pw</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的正半波变窄，如图</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4-19b</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所示。</a:t>
            </a:r>
          </a:p>
        </p:txBody>
      </p:sp>
      <p:sp>
        <p:nvSpPr>
          <p:cNvPr id="15" name="平行四边形 14"/>
          <p:cNvSpPr/>
          <p:nvPr/>
        </p:nvSpPr>
        <p:spPr>
          <a:xfrm flipH="1">
            <a:off x="250478" y="-2678"/>
            <a:ext cx="10643964" cy="618124"/>
          </a:xfrm>
          <a:prstGeom prst="parallelogram">
            <a:avLst>
              <a:gd name="adj" fmla="val 104225"/>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6" name="文本框 3"/>
          <p:cNvSpPr txBox="1"/>
          <p:nvPr/>
        </p:nvSpPr>
        <p:spPr>
          <a:xfrm>
            <a:off x="938957" y="52576"/>
            <a:ext cx="7961709" cy="486886"/>
          </a:xfrm>
          <a:prstGeom prst="rect">
            <a:avLst/>
          </a:prstGeom>
          <a:noFill/>
        </p:spPr>
        <p:txBody>
          <a:bodyPr wrap="square" lIns="96433" tIns="48216" rIns="96433" bIns="48216" rtlCol="0">
            <a:spAutoFit/>
          </a:bodyPr>
          <a:lstStyle/>
          <a:p>
            <a:r>
              <a:rPr lang="zh-CN" altLang="en-US" sz="2500" b="1" dirty="0">
                <a:solidFill>
                  <a:schemeClr val="bg1"/>
                </a:solidFill>
                <a:latin typeface="微软雅黑" panose="020B0503020204020204" pitchFamily="34" charset="-122"/>
                <a:ea typeface="微软雅黑" panose="020B0503020204020204" pitchFamily="34" charset="-122"/>
              </a:rPr>
              <a:t>第二节</a:t>
            </a:r>
            <a:r>
              <a:rPr lang="en-US" altLang="zh-CN" sz="2500" b="1" dirty="0">
                <a:solidFill>
                  <a:schemeClr val="bg1"/>
                </a:solidFill>
                <a:latin typeface="微软雅黑" panose="020B0503020204020204" pitchFamily="34" charset="-122"/>
                <a:ea typeface="微软雅黑" panose="020B0503020204020204" pitchFamily="34" charset="-122"/>
              </a:rPr>
              <a:t>   </a:t>
            </a:r>
            <a:r>
              <a:rPr lang="zh-CN" altLang="en-US" sz="2500" b="1" dirty="0">
                <a:solidFill>
                  <a:schemeClr val="bg1"/>
                </a:solidFill>
                <a:latin typeface="微软雅黑" panose="020B0503020204020204" pitchFamily="34" charset="-122"/>
                <a:ea typeface="微软雅黑" panose="020B0503020204020204" pitchFamily="34" charset="-122"/>
              </a:rPr>
              <a:t>直流伺服系统</a:t>
            </a:r>
          </a:p>
        </p:txBody>
      </p:sp>
      <p:sp>
        <p:nvSpPr>
          <p:cNvPr id="17" name="直角三角形 16"/>
          <p:cNvSpPr/>
          <p:nvPr/>
        </p:nvSpPr>
        <p:spPr>
          <a:xfrm>
            <a:off x="-22771" y="1"/>
            <a:ext cx="633561" cy="644057"/>
          </a:xfrm>
          <a:prstGeom prst="rtTriangle">
            <a:avLst/>
          </a:prstGeom>
          <a:solidFill>
            <a:srgbClr val="513D4F"/>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20" name="Picture 3" descr="G:\409835d4e6170db16fe5ea1d69c71340.png"/>
          <p:cNvPicPr>
            <a:picLocks noChangeAspect="1" noChangeArrowheads="1"/>
          </p:cNvPicPr>
          <p:nvPr/>
        </p:nvPicPr>
        <p:blipFill>
          <a:blip r:embed="rId3" cstate="print">
            <a:duotone>
              <a:prstClr val="black"/>
              <a:srgbClr val="864284">
                <a:tint val="45000"/>
                <a:satMod val="400000"/>
              </a:srgbClr>
            </a:duotone>
            <a:extLst>
              <a:ext uri="{28A0092B-C50C-407E-A947-70E740481C1C}">
                <a14:useLocalDpi xmlns:a14="http://schemas.microsoft.com/office/drawing/2010/main" val="0"/>
              </a:ext>
            </a:extLst>
          </a:blip>
          <a:srcRect/>
          <a:stretch>
            <a:fillRect/>
          </a:stretch>
        </p:blipFill>
        <p:spPr bwMode="auto">
          <a:xfrm rot="2286903">
            <a:off x="10932535" y="-72093"/>
            <a:ext cx="901783" cy="916026"/>
          </a:xfrm>
          <a:prstGeom prst="rect">
            <a:avLst/>
          </a:prstGeom>
          <a:noFill/>
          <a:extLst>
            <a:ext uri="{909E8E84-426E-40DD-AFC4-6F175D3DCCD1}">
              <a14:hiddenFill xmlns:a14="http://schemas.microsoft.com/office/drawing/2010/main">
                <a:solidFill>
                  <a:srgbClr val="FFFFFF"/>
                </a:solidFill>
              </a14:hiddenFill>
            </a:ext>
          </a:extLst>
        </p:spPr>
      </p:pic>
      <p:sp>
        <p:nvSpPr>
          <p:cNvPr id="21" name="平行四边形 20"/>
          <p:cNvSpPr/>
          <p:nvPr/>
        </p:nvSpPr>
        <p:spPr>
          <a:xfrm flipH="1">
            <a:off x="94432" y="0"/>
            <a:ext cx="743396" cy="618124"/>
          </a:xfrm>
          <a:prstGeom prst="parallelogram">
            <a:avLst>
              <a:gd name="adj" fmla="val 99241"/>
            </a:avLst>
          </a:prstGeom>
          <a:solidFill>
            <a:srgbClr val="864284"/>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3" name="矩形 22"/>
          <p:cNvSpPr/>
          <p:nvPr/>
        </p:nvSpPr>
        <p:spPr>
          <a:xfrm>
            <a:off x="-10046" y="7075942"/>
            <a:ext cx="12869466" cy="174019"/>
          </a:xfrm>
          <a:prstGeom prst="rect">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9" name="TextBox 21">
            <a:extLst>
              <a:ext uri="{FF2B5EF4-FFF2-40B4-BE49-F238E27FC236}">
                <a16:creationId xmlns:a16="http://schemas.microsoft.com/office/drawing/2014/main" id="{DEA33634-0F1D-45E4-8EE5-3D646931A696}"/>
              </a:ext>
            </a:extLst>
          </p:cNvPr>
          <p:cNvSpPr txBox="1"/>
          <p:nvPr/>
        </p:nvSpPr>
        <p:spPr>
          <a:xfrm>
            <a:off x="4413637" y="6167959"/>
            <a:ext cx="7518698" cy="1082002"/>
          </a:xfrm>
          <a:prstGeom prst="rect">
            <a:avLst/>
          </a:prstGeom>
          <a:noFill/>
        </p:spPr>
        <p:txBody>
          <a:bodyPr wrap="square" lIns="96433" tIns="48216" rIns="96433" bIns="48216" rtlCol="0">
            <a:spAutoFit/>
          </a:bodyPr>
          <a:lstStyle/>
          <a:p>
            <a:pPr>
              <a:lnSpc>
                <a:spcPct val="150000"/>
              </a:lnSpc>
            </a:pPr>
            <a:r>
              <a:rPr lang="zh-CN" altLang="en-US" sz="1500" b="1" dirty="0">
                <a:latin typeface="+mn-ea"/>
              </a:rPr>
              <a:t>图</a:t>
            </a:r>
            <a:r>
              <a:rPr lang="en-US" altLang="zh-CN" sz="1500" b="1" dirty="0">
                <a:latin typeface="+mn-ea"/>
              </a:rPr>
              <a:t>4-19</a:t>
            </a:r>
            <a:r>
              <a:rPr lang="zh-CN" altLang="en-US" sz="1500" b="1" dirty="0">
                <a:latin typeface="+mn-ea"/>
              </a:rPr>
              <a:t>　锯齿波脉宽调制波形图</a:t>
            </a:r>
          </a:p>
          <a:p>
            <a:pPr>
              <a:lnSpc>
                <a:spcPct val="150000"/>
              </a:lnSpc>
            </a:pPr>
            <a:r>
              <a:rPr lang="en-US" altLang="zh-CN" sz="1500" b="1" dirty="0">
                <a:latin typeface="+mn-ea"/>
              </a:rPr>
              <a:t>  a)</a:t>
            </a:r>
            <a:r>
              <a:rPr lang="en-US" altLang="zh-CN" sz="1500" b="1" i="1" dirty="0" err="1">
                <a:latin typeface="+mn-ea"/>
              </a:rPr>
              <a:t>U</a:t>
            </a:r>
            <a:r>
              <a:rPr lang="en-US" altLang="zh-CN" sz="1500" b="1" baseline="-25000" dirty="0" err="1">
                <a:latin typeface="+mn-ea"/>
              </a:rPr>
              <a:t>c</a:t>
            </a:r>
            <a:r>
              <a:rPr lang="en-US" altLang="zh-CN" sz="1500" b="1" dirty="0">
                <a:latin typeface="+mn-ea"/>
              </a:rPr>
              <a:t>=0</a:t>
            </a:r>
            <a:r>
              <a:rPr lang="zh-CN" altLang="en-US" sz="1500" b="1" dirty="0">
                <a:latin typeface="+mn-ea"/>
              </a:rPr>
              <a:t>　</a:t>
            </a:r>
            <a:r>
              <a:rPr lang="en-US" altLang="zh-CN" sz="1500" b="1" dirty="0">
                <a:latin typeface="+mn-ea"/>
              </a:rPr>
              <a:t>b) </a:t>
            </a:r>
            <a:r>
              <a:rPr lang="en-US" altLang="zh-CN" sz="1500" b="1" i="1" dirty="0" err="1">
                <a:latin typeface="+mn-ea"/>
              </a:rPr>
              <a:t>U</a:t>
            </a:r>
            <a:r>
              <a:rPr lang="en-US" altLang="zh-CN" sz="1500" b="1" baseline="-25000" dirty="0" err="1">
                <a:latin typeface="+mn-ea"/>
              </a:rPr>
              <a:t>c</a:t>
            </a:r>
            <a:r>
              <a:rPr lang="en-US" altLang="zh-CN" sz="1500" b="1" dirty="0">
                <a:latin typeface="+mn-ea"/>
              </a:rPr>
              <a:t>&gt;0</a:t>
            </a:r>
            <a:r>
              <a:rPr lang="zh-CN" altLang="en-US" sz="1500" b="1" dirty="0">
                <a:latin typeface="+mn-ea"/>
              </a:rPr>
              <a:t>　</a:t>
            </a:r>
            <a:r>
              <a:rPr lang="en-US" altLang="zh-CN" sz="1500" b="1" dirty="0">
                <a:latin typeface="+mn-ea"/>
              </a:rPr>
              <a:t>c) </a:t>
            </a:r>
            <a:r>
              <a:rPr lang="en-US" altLang="zh-CN" sz="1500" b="1" i="1" dirty="0" err="1">
                <a:latin typeface="+mn-ea"/>
              </a:rPr>
              <a:t>U</a:t>
            </a:r>
            <a:r>
              <a:rPr lang="en-US" altLang="zh-CN" sz="1500" b="1" baseline="-25000" dirty="0" err="1">
                <a:latin typeface="+mn-ea"/>
              </a:rPr>
              <a:t>c</a:t>
            </a:r>
            <a:r>
              <a:rPr lang="en-US" altLang="zh-CN" sz="1500" b="1" dirty="0">
                <a:latin typeface="+mn-ea"/>
              </a:rPr>
              <a:t>&lt;0</a:t>
            </a:r>
          </a:p>
          <a:p>
            <a:pPr>
              <a:lnSpc>
                <a:spcPct val="150000"/>
              </a:lnSpc>
            </a:pPr>
            <a:endParaRPr lang="en-US" altLang="zh-CN" sz="1500" b="1" dirty="0">
              <a:latin typeface="+mn-ea"/>
            </a:endParaRPr>
          </a:p>
        </p:txBody>
      </p:sp>
      <p:pic>
        <p:nvPicPr>
          <p:cNvPr id="11" name="4z19.jpg" descr="id:2147484541;FounderCES">
            <a:extLst>
              <a:ext uri="{FF2B5EF4-FFF2-40B4-BE49-F238E27FC236}">
                <a16:creationId xmlns:a16="http://schemas.microsoft.com/office/drawing/2014/main" id="{794BE64E-4CB7-4FEA-836D-60D22C1CA852}"/>
              </a:ext>
            </a:extLst>
          </p:cNvPr>
          <p:cNvPicPr/>
          <p:nvPr/>
        </p:nvPicPr>
        <p:blipFill>
          <a:blip r:embed="rId4">
            <a:clrChange>
              <a:clrFrom>
                <a:srgbClr val="FFFFFF"/>
              </a:clrFrom>
              <a:clrTo>
                <a:srgbClr val="FFFFFF">
                  <a:alpha val="0"/>
                </a:srgbClr>
              </a:clrTo>
            </a:clrChange>
          </a:blip>
          <a:stretch>
            <a:fillRect/>
          </a:stretch>
        </p:blipFill>
        <p:spPr>
          <a:xfrm>
            <a:off x="1388815" y="2384802"/>
            <a:ext cx="9609339" cy="3579672"/>
          </a:xfrm>
          <a:prstGeom prst="rect">
            <a:avLst/>
          </a:prstGeom>
        </p:spPr>
      </p:pic>
    </p:spTree>
    <p:extLst>
      <p:ext uri="{BB962C8B-B14F-4D97-AF65-F5344CB8AC3E}">
        <p14:creationId xmlns:p14="http://schemas.microsoft.com/office/powerpoint/2010/main" val="203544741"/>
      </p:ext>
    </p:extLst>
  </p:cSld>
  <p:clrMapOvr>
    <a:masterClrMapping/>
  </p:clrMapOvr>
  <mc:AlternateContent xmlns:mc="http://schemas.openxmlformats.org/markup-compatibility/2006" xmlns:p14="http://schemas.microsoft.com/office/powerpoint/2010/main">
    <mc:Choice Requires="p14">
      <p:transition spd="slow" p14:dur="1600" advClick="0">
        <p14:gallery dir="l"/>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barn(inVertical)">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1000"/>
                                        <p:tgtEl>
                                          <p:spTgt spid="11"/>
                                        </p:tgtEl>
                                      </p:cBhvr>
                                    </p:animEffect>
                                    <p:anim calcmode="lin" valueType="num">
                                      <p:cBhvr>
                                        <p:cTn id="13" dur="1000" fill="hold"/>
                                        <p:tgtEl>
                                          <p:spTgt spid="11"/>
                                        </p:tgtEl>
                                        <p:attrNameLst>
                                          <p:attrName>ppt_x</p:attrName>
                                        </p:attrNameLst>
                                      </p:cBhvr>
                                      <p:tavLst>
                                        <p:tav tm="0">
                                          <p:val>
                                            <p:strVal val="#ppt_x"/>
                                          </p:val>
                                        </p:tav>
                                        <p:tav tm="100000">
                                          <p:val>
                                            <p:strVal val="#ppt_x"/>
                                          </p:val>
                                        </p:tav>
                                      </p:tavLst>
                                    </p:anim>
                                    <p:anim calcmode="lin" valueType="num">
                                      <p:cBhvr>
                                        <p:cTn id="14"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wipe(down)">
                                      <p:cBhvr>
                                        <p:cTn id="1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9"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3189015" y="1628646"/>
            <a:ext cx="5814435" cy="3975358"/>
          </a:xfrm>
          <a:prstGeom prst="rect">
            <a:avLst/>
          </a:prstGeom>
          <a:noFill/>
          <a:ln>
            <a:noFill/>
          </a:ln>
        </p:spPr>
        <p:style>
          <a:lnRef idx="2">
            <a:schemeClr val="accent5"/>
          </a:lnRef>
          <a:fillRef idx="1">
            <a:schemeClr val="lt1"/>
          </a:fillRef>
          <a:effectRef idx="0">
            <a:schemeClr val="accent5"/>
          </a:effectRef>
          <a:fontRef idx="minor">
            <a:schemeClr val="dk1"/>
          </a:fontRef>
        </p:style>
        <p:txBody>
          <a:bodyPr wrap="square" lIns="96433" tIns="48216" rIns="96433" bIns="48216" rtlCol="0">
            <a:spAutoFit/>
          </a:bodyPr>
          <a:lstStyle/>
          <a:p>
            <a:pPr indent="531719">
              <a:lnSpc>
                <a:spcPct val="150000"/>
              </a:lnSpc>
            </a:pPr>
            <a:r>
              <a:rPr lang="zh-CN" altLang="en-US" sz="21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当</a:t>
            </a:r>
            <a:r>
              <a:rPr lang="en-US" altLang="zh-CN" sz="2100" i="1" dirty="0" err="1">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U</a:t>
            </a:r>
            <a:r>
              <a:rPr lang="en-US" altLang="zh-CN" sz="2100" baseline="-25000" dirty="0" err="1">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c</a:t>
            </a:r>
            <a:r>
              <a:rPr lang="en-US" altLang="zh-CN" sz="21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&lt;0</a:t>
            </a:r>
            <a:r>
              <a:rPr lang="zh-CN" altLang="en-US" sz="21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时，</a:t>
            </a:r>
            <a:r>
              <a:rPr lang="en-US" altLang="zh-CN" sz="21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100" i="1" dirty="0" err="1">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U</a:t>
            </a:r>
            <a:r>
              <a:rPr lang="en-US" altLang="zh-CN" sz="2100" baseline="-25000" dirty="0" err="1">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c</a:t>
            </a:r>
            <a:r>
              <a:rPr lang="zh-CN" altLang="en-US" sz="21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和</a:t>
            </a:r>
            <a:r>
              <a:rPr lang="en-US" altLang="zh-CN" sz="21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100" i="1" dirty="0" err="1">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U</a:t>
            </a:r>
            <a:r>
              <a:rPr lang="en-US" altLang="zh-CN" sz="2100" baseline="-25000" dirty="0" err="1">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b</a:t>
            </a:r>
            <a:r>
              <a:rPr lang="zh-CN" altLang="en-US" sz="21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的作用相加，则情况相反，输出的</a:t>
            </a:r>
            <a:r>
              <a:rPr lang="en-US" altLang="zh-CN" sz="2100" i="1" dirty="0" err="1">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U</a:t>
            </a:r>
            <a:r>
              <a:rPr lang="en-US" altLang="zh-CN" sz="2100" baseline="-25000" dirty="0" err="1">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pw</a:t>
            </a:r>
            <a:r>
              <a:rPr lang="zh-CN" altLang="en-US" sz="21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的正半波增宽，如图</a:t>
            </a:r>
            <a:r>
              <a:rPr lang="en-US" altLang="zh-CN" sz="21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4-19c</a:t>
            </a:r>
            <a:r>
              <a:rPr lang="zh-CN" altLang="en-US" sz="21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所示。这样，改变控制电压</a:t>
            </a:r>
            <a:r>
              <a:rPr lang="en-US" altLang="zh-CN" sz="2100" i="1" dirty="0" err="1">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U</a:t>
            </a:r>
            <a:r>
              <a:rPr lang="en-US" altLang="zh-CN" sz="2100" baseline="-25000" dirty="0" err="1">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c</a:t>
            </a:r>
            <a:r>
              <a:rPr lang="zh-CN" altLang="en-US" sz="21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的极性也就改变了双极式</a:t>
            </a:r>
            <a:r>
              <a:rPr lang="en-US" altLang="zh-CN" sz="21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PWM</a:t>
            </a:r>
            <a:r>
              <a:rPr lang="zh-CN" altLang="en-US" sz="21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变换器输出平均电压的极性，因而改变了电动机的转向。改变</a:t>
            </a:r>
            <a:r>
              <a:rPr lang="en-US" altLang="zh-CN" sz="2100" i="1" dirty="0" err="1">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U</a:t>
            </a:r>
            <a:r>
              <a:rPr lang="en-US" altLang="zh-CN" sz="2100" baseline="-25000" dirty="0" err="1">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c</a:t>
            </a:r>
            <a:r>
              <a:rPr lang="zh-CN" altLang="en-US" sz="21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的大小，则调节输入脉冲的宽度，从而调节电动机转速的高低。只要锯齿波的线性度足够好，输出脉冲的宽度总是与控制电压</a:t>
            </a:r>
            <a:r>
              <a:rPr lang="en-US" altLang="zh-CN" sz="2100" i="1" dirty="0" err="1">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U</a:t>
            </a:r>
            <a:r>
              <a:rPr lang="en-US" altLang="zh-CN" sz="2100" baseline="-25000" dirty="0" err="1">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c</a:t>
            </a:r>
            <a:r>
              <a:rPr lang="zh-CN" altLang="en-US" sz="21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的大小成正比。</a:t>
            </a:r>
          </a:p>
        </p:txBody>
      </p:sp>
      <p:sp>
        <p:nvSpPr>
          <p:cNvPr id="15" name="平行四边形 14"/>
          <p:cNvSpPr/>
          <p:nvPr/>
        </p:nvSpPr>
        <p:spPr>
          <a:xfrm flipH="1">
            <a:off x="250478" y="-2678"/>
            <a:ext cx="10643964" cy="618124"/>
          </a:xfrm>
          <a:prstGeom prst="parallelogram">
            <a:avLst>
              <a:gd name="adj" fmla="val 104225"/>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6" name="文本框 3"/>
          <p:cNvSpPr txBox="1"/>
          <p:nvPr/>
        </p:nvSpPr>
        <p:spPr>
          <a:xfrm>
            <a:off x="938957" y="52576"/>
            <a:ext cx="7961709" cy="486886"/>
          </a:xfrm>
          <a:prstGeom prst="rect">
            <a:avLst/>
          </a:prstGeom>
          <a:noFill/>
        </p:spPr>
        <p:txBody>
          <a:bodyPr wrap="square" lIns="96433" tIns="48216" rIns="96433" bIns="48216" rtlCol="0">
            <a:spAutoFit/>
          </a:bodyPr>
          <a:lstStyle/>
          <a:p>
            <a:r>
              <a:rPr lang="zh-CN" altLang="en-US" sz="2500" b="1" dirty="0">
                <a:solidFill>
                  <a:schemeClr val="bg1"/>
                </a:solidFill>
                <a:latin typeface="微软雅黑" panose="020B0503020204020204" pitchFamily="34" charset="-122"/>
                <a:ea typeface="微软雅黑" panose="020B0503020204020204" pitchFamily="34" charset="-122"/>
              </a:rPr>
              <a:t>第二节</a:t>
            </a:r>
            <a:r>
              <a:rPr lang="en-US" altLang="zh-CN" sz="2500" b="1" dirty="0">
                <a:solidFill>
                  <a:schemeClr val="bg1"/>
                </a:solidFill>
                <a:latin typeface="微软雅黑" panose="020B0503020204020204" pitchFamily="34" charset="-122"/>
                <a:ea typeface="微软雅黑" panose="020B0503020204020204" pitchFamily="34" charset="-122"/>
              </a:rPr>
              <a:t>   </a:t>
            </a:r>
            <a:r>
              <a:rPr lang="zh-CN" altLang="en-US" sz="2500" b="1" dirty="0">
                <a:solidFill>
                  <a:schemeClr val="bg1"/>
                </a:solidFill>
                <a:latin typeface="微软雅黑" panose="020B0503020204020204" pitchFamily="34" charset="-122"/>
                <a:ea typeface="微软雅黑" panose="020B0503020204020204" pitchFamily="34" charset="-122"/>
              </a:rPr>
              <a:t>直流伺服系统</a:t>
            </a:r>
          </a:p>
        </p:txBody>
      </p:sp>
      <p:sp>
        <p:nvSpPr>
          <p:cNvPr id="17" name="直角三角形 16"/>
          <p:cNvSpPr/>
          <p:nvPr/>
        </p:nvSpPr>
        <p:spPr>
          <a:xfrm>
            <a:off x="-22771" y="1"/>
            <a:ext cx="633561" cy="644057"/>
          </a:xfrm>
          <a:prstGeom prst="rtTriangle">
            <a:avLst/>
          </a:prstGeom>
          <a:solidFill>
            <a:srgbClr val="513D4F"/>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20" name="Picture 3" descr="G:\409835d4e6170db16fe5ea1d69c71340.png"/>
          <p:cNvPicPr>
            <a:picLocks noChangeAspect="1" noChangeArrowheads="1"/>
          </p:cNvPicPr>
          <p:nvPr/>
        </p:nvPicPr>
        <p:blipFill>
          <a:blip r:embed="rId3" cstate="print">
            <a:duotone>
              <a:prstClr val="black"/>
              <a:srgbClr val="864284">
                <a:tint val="45000"/>
                <a:satMod val="400000"/>
              </a:srgbClr>
            </a:duotone>
            <a:extLst>
              <a:ext uri="{28A0092B-C50C-407E-A947-70E740481C1C}">
                <a14:useLocalDpi xmlns:a14="http://schemas.microsoft.com/office/drawing/2010/main" val="0"/>
              </a:ext>
            </a:extLst>
          </a:blip>
          <a:srcRect/>
          <a:stretch>
            <a:fillRect/>
          </a:stretch>
        </p:blipFill>
        <p:spPr bwMode="auto">
          <a:xfrm rot="2286903">
            <a:off x="10932535" y="-72093"/>
            <a:ext cx="901783" cy="916026"/>
          </a:xfrm>
          <a:prstGeom prst="rect">
            <a:avLst/>
          </a:prstGeom>
          <a:noFill/>
          <a:extLst>
            <a:ext uri="{909E8E84-426E-40DD-AFC4-6F175D3DCCD1}">
              <a14:hiddenFill xmlns:a14="http://schemas.microsoft.com/office/drawing/2010/main">
                <a:solidFill>
                  <a:srgbClr val="FFFFFF"/>
                </a:solidFill>
              </a14:hiddenFill>
            </a:ext>
          </a:extLst>
        </p:spPr>
      </p:pic>
      <p:sp>
        <p:nvSpPr>
          <p:cNvPr id="21" name="平行四边形 20"/>
          <p:cNvSpPr/>
          <p:nvPr/>
        </p:nvSpPr>
        <p:spPr>
          <a:xfrm flipH="1">
            <a:off x="94432" y="0"/>
            <a:ext cx="743396" cy="618124"/>
          </a:xfrm>
          <a:prstGeom prst="parallelogram">
            <a:avLst>
              <a:gd name="adj" fmla="val 99241"/>
            </a:avLst>
          </a:prstGeom>
          <a:solidFill>
            <a:srgbClr val="864284"/>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3" name="矩形 22"/>
          <p:cNvSpPr/>
          <p:nvPr/>
        </p:nvSpPr>
        <p:spPr>
          <a:xfrm>
            <a:off x="-10046" y="7075942"/>
            <a:ext cx="12869466" cy="174019"/>
          </a:xfrm>
          <a:prstGeom prst="rect">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Tree>
    <p:extLst>
      <p:ext uri="{BB962C8B-B14F-4D97-AF65-F5344CB8AC3E}">
        <p14:creationId xmlns:p14="http://schemas.microsoft.com/office/powerpoint/2010/main" val="41475734"/>
      </p:ext>
    </p:extLst>
  </p:cSld>
  <p:clrMapOvr>
    <a:masterClrMapping/>
  </p:clrMapOvr>
  <mc:AlternateContent xmlns:mc="http://schemas.openxmlformats.org/markup-compatibility/2006" xmlns:p14="http://schemas.microsoft.com/office/powerpoint/2010/main">
    <mc:Choice Requires="p14">
      <p:transition spd="slow" p14:dur="1600" advClick="0">
        <p14:gallery dir="l"/>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barn(inVertical)">
                                      <p:cBhvr>
                                        <p:cTn id="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角 1">
            <a:extLst>
              <a:ext uri="{FF2B5EF4-FFF2-40B4-BE49-F238E27FC236}">
                <a16:creationId xmlns:a16="http://schemas.microsoft.com/office/drawing/2014/main" id="{7BAF6A14-8E2F-482F-A78E-76A11BC1758F}"/>
              </a:ext>
            </a:extLst>
          </p:cNvPr>
          <p:cNvSpPr/>
          <p:nvPr/>
        </p:nvSpPr>
        <p:spPr>
          <a:xfrm>
            <a:off x="1964879" y="4840461"/>
            <a:ext cx="2304256" cy="110409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mbria Math" panose="02040503050406030204" pitchFamily="18" charset="0"/>
            </a:endParaRPr>
          </a:p>
        </p:txBody>
      </p:sp>
      <p:sp>
        <p:nvSpPr>
          <p:cNvPr id="18" name="TextBox 17"/>
          <p:cNvSpPr txBox="1"/>
          <p:nvPr/>
        </p:nvSpPr>
        <p:spPr>
          <a:xfrm>
            <a:off x="453282" y="2425302"/>
            <a:ext cx="5904656" cy="2036366"/>
          </a:xfrm>
          <a:prstGeom prst="rect">
            <a:avLst/>
          </a:prstGeom>
          <a:noFill/>
          <a:ln>
            <a:noFill/>
          </a:ln>
        </p:spPr>
        <p:style>
          <a:lnRef idx="2">
            <a:schemeClr val="accent6"/>
          </a:lnRef>
          <a:fillRef idx="1">
            <a:schemeClr val="lt1"/>
          </a:fillRef>
          <a:effectRef idx="0">
            <a:schemeClr val="accent6"/>
          </a:effectRef>
          <a:fontRef idx="minor">
            <a:schemeClr val="dk1"/>
          </a:fontRef>
        </p:style>
        <p:txBody>
          <a:bodyPr wrap="square" lIns="96433" tIns="48216" rIns="96433" bIns="48216" rtlCol="0">
            <a:spAutoFit/>
          </a:bodyPr>
          <a:lstStyle/>
          <a:p>
            <a:pPr indent="531719">
              <a:lnSpc>
                <a:spcPct val="150000"/>
              </a:lnSpc>
            </a:pPr>
            <a:r>
              <a:rPr lang="zh-CN" altLang="en-US" sz="2100" dirty="0">
                <a:latin typeface="Cambria Math" panose="02040503050406030204" pitchFamily="18" charset="0"/>
                <a:ea typeface="微软雅黑" panose="020B0503020204020204" pitchFamily="34" charset="-122"/>
                <a:cs typeface="Times New Roman" panose="02020603050405020304" pitchFamily="18" charset="0"/>
              </a:rPr>
              <a:t>直流伺服电动机与一般直流电动机的基本原理是完全相同的，当直流电动机电枢绕组加电压</a:t>
            </a:r>
            <a:r>
              <a:rPr lang="en-US" altLang="zh-CN" i="1" dirty="0">
                <a:latin typeface="Cambria Math" panose="02040503050406030204" pitchFamily="18" charset="0"/>
                <a:ea typeface="Cambria Math" panose="02040503050406030204" pitchFamily="18" charset="0"/>
              </a:rPr>
              <a:t>U</a:t>
            </a:r>
            <a:r>
              <a:rPr lang="en-US" altLang="zh-CN" baseline="-25000" dirty="0">
                <a:latin typeface="Cambria Math" panose="02040503050406030204" pitchFamily="18" charset="0"/>
                <a:ea typeface="Cambria Math" panose="02040503050406030204" pitchFamily="18" charset="0"/>
              </a:rPr>
              <a:t>d</a:t>
            </a:r>
            <a:r>
              <a:rPr lang="zh-CN" altLang="en-US" sz="2100" dirty="0">
                <a:latin typeface="Cambria Math" panose="02040503050406030204" pitchFamily="18" charset="0"/>
                <a:ea typeface="微软雅黑" panose="020B0503020204020204" pitchFamily="34" charset="-122"/>
                <a:cs typeface="Times New Roman" panose="02020603050405020304" pitchFamily="18" charset="0"/>
              </a:rPr>
              <a:t>时，绕组中有电流 </a:t>
            </a:r>
            <a:r>
              <a:rPr lang="en-US" altLang="zh-CN" sz="2000" i="1" dirty="0">
                <a:latin typeface="Cambria Math" panose="02040503050406030204" pitchFamily="18" charset="0"/>
                <a:ea typeface="Cambria Math" panose="02040503050406030204" pitchFamily="18" charset="0"/>
              </a:rPr>
              <a:t>i</a:t>
            </a:r>
            <a:r>
              <a:rPr lang="en-US" altLang="zh-CN" sz="2000" baseline="-25000" dirty="0">
                <a:latin typeface="Cambria Math" panose="02040503050406030204" pitchFamily="18" charset="0"/>
                <a:ea typeface="Cambria Math" panose="02040503050406030204" pitchFamily="18" charset="0"/>
              </a:rPr>
              <a:t>d</a:t>
            </a:r>
            <a:r>
              <a:rPr lang="en-US" altLang="zh-CN" baseline="-25000" dirty="0">
                <a:latin typeface="Cambria Math" panose="02040503050406030204" pitchFamily="18" charset="0"/>
                <a:ea typeface="Cambria Math" panose="02040503050406030204" pitchFamily="18" charset="0"/>
              </a:rPr>
              <a:t> </a:t>
            </a:r>
            <a:r>
              <a:rPr lang="zh-CN" altLang="en-US" sz="2100" dirty="0">
                <a:latin typeface="Cambria Math" panose="02040503050406030204" pitchFamily="18" charset="0"/>
                <a:ea typeface="微软雅黑" panose="020B0503020204020204" pitchFamily="34" charset="-122"/>
                <a:cs typeface="Times New Roman" panose="02020603050405020304" pitchFamily="18" charset="0"/>
              </a:rPr>
              <a:t>流过</a:t>
            </a:r>
            <a:r>
              <a:rPr lang="en-US" altLang="zh-CN" sz="2100" dirty="0">
                <a:latin typeface="Cambria Math" panose="02040503050406030204" pitchFamily="18" charset="0"/>
                <a:ea typeface="Cambria Math" panose="02040503050406030204" pitchFamily="18" charset="0"/>
                <a:cs typeface="Times New Roman" panose="02020603050405020304" pitchFamily="18" charset="0"/>
              </a:rPr>
              <a:t>(</a:t>
            </a:r>
            <a:r>
              <a:rPr lang="zh-CN" altLang="en-US" sz="2100" dirty="0">
                <a:latin typeface="Cambria Math" panose="02040503050406030204" pitchFamily="18" charset="0"/>
                <a:ea typeface="微软雅黑" panose="020B0503020204020204" pitchFamily="34" charset="-122"/>
                <a:cs typeface="Times New Roman" panose="02020603050405020304" pitchFamily="18" charset="0"/>
              </a:rPr>
              <a:t>见图</a:t>
            </a:r>
            <a:r>
              <a:rPr lang="en-US" altLang="zh-CN" sz="2100" dirty="0">
                <a:latin typeface="Cambria Math" panose="02040503050406030204" pitchFamily="18" charset="0"/>
                <a:ea typeface="Cambria Math" panose="02040503050406030204" pitchFamily="18" charset="0"/>
                <a:cs typeface="Times New Roman" panose="02020603050405020304" pitchFamily="18" charset="0"/>
              </a:rPr>
              <a:t>4-22)</a:t>
            </a:r>
            <a:r>
              <a:rPr lang="zh-CN" altLang="en-US" sz="2100" dirty="0">
                <a:latin typeface="Cambria Math" panose="02040503050406030204" pitchFamily="18" charset="0"/>
                <a:ea typeface="微软雅黑" panose="020B0503020204020204" pitchFamily="34" charset="-122"/>
                <a:cs typeface="Times New Roman" panose="02020603050405020304" pitchFamily="18" charset="0"/>
              </a:rPr>
              <a:t>，从而使转子受到电磁转矩</a:t>
            </a:r>
            <a:r>
              <a:rPr lang="en-US" altLang="zh-CN" sz="2100" dirty="0">
                <a:latin typeface="Cambria Math" panose="02040503050406030204" pitchFamily="18" charset="0"/>
                <a:ea typeface="Cambria Math" panose="02040503050406030204" pitchFamily="18" charset="0"/>
                <a:cs typeface="Times New Roman" panose="02020603050405020304" pitchFamily="18" charset="0"/>
              </a:rPr>
              <a:t>T</a:t>
            </a:r>
            <a:r>
              <a:rPr lang="zh-CN" altLang="en-US" sz="2100" dirty="0">
                <a:latin typeface="Cambria Math" panose="02040503050406030204" pitchFamily="18" charset="0"/>
                <a:ea typeface="微软雅黑" panose="020B0503020204020204" pitchFamily="34" charset="-122"/>
                <a:cs typeface="Times New Roman" panose="02020603050405020304" pitchFamily="18" charset="0"/>
              </a:rPr>
              <a:t>作用，即</a:t>
            </a:r>
          </a:p>
        </p:txBody>
      </p:sp>
      <p:sp>
        <p:nvSpPr>
          <p:cNvPr id="15" name="平行四边形 14"/>
          <p:cNvSpPr/>
          <p:nvPr/>
        </p:nvSpPr>
        <p:spPr>
          <a:xfrm flipH="1">
            <a:off x="250478" y="-2678"/>
            <a:ext cx="10643964" cy="618124"/>
          </a:xfrm>
          <a:prstGeom prst="parallelogram">
            <a:avLst>
              <a:gd name="adj" fmla="val 104225"/>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latin typeface="Cambria Math" panose="02040503050406030204" pitchFamily="18" charset="0"/>
            </a:endParaRPr>
          </a:p>
        </p:txBody>
      </p:sp>
      <p:sp>
        <p:nvSpPr>
          <p:cNvPr id="16" name="文本框 3"/>
          <p:cNvSpPr txBox="1"/>
          <p:nvPr/>
        </p:nvSpPr>
        <p:spPr>
          <a:xfrm>
            <a:off x="938957" y="52576"/>
            <a:ext cx="7961709" cy="486886"/>
          </a:xfrm>
          <a:prstGeom prst="rect">
            <a:avLst/>
          </a:prstGeom>
          <a:noFill/>
        </p:spPr>
        <p:txBody>
          <a:bodyPr wrap="square" lIns="96433" tIns="48216" rIns="96433" bIns="48216" rtlCol="0">
            <a:spAutoFit/>
          </a:bodyPr>
          <a:lstStyle/>
          <a:p>
            <a:r>
              <a:rPr lang="zh-CN" altLang="en-US" sz="2500" b="1" dirty="0">
                <a:solidFill>
                  <a:schemeClr val="bg1"/>
                </a:solidFill>
                <a:latin typeface="Cambria Math" panose="02040503050406030204" pitchFamily="18" charset="0"/>
                <a:ea typeface="微软雅黑" panose="020B0503020204020204" pitchFamily="34" charset="-122"/>
              </a:rPr>
              <a:t>第二节</a:t>
            </a:r>
            <a:r>
              <a:rPr lang="en-US" altLang="zh-CN" sz="2500" b="1" dirty="0">
                <a:solidFill>
                  <a:schemeClr val="bg1"/>
                </a:solidFill>
                <a:latin typeface="Cambria Math" panose="02040503050406030204" pitchFamily="18" charset="0"/>
                <a:ea typeface="Cambria Math" panose="02040503050406030204" pitchFamily="18" charset="0"/>
              </a:rPr>
              <a:t>   </a:t>
            </a:r>
            <a:r>
              <a:rPr lang="zh-CN" altLang="en-US" sz="2500" b="1" dirty="0">
                <a:solidFill>
                  <a:schemeClr val="bg1"/>
                </a:solidFill>
                <a:latin typeface="Cambria Math" panose="02040503050406030204" pitchFamily="18" charset="0"/>
                <a:ea typeface="微软雅黑" panose="020B0503020204020204" pitchFamily="34" charset="-122"/>
              </a:rPr>
              <a:t>直流伺服系统</a:t>
            </a:r>
          </a:p>
        </p:txBody>
      </p:sp>
      <p:sp>
        <p:nvSpPr>
          <p:cNvPr id="17" name="直角三角形 16"/>
          <p:cNvSpPr/>
          <p:nvPr/>
        </p:nvSpPr>
        <p:spPr>
          <a:xfrm>
            <a:off x="-22771" y="1"/>
            <a:ext cx="633561" cy="644057"/>
          </a:xfrm>
          <a:prstGeom prst="rtTriangle">
            <a:avLst/>
          </a:prstGeom>
          <a:solidFill>
            <a:srgbClr val="513D4F"/>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latin typeface="Cambria Math" panose="02040503050406030204" pitchFamily="18" charset="0"/>
            </a:endParaRPr>
          </a:p>
        </p:txBody>
      </p:sp>
      <p:pic>
        <p:nvPicPr>
          <p:cNvPr id="20" name="Picture 3" descr="G:\409835d4e6170db16fe5ea1d69c71340.png"/>
          <p:cNvPicPr>
            <a:picLocks noChangeAspect="1" noChangeArrowheads="1"/>
          </p:cNvPicPr>
          <p:nvPr/>
        </p:nvPicPr>
        <p:blipFill>
          <a:blip r:embed="rId3" cstate="print">
            <a:duotone>
              <a:prstClr val="black"/>
              <a:srgbClr val="864284">
                <a:tint val="45000"/>
                <a:satMod val="400000"/>
              </a:srgbClr>
            </a:duotone>
            <a:extLst>
              <a:ext uri="{28A0092B-C50C-407E-A947-70E740481C1C}">
                <a14:useLocalDpi xmlns:a14="http://schemas.microsoft.com/office/drawing/2010/main" val="0"/>
              </a:ext>
            </a:extLst>
          </a:blip>
          <a:srcRect/>
          <a:stretch>
            <a:fillRect/>
          </a:stretch>
        </p:blipFill>
        <p:spPr bwMode="auto">
          <a:xfrm rot="2286903">
            <a:off x="10932535" y="-72093"/>
            <a:ext cx="901783" cy="916026"/>
          </a:xfrm>
          <a:prstGeom prst="rect">
            <a:avLst/>
          </a:prstGeom>
          <a:noFill/>
          <a:extLst>
            <a:ext uri="{909E8E84-426E-40DD-AFC4-6F175D3DCCD1}">
              <a14:hiddenFill xmlns:a14="http://schemas.microsoft.com/office/drawing/2010/main">
                <a:solidFill>
                  <a:srgbClr val="FFFFFF"/>
                </a:solidFill>
              </a14:hiddenFill>
            </a:ext>
          </a:extLst>
        </p:spPr>
      </p:pic>
      <p:sp>
        <p:nvSpPr>
          <p:cNvPr id="21" name="平行四边形 20"/>
          <p:cNvSpPr/>
          <p:nvPr/>
        </p:nvSpPr>
        <p:spPr>
          <a:xfrm flipH="1">
            <a:off x="94432" y="0"/>
            <a:ext cx="743396" cy="618124"/>
          </a:xfrm>
          <a:prstGeom prst="parallelogram">
            <a:avLst>
              <a:gd name="adj" fmla="val 99241"/>
            </a:avLst>
          </a:prstGeom>
          <a:solidFill>
            <a:srgbClr val="864284"/>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latin typeface="Cambria Math" panose="02040503050406030204" pitchFamily="18" charset="0"/>
            </a:endParaRPr>
          </a:p>
        </p:txBody>
      </p:sp>
      <p:sp>
        <p:nvSpPr>
          <p:cNvPr id="23" name="矩形 22"/>
          <p:cNvSpPr/>
          <p:nvPr/>
        </p:nvSpPr>
        <p:spPr>
          <a:xfrm>
            <a:off x="-10046" y="7075942"/>
            <a:ext cx="12869466" cy="174019"/>
          </a:xfrm>
          <a:prstGeom prst="rect">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latin typeface="Cambria Math" panose="02040503050406030204" pitchFamily="18" charset="0"/>
            </a:endParaRPr>
          </a:p>
        </p:txBody>
      </p:sp>
      <p:sp>
        <p:nvSpPr>
          <p:cNvPr id="9" name="TextBox 21">
            <a:extLst>
              <a:ext uri="{FF2B5EF4-FFF2-40B4-BE49-F238E27FC236}">
                <a16:creationId xmlns:a16="http://schemas.microsoft.com/office/drawing/2014/main" id="{DEA33634-0F1D-45E4-8EE5-3D646931A696}"/>
              </a:ext>
            </a:extLst>
          </p:cNvPr>
          <p:cNvSpPr txBox="1"/>
          <p:nvPr/>
        </p:nvSpPr>
        <p:spPr>
          <a:xfrm>
            <a:off x="8517607" y="5500931"/>
            <a:ext cx="3672408" cy="443622"/>
          </a:xfrm>
          <a:prstGeom prst="rect">
            <a:avLst/>
          </a:prstGeom>
          <a:noFill/>
        </p:spPr>
        <p:txBody>
          <a:bodyPr wrap="square" lIns="96433" tIns="48216" rIns="96433" bIns="48216" rtlCol="0">
            <a:spAutoFit/>
          </a:bodyPr>
          <a:lstStyle/>
          <a:p>
            <a:pPr>
              <a:lnSpc>
                <a:spcPct val="150000"/>
              </a:lnSpc>
            </a:pPr>
            <a:r>
              <a:rPr lang="zh-CN" altLang="en-US" sz="1500" b="1" dirty="0">
                <a:latin typeface="Cambria Math" panose="02040503050406030204" pitchFamily="18" charset="0"/>
              </a:rPr>
              <a:t>图</a:t>
            </a:r>
            <a:r>
              <a:rPr lang="en-US" altLang="zh-CN" sz="1500" b="1" dirty="0">
                <a:latin typeface="Cambria Math" panose="02040503050406030204" pitchFamily="18" charset="0"/>
                <a:ea typeface="Cambria Math" panose="02040503050406030204" pitchFamily="18" charset="0"/>
              </a:rPr>
              <a:t>4-22</a:t>
            </a:r>
            <a:r>
              <a:rPr lang="zh-CN" altLang="en-US" sz="1500" b="1" dirty="0">
                <a:latin typeface="Cambria Math" panose="02040503050406030204" pitchFamily="18" charset="0"/>
              </a:rPr>
              <a:t>　直流电动机原理图</a:t>
            </a:r>
          </a:p>
        </p:txBody>
      </p:sp>
      <p:pic>
        <p:nvPicPr>
          <p:cNvPr id="12" name="4z22.jpg" descr="id:2147484576;FounderCES">
            <a:extLst>
              <a:ext uri="{FF2B5EF4-FFF2-40B4-BE49-F238E27FC236}">
                <a16:creationId xmlns:a16="http://schemas.microsoft.com/office/drawing/2014/main" id="{239BA7F4-95BE-49DC-B390-BA3880972320}"/>
              </a:ext>
            </a:extLst>
          </p:cNvPr>
          <p:cNvPicPr/>
          <p:nvPr/>
        </p:nvPicPr>
        <p:blipFill>
          <a:blip r:embed="rId4">
            <a:clrChange>
              <a:clrFrom>
                <a:srgbClr val="FFFFFF"/>
              </a:clrFrom>
              <a:clrTo>
                <a:srgbClr val="FFFFFF">
                  <a:alpha val="0"/>
                </a:srgbClr>
              </a:clrTo>
            </a:clrChange>
          </a:blip>
          <a:stretch>
            <a:fillRect/>
          </a:stretch>
        </p:blipFill>
        <p:spPr>
          <a:xfrm>
            <a:off x="7221463" y="1916926"/>
            <a:ext cx="5552994" cy="3283575"/>
          </a:xfrm>
          <a:prstGeom prst="rect">
            <a:avLst/>
          </a:prstGeom>
        </p:spPr>
      </p:pic>
      <p:sp>
        <p:nvSpPr>
          <p:cNvPr id="13" name="TextBox 23">
            <a:extLst>
              <a:ext uri="{FF2B5EF4-FFF2-40B4-BE49-F238E27FC236}">
                <a16:creationId xmlns:a16="http://schemas.microsoft.com/office/drawing/2014/main" id="{B49AEE92-9E6C-4847-9959-B0A00F679E2B}"/>
              </a:ext>
            </a:extLst>
          </p:cNvPr>
          <p:cNvSpPr txBox="1"/>
          <p:nvPr/>
        </p:nvSpPr>
        <p:spPr>
          <a:xfrm>
            <a:off x="257373" y="892785"/>
            <a:ext cx="8985721" cy="674455"/>
          </a:xfrm>
          <a:prstGeom prst="rect">
            <a:avLst/>
          </a:prstGeom>
          <a:noFill/>
        </p:spPr>
        <p:txBody>
          <a:bodyPr wrap="square" lIns="96433" tIns="48216" rIns="96433" bIns="48216" rtlCol="0">
            <a:spAutoFit/>
          </a:bodyPr>
          <a:lstStyle/>
          <a:p>
            <a:pPr>
              <a:lnSpc>
                <a:spcPct val="150000"/>
              </a:lnSpc>
            </a:pPr>
            <a:r>
              <a:rPr lang="en-US" altLang="zh-CN" sz="2500" dirty="0">
                <a:latin typeface="Cambria Math" panose="02040503050406030204" pitchFamily="18" charset="0"/>
                <a:ea typeface="Cambria Math" panose="02040503050406030204" pitchFamily="18" charset="0"/>
              </a:rPr>
              <a:t>3.</a:t>
            </a:r>
            <a:r>
              <a:rPr lang="zh-CN" altLang="en-US" sz="2500" dirty="0">
                <a:latin typeface="Cambria Math" panose="02040503050406030204" pitchFamily="18" charset="0"/>
                <a:ea typeface="隶书" panose="02010509060101010101" pitchFamily="49" charset="-122"/>
              </a:rPr>
              <a:t>直流伺服电动机和减速器的传递函数</a:t>
            </a:r>
          </a:p>
        </p:txBody>
      </p:sp>
      <p:sp>
        <p:nvSpPr>
          <p:cNvPr id="14" name="矩形 13">
            <a:extLst>
              <a:ext uri="{FF2B5EF4-FFF2-40B4-BE49-F238E27FC236}">
                <a16:creationId xmlns:a16="http://schemas.microsoft.com/office/drawing/2014/main" id="{69E97F3A-DB7D-45D6-A571-537C5E7D4A24}"/>
              </a:ext>
            </a:extLst>
          </p:cNvPr>
          <p:cNvSpPr/>
          <p:nvPr/>
        </p:nvSpPr>
        <p:spPr>
          <a:xfrm>
            <a:off x="2396927" y="5295540"/>
            <a:ext cx="1398140" cy="297517"/>
          </a:xfrm>
          <a:prstGeom prst="rect">
            <a:avLst/>
          </a:prstGeom>
        </p:spPr>
        <p:txBody>
          <a:bodyPr wrap="none">
            <a:spAutoFit/>
          </a:bodyPr>
          <a:lstStyle/>
          <a:p>
            <a:pPr indent="266700">
              <a:lnSpc>
                <a:spcPts val="1575"/>
              </a:lnSpc>
              <a:spcAft>
                <a:spcPts val="0"/>
              </a:spcAft>
            </a:pPr>
            <a:r>
              <a:rPr lang="en-US" altLang="zh-CN" sz="2400" i="1" dirty="0">
                <a:solidFill>
                  <a:srgbClr val="000000"/>
                </a:solidFill>
                <a:latin typeface="Cambria Math" panose="02040503050406030204" pitchFamily="18" charset="0"/>
                <a:ea typeface="Cambria Math" panose="02040503050406030204" pitchFamily="18" charset="0"/>
                <a:cs typeface="Times New Roman" panose="02020603050405020304" pitchFamily="18" charset="0"/>
              </a:rPr>
              <a:t>T=</a:t>
            </a:r>
            <a:r>
              <a:rPr lang="en-US" altLang="zh-CN" sz="2400" i="1" dirty="0" err="1">
                <a:solidFill>
                  <a:srgbClr val="000000"/>
                </a:solidFill>
                <a:latin typeface="Cambria Math" panose="02040503050406030204" pitchFamily="18" charset="0"/>
                <a:ea typeface="Cambria Math" panose="02040503050406030204" pitchFamily="18" charset="0"/>
                <a:cs typeface="Times New Roman" panose="02020603050405020304" pitchFamily="18" charset="0"/>
              </a:rPr>
              <a:t>k</a:t>
            </a:r>
            <a:r>
              <a:rPr lang="en-US" altLang="zh-CN" sz="2400" baseline="-25000" dirty="0" err="1">
                <a:solidFill>
                  <a:srgbClr val="000000"/>
                </a:solidFill>
                <a:latin typeface="Cambria Math" panose="02040503050406030204" pitchFamily="18" charset="0"/>
                <a:ea typeface="Cambria Math" panose="02040503050406030204" pitchFamily="18" charset="0"/>
                <a:cs typeface="Times New Roman" panose="02020603050405020304" pitchFamily="18" charset="0"/>
              </a:rPr>
              <a:t>m</a:t>
            </a:r>
            <a:r>
              <a:rPr lang="en-US" altLang="zh-CN" sz="2400" i="1" dirty="0" err="1">
                <a:solidFill>
                  <a:srgbClr val="000000"/>
                </a:solidFill>
                <a:latin typeface="Cambria Math" panose="02040503050406030204" pitchFamily="18" charset="0"/>
                <a:ea typeface="Cambria Math" panose="02040503050406030204" pitchFamily="18" charset="0"/>
                <a:cs typeface="Times New Roman" panose="02020603050405020304" pitchFamily="18" charset="0"/>
              </a:rPr>
              <a:t>i</a:t>
            </a:r>
            <a:r>
              <a:rPr lang="en-US" altLang="zh-CN" sz="2400" baseline="-25000" dirty="0" err="1">
                <a:solidFill>
                  <a:srgbClr val="000000"/>
                </a:solidFill>
                <a:latin typeface="Cambria Math" panose="02040503050406030204" pitchFamily="18" charset="0"/>
                <a:ea typeface="Cambria Math" panose="02040503050406030204" pitchFamily="18" charset="0"/>
                <a:cs typeface="Times New Roman" panose="02020603050405020304" pitchFamily="18" charset="0"/>
              </a:rPr>
              <a:t>d</a:t>
            </a:r>
            <a:endParaRPr lang="zh-CN" altLang="zh-CN" sz="2400" dirty="0">
              <a:solidFill>
                <a:srgbClr val="000000"/>
              </a:solidFill>
              <a:effectLst/>
              <a:latin typeface="Cambria Math" panose="02040503050406030204" pitchFamily="18" charset="0"/>
              <a:ea typeface="方正书宋_GBK"/>
              <a:cs typeface="Times New Roman" panose="02020603050405020304" pitchFamily="18" charset="0"/>
            </a:endParaRPr>
          </a:p>
        </p:txBody>
      </p:sp>
      <p:sp>
        <p:nvSpPr>
          <p:cNvPr id="19" name="矩形 18">
            <a:extLst>
              <a:ext uri="{FF2B5EF4-FFF2-40B4-BE49-F238E27FC236}">
                <a16:creationId xmlns:a16="http://schemas.microsoft.com/office/drawing/2014/main" id="{8D7DFE95-6995-4BDE-9FA5-90371EE184E5}"/>
              </a:ext>
            </a:extLst>
          </p:cNvPr>
          <p:cNvSpPr/>
          <p:nvPr/>
        </p:nvSpPr>
        <p:spPr>
          <a:xfrm>
            <a:off x="4751729" y="5161611"/>
            <a:ext cx="1644681" cy="507831"/>
          </a:xfrm>
          <a:prstGeom prst="rect">
            <a:avLst/>
          </a:prstGeom>
        </p:spPr>
        <p:txBody>
          <a:bodyPr wrap="none">
            <a:spAutoFit/>
          </a:bodyPr>
          <a:lstStyle/>
          <a:p>
            <a:pPr indent="531719">
              <a:lnSpc>
                <a:spcPct val="150000"/>
              </a:lnSpc>
            </a:pPr>
            <a:r>
              <a:rPr lang="zh-CN" altLang="en-US" dirty="0">
                <a:latin typeface="Cambria Math" panose="02040503050406030204" pitchFamily="18" charset="0"/>
                <a:ea typeface="微软雅黑" panose="020B0503020204020204" pitchFamily="34" charset="-122"/>
                <a:cs typeface="Times New Roman" panose="02020603050405020304" pitchFamily="18" charset="0"/>
              </a:rPr>
              <a:t>（</a:t>
            </a:r>
            <a:r>
              <a:rPr lang="en-US" altLang="zh-CN" dirty="0">
                <a:latin typeface="Cambria Math" panose="02040503050406030204" pitchFamily="18" charset="0"/>
                <a:ea typeface="Cambria Math" panose="02040503050406030204" pitchFamily="18" charset="0"/>
                <a:cs typeface="Times New Roman" panose="02020603050405020304" pitchFamily="18" charset="0"/>
              </a:rPr>
              <a:t>4-11</a:t>
            </a:r>
            <a:r>
              <a:rPr lang="zh-CN" altLang="en-US" dirty="0">
                <a:latin typeface="Cambria Math" panose="02040503050406030204" pitchFamily="18" charset="0"/>
                <a:ea typeface="微软雅黑" panose="020B0503020204020204" pitchFamily="34" charset="-122"/>
                <a:cs typeface="Times New Roman" panose="02020603050405020304" pitchFamily="18" charset="0"/>
              </a:rPr>
              <a:t>）</a:t>
            </a:r>
          </a:p>
        </p:txBody>
      </p:sp>
    </p:spTree>
    <p:extLst>
      <p:ext uri="{BB962C8B-B14F-4D97-AF65-F5344CB8AC3E}">
        <p14:creationId xmlns:p14="http://schemas.microsoft.com/office/powerpoint/2010/main" val="1983698175"/>
      </p:ext>
    </p:extLst>
  </p:cSld>
  <p:clrMapOvr>
    <a:masterClrMapping/>
  </p:clrMapOvr>
  <mc:AlternateContent xmlns:mc="http://schemas.openxmlformats.org/markup-compatibility/2006" xmlns:p14="http://schemas.microsoft.com/office/powerpoint/2010/main">
    <mc:Choice Requires="p14">
      <p:transition spd="slow" p14:dur="1600" advClick="0">
        <p14:gallery dir="l"/>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down)">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barn(inVertical)">
                                      <p:cBhvr>
                                        <p:cTn id="12" dur="5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1000"/>
                                        <p:tgtEl>
                                          <p:spTgt spid="12"/>
                                        </p:tgtEl>
                                      </p:cBhvr>
                                    </p:animEffect>
                                    <p:anim calcmode="lin" valueType="num">
                                      <p:cBhvr>
                                        <p:cTn id="18" dur="1000" fill="hold"/>
                                        <p:tgtEl>
                                          <p:spTgt spid="12"/>
                                        </p:tgtEl>
                                        <p:attrNameLst>
                                          <p:attrName>ppt_x</p:attrName>
                                        </p:attrNameLst>
                                      </p:cBhvr>
                                      <p:tavLst>
                                        <p:tav tm="0">
                                          <p:val>
                                            <p:strVal val="#ppt_x"/>
                                          </p:val>
                                        </p:tav>
                                        <p:tav tm="100000">
                                          <p:val>
                                            <p:strVal val="#ppt_x"/>
                                          </p:val>
                                        </p:tav>
                                      </p:tavLst>
                                    </p:anim>
                                    <p:anim calcmode="lin" valueType="num">
                                      <p:cBhvr>
                                        <p:cTn id="1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grpId="0" nodeType="click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wipe(down)">
                                      <p:cBhvr>
                                        <p:cTn id="24" dur="500"/>
                                        <p:tgtEl>
                                          <p:spTgt spid="9"/>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19"/>
                                        </p:tgtEl>
                                        <p:attrNameLst>
                                          <p:attrName>style.visibility</p:attrName>
                                        </p:attrNameLst>
                                      </p:cBhvr>
                                      <p:to>
                                        <p:strVal val="visible"/>
                                      </p:to>
                                    </p:set>
                                    <p:animEffect transition="in" filter="wipe(down)">
                                      <p:cBhvr>
                                        <p:cTn id="29"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9" grpId="0"/>
      <p:bldP spid="13" grpId="0"/>
      <p:bldP spid="19"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圆角 2">
            <a:extLst>
              <a:ext uri="{FF2B5EF4-FFF2-40B4-BE49-F238E27FC236}">
                <a16:creationId xmlns:a16="http://schemas.microsoft.com/office/drawing/2014/main" id="{2C95322D-EEAD-4FF7-915E-ADF65B67C22D}"/>
              </a:ext>
            </a:extLst>
          </p:cNvPr>
          <p:cNvSpPr/>
          <p:nvPr/>
        </p:nvSpPr>
        <p:spPr>
          <a:xfrm>
            <a:off x="3765079" y="2142834"/>
            <a:ext cx="3240360" cy="88552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TextBox 17"/>
          <p:cNvSpPr txBox="1"/>
          <p:nvPr/>
        </p:nvSpPr>
        <p:spPr>
          <a:xfrm>
            <a:off x="758956" y="865510"/>
            <a:ext cx="10613069" cy="1066870"/>
          </a:xfrm>
          <a:prstGeom prst="rect">
            <a:avLst/>
          </a:prstGeom>
          <a:noFill/>
          <a:ln>
            <a:noFill/>
          </a:ln>
        </p:spPr>
        <p:style>
          <a:lnRef idx="2">
            <a:schemeClr val="accent6"/>
          </a:lnRef>
          <a:fillRef idx="1">
            <a:schemeClr val="lt1"/>
          </a:fillRef>
          <a:effectRef idx="0">
            <a:schemeClr val="accent6"/>
          </a:effectRef>
          <a:fontRef idx="minor">
            <a:schemeClr val="dk1"/>
          </a:fontRef>
        </p:style>
        <p:txBody>
          <a:bodyPr wrap="square" lIns="96433" tIns="48216" rIns="96433" bIns="48216" rtlCol="0">
            <a:spAutoFit/>
          </a:bodyPr>
          <a:lstStyle/>
          <a:p>
            <a:pPr indent="531719">
              <a:lnSpc>
                <a:spcPct val="150000"/>
              </a:lnSpc>
            </a:pP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式中　</a:t>
            </a:r>
            <a:r>
              <a:rPr lang="en-US" altLang="zh-CN" i="1" dirty="0">
                <a:latin typeface="Cambria Math" panose="02040503050406030204" pitchFamily="18" charset="0"/>
                <a:ea typeface="Cambria Math" panose="02040503050406030204" pitchFamily="18" charset="0"/>
              </a:rPr>
              <a:t>k</a:t>
            </a:r>
            <a:r>
              <a:rPr lang="en-US" altLang="zh-CN" baseline="-25000" dirty="0">
                <a:latin typeface="Cambria Math" panose="02040503050406030204" pitchFamily="18" charset="0"/>
                <a:ea typeface="Cambria Math" panose="02040503050406030204" pitchFamily="18" charset="0"/>
              </a:rPr>
              <a:t>m</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电动机的转矩系数</a:t>
            </a:r>
            <a:r>
              <a:rPr lang="en-US" altLang="zh-CN" dirty="0"/>
              <a:t>(</a:t>
            </a:r>
            <a:r>
              <a:rPr lang="en-US" altLang="zh-CN" i="1" dirty="0">
                <a:latin typeface="Cambria Math" panose="02040503050406030204" pitchFamily="18" charset="0"/>
                <a:ea typeface="Cambria Math" panose="02040503050406030204" pitchFamily="18" charset="0"/>
              </a:rPr>
              <a:t>k</a:t>
            </a:r>
            <a:r>
              <a:rPr lang="en-US" altLang="zh-CN" baseline="-25000" dirty="0">
                <a:latin typeface="Cambria Math" panose="02040503050406030204" pitchFamily="18" charset="0"/>
                <a:ea typeface="Cambria Math" panose="02040503050406030204" pitchFamily="18" charset="0"/>
              </a:rPr>
              <a:t>m</a:t>
            </a:r>
            <a:r>
              <a:rPr lang="en-US" altLang="zh-CN" i="1" dirty="0">
                <a:latin typeface="Cambria Math" panose="02040503050406030204" pitchFamily="18" charset="0"/>
                <a:ea typeface="Cambria Math" panose="02040503050406030204" pitchFamily="18" charset="0"/>
              </a:rPr>
              <a:t>=</a:t>
            </a:r>
            <a:r>
              <a:rPr lang="en-US" altLang="zh-CN" i="1" dirty="0" err="1">
                <a:latin typeface="Cambria Math" panose="02040503050406030204" pitchFamily="18" charset="0"/>
                <a:ea typeface="Cambria Math" panose="02040503050406030204" pitchFamily="18" charset="0"/>
              </a:rPr>
              <a:t>C</a:t>
            </a:r>
            <a:r>
              <a:rPr lang="en-US" altLang="zh-CN" baseline="-25000" dirty="0" err="1">
                <a:latin typeface="Cambria Math" panose="02040503050406030204" pitchFamily="18" charset="0"/>
                <a:ea typeface="Cambria Math" panose="02040503050406030204" pitchFamily="18" charset="0"/>
              </a:rPr>
              <a:t>m</a:t>
            </a:r>
            <a:r>
              <a:rPr lang="en-US" altLang="zh-CN" i="1" dirty="0" err="1">
                <a:latin typeface="Cambria Math" panose="02040503050406030204" pitchFamily="18" charset="0"/>
                <a:ea typeface="Cambria Math" panose="02040503050406030204" pitchFamily="18" charset="0"/>
              </a:rPr>
              <a:t>Φ</a:t>
            </a:r>
            <a:r>
              <a:rPr lang="en-US" altLang="zh-CN" dirty="0"/>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2100" dirty="0">
              <a:latin typeface="Times New Roman" panose="02020603050405020304" pitchFamily="18" charset="0"/>
              <a:ea typeface="微软雅黑" panose="020B0503020204020204" pitchFamily="34" charset="-122"/>
              <a:cs typeface="Times New Roman" panose="02020603050405020304" pitchFamily="18" charset="0"/>
            </a:endParaRPr>
          </a:p>
          <a:p>
            <a:pPr indent="531719">
              <a:lnSpc>
                <a:spcPct val="150000"/>
              </a:lnSpc>
            </a:pP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电枢转动后，因导体切割磁力线而产生反电动势</a:t>
            </a:r>
            <a:r>
              <a:rPr lang="en-US" altLang="zh-CN" i="1" dirty="0" err="1"/>
              <a:t>E</a:t>
            </a:r>
            <a:r>
              <a:rPr lang="en-US" altLang="zh-CN" baseline="-25000" dirty="0" err="1"/>
              <a:t>a</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，其值为</a:t>
            </a:r>
          </a:p>
        </p:txBody>
      </p:sp>
      <p:sp>
        <p:nvSpPr>
          <p:cNvPr id="15" name="平行四边形 14"/>
          <p:cNvSpPr/>
          <p:nvPr/>
        </p:nvSpPr>
        <p:spPr>
          <a:xfrm flipH="1">
            <a:off x="250478" y="-2678"/>
            <a:ext cx="10643964" cy="618124"/>
          </a:xfrm>
          <a:prstGeom prst="parallelogram">
            <a:avLst>
              <a:gd name="adj" fmla="val 104225"/>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6" name="文本框 3"/>
          <p:cNvSpPr txBox="1"/>
          <p:nvPr/>
        </p:nvSpPr>
        <p:spPr>
          <a:xfrm>
            <a:off x="938957" y="52576"/>
            <a:ext cx="7961709" cy="486886"/>
          </a:xfrm>
          <a:prstGeom prst="rect">
            <a:avLst/>
          </a:prstGeom>
          <a:noFill/>
        </p:spPr>
        <p:txBody>
          <a:bodyPr wrap="square" lIns="96433" tIns="48216" rIns="96433" bIns="48216" rtlCol="0">
            <a:spAutoFit/>
          </a:bodyPr>
          <a:lstStyle/>
          <a:p>
            <a:r>
              <a:rPr lang="zh-CN" altLang="en-US" sz="2500" b="1" dirty="0">
                <a:solidFill>
                  <a:schemeClr val="bg1"/>
                </a:solidFill>
                <a:latin typeface="微软雅黑" panose="020B0503020204020204" pitchFamily="34" charset="-122"/>
                <a:ea typeface="微软雅黑" panose="020B0503020204020204" pitchFamily="34" charset="-122"/>
              </a:rPr>
              <a:t>第二节</a:t>
            </a:r>
            <a:r>
              <a:rPr lang="en-US" altLang="zh-CN" sz="2500" b="1" dirty="0">
                <a:solidFill>
                  <a:schemeClr val="bg1"/>
                </a:solidFill>
                <a:latin typeface="微软雅黑" panose="020B0503020204020204" pitchFamily="34" charset="-122"/>
                <a:ea typeface="微软雅黑" panose="020B0503020204020204" pitchFamily="34" charset="-122"/>
              </a:rPr>
              <a:t>   </a:t>
            </a:r>
            <a:r>
              <a:rPr lang="zh-CN" altLang="en-US" sz="2500" b="1" dirty="0">
                <a:solidFill>
                  <a:schemeClr val="bg1"/>
                </a:solidFill>
                <a:latin typeface="微软雅黑" panose="020B0503020204020204" pitchFamily="34" charset="-122"/>
                <a:ea typeface="微软雅黑" panose="020B0503020204020204" pitchFamily="34" charset="-122"/>
              </a:rPr>
              <a:t>直流伺服系统</a:t>
            </a:r>
          </a:p>
        </p:txBody>
      </p:sp>
      <p:sp>
        <p:nvSpPr>
          <p:cNvPr id="17" name="直角三角形 16"/>
          <p:cNvSpPr/>
          <p:nvPr/>
        </p:nvSpPr>
        <p:spPr>
          <a:xfrm>
            <a:off x="-22771" y="1"/>
            <a:ext cx="633561" cy="644057"/>
          </a:xfrm>
          <a:prstGeom prst="rtTriangle">
            <a:avLst/>
          </a:prstGeom>
          <a:solidFill>
            <a:srgbClr val="513D4F"/>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20" name="Picture 3" descr="G:\409835d4e6170db16fe5ea1d69c71340.png"/>
          <p:cNvPicPr>
            <a:picLocks noChangeAspect="1" noChangeArrowheads="1"/>
          </p:cNvPicPr>
          <p:nvPr/>
        </p:nvPicPr>
        <p:blipFill>
          <a:blip r:embed="rId3" cstate="print">
            <a:duotone>
              <a:prstClr val="black"/>
              <a:srgbClr val="864284">
                <a:tint val="45000"/>
                <a:satMod val="400000"/>
              </a:srgbClr>
            </a:duotone>
            <a:extLst>
              <a:ext uri="{28A0092B-C50C-407E-A947-70E740481C1C}">
                <a14:useLocalDpi xmlns:a14="http://schemas.microsoft.com/office/drawing/2010/main" val="0"/>
              </a:ext>
            </a:extLst>
          </a:blip>
          <a:srcRect/>
          <a:stretch>
            <a:fillRect/>
          </a:stretch>
        </p:blipFill>
        <p:spPr bwMode="auto">
          <a:xfrm rot="2286903">
            <a:off x="10932535" y="-72093"/>
            <a:ext cx="901783" cy="916026"/>
          </a:xfrm>
          <a:prstGeom prst="rect">
            <a:avLst/>
          </a:prstGeom>
          <a:noFill/>
          <a:extLst>
            <a:ext uri="{909E8E84-426E-40DD-AFC4-6F175D3DCCD1}">
              <a14:hiddenFill xmlns:a14="http://schemas.microsoft.com/office/drawing/2010/main">
                <a:solidFill>
                  <a:srgbClr val="FFFFFF"/>
                </a:solidFill>
              </a14:hiddenFill>
            </a:ext>
          </a:extLst>
        </p:spPr>
      </p:pic>
      <p:sp>
        <p:nvSpPr>
          <p:cNvPr id="21" name="平行四边形 20"/>
          <p:cNvSpPr/>
          <p:nvPr/>
        </p:nvSpPr>
        <p:spPr>
          <a:xfrm flipH="1">
            <a:off x="94432" y="0"/>
            <a:ext cx="743396" cy="618124"/>
          </a:xfrm>
          <a:prstGeom prst="parallelogram">
            <a:avLst>
              <a:gd name="adj" fmla="val 99241"/>
            </a:avLst>
          </a:prstGeom>
          <a:solidFill>
            <a:srgbClr val="864284"/>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3" name="矩形 22"/>
          <p:cNvSpPr/>
          <p:nvPr/>
        </p:nvSpPr>
        <p:spPr>
          <a:xfrm>
            <a:off x="-10046" y="7075942"/>
            <a:ext cx="12869466" cy="174019"/>
          </a:xfrm>
          <a:prstGeom prst="rect">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 name="矩形 1">
            <a:extLst>
              <a:ext uri="{FF2B5EF4-FFF2-40B4-BE49-F238E27FC236}">
                <a16:creationId xmlns:a16="http://schemas.microsoft.com/office/drawing/2014/main" id="{4AC26A89-6EA6-4B79-8287-55D8E163F8E2}"/>
              </a:ext>
            </a:extLst>
          </p:cNvPr>
          <p:cNvSpPr/>
          <p:nvPr/>
        </p:nvSpPr>
        <p:spPr>
          <a:xfrm>
            <a:off x="4213552" y="2477596"/>
            <a:ext cx="2367956" cy="316177"/>
          </a:xfrm>
          <a:prstGeom prst="rect">
            <a:avLst/>
          </a:prstGeom>
        </p:spPr>
        <p:txBody>
          <a:bodyPr wrap="none">
            <a:spAutoFit/>
          </a:bodyPr>
          <a:lstStyle/>
          <a:p>
            <a:pPr indent="266700">
              <a:lnSpc>
                <a:spcPts val="1575"/>
              </a:lnSpc>
              <a:spcAft>
                <a:spcPts val="0"/>
              </a:spcAft>
            </a:pPr>
            <a:r>
              <a:rPr lang="en-US" altLang="zh-CN" sz="2400" i="1" dirty="0" err="1">
                <a:solidFill>
                  <a:srgbClr val="000000"/>
                </a:solidFill>
                <a:latin typeface="Cambria Math" panose="02040503050406030204" pitchFamily="18" charset="0"/>
                <a:ea typeface="Cambria Math" panose="02040503050406030204" pitchFamily="18" charset="0"/>
                <a:cs typeface="Times New Roman" panose="02020603050405020304" pitchFamily="18" charset="0"/>
              </a:rPr>
              <a:t>E</a:t>
            </a:r>
            <a:r>
              <a:rPr lang="en-US" altLang="zh-CN" sz="2400" baseline="-25000" dirty="0" err="1">
                <a:solidFill>
                  <a:srgbClr val="000000"/>
                </a:solidFill>
                <a:latin typeface="Cambria Math" panose="02040503050406030204" pitchFamily="18" charset="0"/>
                <a:ea typeface="Cambria Math" panose="02040503050406030204" pitchFamily="18" charset="0"/>
                <a:cs typeface="Times New Roman" panose="02020603050405020304" pitchFamily="18" charset="0"/>
              </a:rPr>
              <a:t>a</a:t>
            </a:r>
            <a:r>
              <a:rPr lang="en-US" altLang="zh-CN" sz="2400" i="1" dirty="0">
                <a:solidFill>
                  <a:srgbClr val="000000"/>
                </a:solidFill>
                <a:latin typeface="Cambria Math" panose="02040503050406030204" pitchFamily="18" charset="0"/>
                <a:ea typeface="Cambria Math" panose="02040503050406030204" pitchFamily="18" charset="0"/>
                <a:cs typeface="Times New Roman" panose="02020603050405020304" pitchFamily="18" charset="0"/>
              </a:rPr>
              <a:t>=</a:t>
            </a:r>
            <a:r>
              <a:rPr lang="en-US" altLang="zh-CN" sz="2400" i="1" dirty="0" err="1">
                <a:solidFill>
                  <a:srgbClr val="000000"/>
                </a:solidFill>
                <a:latin typeface="Cambria Math" panose="02040503050406030204" pitchFamily="18" charset="0"/>
                <a:ea typeface="Cambria Math" panose="02040503050406030204" pitchFamily="18" charset="0"/>
                <a:cs typeface="Times New Roman" panose="02020603050405020304" pitchFamily="18" charset="0"/>
              </a:rPr>
              <a:t>C</a:t>
            </a:r>
            <a:r>
              <a:rPr lang="en-US" altLang="zh-CN" sz="2400" baseline="-25000" dirty="0" err="1">
                <a:solidFill>
                  <a:srgbClr val="000000"/>
                </a:solidFill>
                <a:latin typeface="Cambria Math" panose="02040503050406030204" pitchFamily="18" charset="0"/>
                <a:ea typeface="Cambria Math" panose="02040503050406030204" pitchFamily="18" charset="0"/>
                <a:cs typeface="Times New Roman" panose="02020603050405020304" pitchFamily="18" charset="0"/>
              </a:rPr>
              <a:t>e</a:t>
            </a:r>
            <a:r>
              <a:rPr lang="en-US" altLang="zh-CN" sz="2400" i="1" dirty="0" err="1">
                <a:solidFill>
                  <a:srgbClr val="000000"/>
                </a:solidFill>
                <a:latin typeface="Cambria Math" panose="02040503050406030204" pitchFamily="18" charset="0"/>
                <a:ea typeface="Cambria Math" panose="02040503050406030204" pitchFamily="18" charset="0"/>
                <a:cs typeface="Times New Roman" panose="02020603050405020304" pitchFamily="18" charset="0"/>
              </a:rPr>
              <a:t>Φn</a:t>
            </a:r>
            <a:r>
              <a:rPr lang="en-US" altLang="zh-CN" sz="2400" i="1" dirty="0">
                <a:solidFill>
                  <a:srgbClr val="000000"/>
                </a:solidFill>
                <a:latin typeface="Cambria Math" panose="02040503050406030204" pitchFamily="18" charset="0"/>
                <a:ea typeface="Cambria Math" panose="02040503050406030204" pitchFamily="18" charset="0"/>
                <a:cs typeface="Times New Roman" panose="02020603050405020304" pitchFamily="18" charset="0"/>
              </a:rPr>
              <a:t>=</a:t>
            </a:r>
            <a:r>
              <a:rPr lang="en-US" altLang="zh-CN" sz="2400" i="1" dirty="0" err="1">
                <a:solidFill>
                  <a:srgbClr val="000000"/>
                </a:solidFill>
                <a:latin typeface="Cambria Math" panose="02040503050406030204" pitchFamily="18" charset="0"/>
                <a:ea typeface="Cambria Math" panose="02040503050406030204" pitchFamily="18" charset="0"/>
                <a:cs typeface="Times New Roman" panose="02020603050405020304" pitchFamily="18" charset="0"/>
              </a:rPr>
              <a:t>k</a:t>
            </a:r>
            <a:r>
              <a:rPr lang="en-US" altLang="zh-CN" sz="2400" baseline="-25000" dirty="0" err="1">
                <a:solidFill>
                  <a:srgbClr val="000000"/>
                </a:solidFill>
                <a:latin typeface="Cambria Math" panose="02040503050406030204" pitchFamily="18" charset="0"/>
                <a:ea typeface="Cambria Math" panose="02040503050406030204" pitchFamily="18" charset="0"/>
                <a:cs typeface="Times New Roman" panose="02020603050405020304" pitchFamily="18" charset="0"/>
              </a:rPr>
              <a:t>e</a:t>
            </a:r>
            <a:r>
              <a:rPr lang="en-US" altLang="zh-CN" sz="2400" i="1" dirty="0" err="1">
                <a:solidFill>
                  <a:srgbClr val="000000"/>
                </a:solidFill>
                <a:latin typeface="Cambria Math" panose="02040503050406030204" pitchFamily="18" charset="0"/>
                <a:ea typeface="Cambria Math" panose="02040503050406030204" pitchFamily="18" charset="0"/>
                <a:cs typeface="Times New Roman" panose="02020603050405020304" pitchFamily="18" charset="0"/>
              </a:rPr>
              <a:t>ω</a:t>
            </a:r>
            <a:endParaRPr lang="zh-CN" altLang="zh-CN" sz="2400" dirty="0">
              <a:solidFill>
                <a:srgbClr val="000000"/>
              </a:solidFill>
              <a:effectLst/>
              <a:latin typeface="Cambria Math" panose="02040503050406030204" pitchFamily="18" charset="0"/>
              <a:ea typeface="方正书宋_GBK"/>
              <a:cs typeface="Times New Roman" panose="02020603050405020304" pitchFamily="18" charset="0"/>
            </a:endParaRPr>
          </a:p>
        </p:txBody>
      </p:sp>
      <p:sp>
        <p:nvSpPr>
          <p:cNvPr id="12" name="矩形 11">
            <a:extLst>
              <a:ext uri="{FF2B5EF4-FFF2-40B4-BE49-F238E27FC236}">
                <a16:creationId xmlns:a16="http://schemas.microsoft.com/office/drawing/2014/main" id="{B1F47F7D-6BC8-499D-A0C7-37C231D1E421}"/>
              </a:ext>
            </a:extLst>
          </p:cNvPr>
          <p:cNvSpPr/>
          <p:nvPr/>
        </p:nvSpPr>
        <p:spPr>
          <a:xfrm>
            <a:off x="9381703" y="2332237"/>
            <a:ext cx="1606209" cy="458715"/>
          </a:xfrm>
          <a:prstGeom prst="rect">
            <a:avLst/>
          </a:prstGeom>
        </p:spPr>
        <p:txBody>
          <a:bodyPr wrap="none">
            <a:spAutoFit/>
          </a:bodyPr>
          <a:lstStyle/>
          <a:p>
            <a:pPr indent="531719">
              <a:lnSpc>
                <a:spcPct val="150000"/>
              </a:lnSpc>
            </a:pP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4-12</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a:t>
            </a:r>
          </a:p>
        </p:txBody>
      </p:sp>
    </p:spTree>
    <p:extLst>
      <p:ext uri="{BB962C8B-B14F-4D97-AF65-F5344CB8AC3E}">
        <p14:creationId xmlns:p14="http://schemas.microsoft.com/office/powerpoint/2010/main" val="608028885"/>
      </p:ext>
    </p:extLst>
  </p:cSld>
  <p:clrMapOvr>
    <a:masterClrMapping/>
  </p:clrMapOvr>
  <mc:AlternateContent xmlns:mc="http://schemas.openxmlformats.org/markup-compatibility/2006" xmlns:p14="http://schemas.microsoft.com/office/powerpoint/2010/main">
    <mc:Choice Requires="p14">
      <p:transition spd="slow" p14:dur="1600" advClick="0">
        <p14:gallery dir="l"/>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down)">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圆角 6">
            <a:extLst>
              <a:ext uri="{FF2B5EF4-FFF2-40B4-BE49-F238E27FC236}">
                <a16:creationId xmlns:a16="http://schemas.microsoft.com/office/drawing/2014/main" id="{26594A0A-F57B-4DFC-9426-3235B11E1C01}"/>
              </a:ext>
            </a:extLst>
          </p:cNvPr>
          <p:cNvSpPr/>
          <p:nvPr/>
        </p:nvSpPr>
        <p:spPr>
          <a:xfrm>
            <a:off x="2612951" y="5995120"/>
            <a:ext cx="1800200" cy="93357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圆角 5">
            <a:extLst>
              <a:ext uri="{FF2B5EF4-FFF2-40B4-BE49-F238E27FC236}">
                <a16:creationId xmlns:a16="http://schemas.microsoft.com/office/drawing/2014/main" id="{05A336C6-E56A-4227-AC5A-892C340B9B17}"/>
              </a:ext>
            </a:extLst>
          </p:cNvPr>
          <p:cNvSpPr/>
          <p:nvPr/>
        </p:nvSpPr>
        <p:spPr>
          <a:xfrm>
            <a:off x="2529285" y="3682646"/>
            <a:ext cx="2747962" cy="797775"/>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8" name="TextBox 17"/>
              <p:cNvSpPr txBox="1"/>
              <p:nvPr/>
            </p:nvSpPr>
            <p:spPr>
              <a:xfrm>
                <a:off x="837828" y="801888"/>
                <a:ext cx="10613069" cy="2284447"/>
              </a:xfrm>
              <a:prstGeom prst="rect">
                <a:avLst/>
              </a:prstGeom>
              <a:noFill/>
              <a:ln>
                <a:noFill/>
              </a:ln>
            </p:spPr>
            <p:txBody>
              <a:bodyPr wrap="square" lIns="96433" tIns="48216" rIns="96433" bIns="48216" rtlCol="0">
                <a:spAutoFit/>
              </a:bodyPr>
              <a:lstStyle/>
              <a:p>
                <a:pPr indent="531719">
                  <a:lnSpc>
                    <a:spcPct val="150000"/>
                  </a:lnSpc>
                </a:pP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式中   </a:t>
                </a:r>
                <a:r>
                  <a:rPr lang="en-US" altLang="zh-CN" sz="2100" dirty="0">
                    <a:latin typeface="Cambria Math" panose="02040503050406030204" pitchFamily="18" charset="0"/>
                    <a:ea typeface="Cambria Math" panose="02040503050406030204" pitchFamily="18" charset="0"/>
                    <a:cs typeface="Times New Roman" panose="02020603050405020304" pitchFamily="18" charset="0"/>
                  </a:rPr>
                  <a:t>n</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电动机的转速</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100" dirty="0">
                    <a:latin typeface="Cambria Math" panose="02040503050406030204" pitchFamily="18" charset="0"/>
                    <a:ea typeface="Cambria Math" panose="02040503050406030204" pitchFamily="18" charset="0"/>
                    <a:cs typeface="Times New Roman" panose="02020603050405020304" pitchFamily="18" charset="0"/>
                  </a:rPr>
                  <a:t>r/min</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2100" dirty="0">
                  <a:latin typeface="Times New Roman" panose="02020603050405020304" pitchFamily="18" charset="0"/>
                  <a:ea typeface="微软雅黑" panose="020B0503020204020204" pitchFamily="34" charset="-122"/>
                  <a:cs typeface="Times New Roman" panose="02020603050405020304" pitchFamily="18" charset="0"/>
                </a:endParaRPr>
              </a:p>
              <a:p>
                <a:pPr indent="531719">
                  <a:lnSpc>
                    <a:spcPct val="150000"/>
                  </a:lnSpc>
                </a:pP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100" dirty="0">
                    <a:latin typeface="Cambria Math" panose="02040503050406030204" pitchFamily="18" charset="0"/>
                    <a:ea typeface="Cambria Math" panose="02040503050406030204" pitchFamily="18" charset="0"/>
                    <a:cs typeface="Times New Roman" panose="02020603050405020304" pitchFamily="18" charset="0"/>
                  </a:rPr>
                  <a:t>ω</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电动机的角速度</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100" dirty="0">
                    <a:latin typeface="Cambria Math" panose="02040503050406030204" pitchFamily="18" charset="0"/>
                    <a:ea typeface="Cambria Math" panose="02040503050406030204" pitchFamily="18" charset="0"/>
                    <a:cs typeface="Times New Roman" panose="02020603050405020304" pitchFamily="18" charset="0"/>
                  </a:rPr>
                  <a:t>rad/s</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2100" dirty="0">
                  <a:latin typeface="Times New Roman" panose="02020603050405020304" pitchFamily="18" charset="0"/>
                  <a:ea typeface="微软雅黑" panose="020B0503020204020204" pitchFamily="34" charset="-122"/>
                  <a:cs typeface="Times New Roman" panose="02020603050405020304" pitchFamily="18" charset="0"/>
                </a:endParaRPr>
              </a:p>
              <a:p>
                <a:pPr indent="531719">
                  <a:lnSpc>
                    <a:spcPct val="150000"/>
                  </a:lnSpc>
                </a:pP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100" dirty="0">
                    <a:latin typeface="Cambria Math" panose="02040503050406030204" pitchFamily="18" charset="0"/>
                    <a:ea typeface="Cambria Math" panose="02040503050406030204" pitchFamily="18" charset="0"/>
                    <a:cs typeface="Times New Roman" panose="02020603050405020304" pitchFamily="18" charset="0"/>
                  </a:rPr>
                  <a:t>Φ</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磁通；</a:t>
                </a:r>
                <a:endParaRPr lang="en-US" altLang="zh-CN" sz="2100" dirty="0">
                  <a:latin typeface="Times New Roman" panose="02020603050405020304" pitchFamily="18" charset="0"/>
                  <a:ea typeface="微软雅黑" panose="020B0503020204020204" pitchFamily="34" charset="-122"/>
                  <a:cs typeface="Times New Roman" panose="02020603050405020304" pitchFamily="18" charset="0"/>
                </a:endParaRPr>
              </a:p>
              <a:p>
                <a:pPr indent="531719">
                  <a:lnSpc>
                    <a:spcPct val="150000"/>
                  </a:lnSpc>
                </a:pP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100" dirty="0">
                    <a:latin typeface="Cambria Math" panose="02040503050406030204" pitchFamily="18" charset="0"/>
                    <a:ea typeface="Cambria Math" panose="02040503050406030204" pitchFamily="18" charset="0"/>
                    <a:cs typeface="Times New Roman" panose="02020603050405020304" pitchFamily="18" charset="0"/>
                  </a:rPr>
                  <a:t>      </a:t>
                </a:r>
                <a:r>
                  <a:rPr lang="en-US" altLang="zh-CN" sz="2100" dirty="0" err="1">
                    <a:latin typeface="Cambria Math" panose="02040503050406030204" pitchFamily="18" charset="0"/>
                    <a:ea typeface="Cambria Math" panose="02040503050406030204" pitchFamily="18" charset="0"/>
                    <a:cs typeface="Times New Roman" panose="02020603050405020304" pitchFamily="18" charset="0"/>
                  </a:rPr>
                  <a:t>ke</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电动势系数</a:t>
                </a:r>
                <a:r>
                  <a:rPr lang="en-US" altLang="zh-CN" i="1" dirty="0" err="1">
                    <a:latin typeface="Cambria Math" panose="02040503050406030204" pitchFamily="18" charset="0"/>
                    <a:ea typeface="Cambria Math" panose="02040503050406030204" pitchFamily="18" charset="0"/>
                  </a:rPr>
                  <a:t>k</a:t>
                </a:r>
                <a:r>
                  <a:rPr lang="en-US" altLang="zh-CN" baseline="-25000" dirty="0" err="1">
                    <a:latin typeface="Cambria Math" panose="02040503050406030204" pitchFamily="18" charset="0"/>
                    <a:ea typeface="Cambria Math" panose="02040503050406030204" pitchFamily="18" charset="0"/>
                  </a:rPr>
                  <a:t>e</a:t>
                </a:r>
                <a:r>
                  <a:rPr lang="en-US" altLang="zh-CN" i="1" dirty="0">
                    <a:latin typeface="Cambria Math" panose="02040503050406030204" pitchFamily="18" charset="0"/>
                    <a:ea typeface="Cambria Math" panose="02040503050406030204" pitchFamily="18" charset="0"/>
                  </a:rPr>
                  <a:t>=</a:t>
                </a:r>
                <a:r>
                  <a:rPr lang="en-US" altLang="zh-CN" i="1" dirty="0" err="1">
                    <a:latin typeface="Cambria Math" panose="02040503050406030204" pitchFamily="18" charset="0"/>
                    <a:ea typeface="Cambria Math" panose="02040503050406030204" pitchFamily="18" charset="0"/>
                  </a:rPr>
                  <a:t>C</a:t>
                </a:r>
                <a:r>
                  <a:rPr lang="en-US" altLang="zh-CN" baseline="-25000" dirty="0" err="1">
                    <a:latin typeface="Cambria Math" panose="02040503050406030204" pitchFamily="18" charset="0"/>
                    <a:ea typeface="Cambria Math" panose="02040503050406030204" pitchFamily="18" charset="0"/>
                  </a:rPr>
                  <a:t>e</a:t>
                </a:r>
                <a:r>
                  <a:rPr lang="en-US" altLang="zh-CN" i="1" dirty="0" err="1">
                    <a:latin typeface="Cambria Math" panose="02040503050406030204" pitchFamily="18" charset="0"/>
                    <a:ea typeface="Cambria Math" panose="02040503050406030204" pitchFamily="18" charset="0"/>
                  </a:rPr>
                  <a:t>Φ</a:t>
                </a:r>
                <a14:m>
                  <m:oMath xmlns:m="http://schemas.openxmlformats.org/officeDocument/2006/math">
                    <m:f>
                      <m:fPr>
                        <m:ctrlPr>
                          <a:rPr lang="zh-CN" altLang="zh-CN" sz="2400" i="1">
                            <a:latin typeface="Cambria Math" panose="02040503050406030204" pitchFamily="18" charset="0"/>
                          </a:rPr>
                        </m:ctrlPr>
                      </m:fPr>
                      <m:num>
                        <m:r>
                          <a:rPr lang="en-US" altLang="zh-CN" b="0" i="0" smtClean="0">
                            <a:latin typeface="Cambria Math" panose="02040503050406030204" pitchFamily="18" charset="0"/>
                            <a:ea typeface="Cambria Math" panose="02040503050406030204" pitchFamily="18" charset="0"/>
                          </a:rPr>
                          <m:t>60</m:t>
                        </m:r>
                      </m:num>
                      <m:den>
                        <m:r>
                          <a:rPr lang="en-US" altLang="zh-CN">
                            <a:latin typeface="Cambria Math" panose="02040503050406030204" pitchFamily="18" charset="0"/>
                            <a:ea typeface="Cambria Math" panose="02040503050406030204" pitchFamily="18" charset="0"/>
                          </a:rPr>
                          <m:t>2</m:t>
                        </m:r>
                        <m:r>
                          <m:rPr>
                            <m:sty m:val="p"/>
                          </m:rPr>
                          <a:rPr lang="en-US" altLang="zh-CN">
                            <a:latin typeface="Cambria Math" panose="02040503050406030204" pitchFamily="18" charset="0"/>
                            <a:ea typeface="Cambria Math" panose="02040503050406030204" pitchFamily="18" charset="0"/>
                          </a:rPr>
                          <m:t>π</m:t>
                        </m:r>
                      </m:den>
                    </m:f>
                  </m:oMath>
                </a14:m>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a:t>
                </a:r>
              </a:p>
            </p:txBody>
          </p:sp>
        </mc:Choice>
        <mc:Fallback xmlns="">
          <p:sp>
            <p:nvSpPr>
              <p:cNvPr id="18" name="TextBox 17"/>
              <p:cNvSpPr txBox="1">
                <a:spLocks noRot="1" noChangeAspect="1" noMove="1" noResize="1" noEditPoints="1" noAdjustHandles="1" noChangeArrowheads="1" noChangeShapeType="1" noTextEdit="1"/>
              </p:cNvSpPr>
              <p:nvPr/>
            </p:nvSpPr>
            <p:spPr>
              <a:xfrm>
                <a:off x="837828" y="801888"/>
                <a:ext cx="10613069" cy="2284447"/>
              </a:xfrm>
              <a:prstGeom prst="rect">
                <a:avLst/>
              </a:prstGeom>
              <a:blipFill>
                <a:blip r:embed="rId3"/>
                <a:stretch>
                  <a:fillRect/>
                </a:stretch>
              </a:blipFill>
              <a:ln>
                <a:noFill/>
              </a:ln>
            </p:spPr>
            <p:txBody>
              <a:bodyPr/>
              <a:lstStyle/>
              <a:p>
                <a:r>
                  <a:rPr lang="zh-CN" altLang="en-US">
                    <a:noFill/>
                  </a:rPr>
                  <a:t> </a:t>
                </a:r>
              </a:p>
            </p:txBody>
          </p:sp>
        </mc:Fallback>
      </mc:AlternateContent>
      <p:sp>
        <p:nvSpPr>
          <p:cNvPr id="15" name="平行四边形 14"/>
          <p:cNvSpPr/>
          <p:nvPr/>
        </p:nvSpPr>
        <p:spPr>
          <a:xfrm flipH="1">
            <a:off x="250478" y="-2678"/>
            <a:ext cx="10643964" cy="618124"/>
          </a:xfrm>
          <a:prstGeom prst="parallelogram">
            <a:avLst>
              <a:gd name="adj" fmla="val 104225"/>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6" name="文本框 3"/>
          <p:cNvSpPr txBox="1"/>
          <p:nvPr/>
        </p:nvSpPr>
        <p:spPr>
          <a:xfrm>
            <a:off x="938957" y="52576"/>
            <a:ext cx="7961709" cy="486886"/>
          </a:xfrm>
          <a:prstGeom prst="rect">
            <a:avLst/>
          </a:prstGeom>
          <a:noFill/>
        </p:spPr>
        <p:txBody>
          <a:bodyPr wrap="square" lIns="96433" tIns="48216" rIns="96433" bIns="48216" rtlCol="0">
            <a:spAutoFit/>
          </a:bodyPr>
          <a:lstStyle/>
          <a:p>
            <a:r>
              <a:rPr lang="zh-CN" altLang="en-US" sz="2500" b="1" dirty="0">
                <a:solidFill>
                  <a:schemeClr val="bg1"/>
                </a:solidFill>
                <a:latin typeface="微软雅黑" panose="020B0503020204020204" pitchFamily="34" charset="-122"/>
                <a:ea typeface="微软雅黑" panose="020B0503020204020204" pitchFamily="34" charset="-122"/>
              </a:rPr>
              <a:t>第二节</a:t>
            </a:r>
            <a:r>
              <a:rPr lang="en-US" altLang="zh-CN" sz="2500" b="1" dirty="0">
                <a:solidFill>
                  <a:schemeClr val="bg1"/>
                </a:solidFill>
                <a:latin typeface="微软雅黑" panose="020B0503020204020204" pitchFamily="34" charset="-122"/>
                <a:ea typeface="微软雅黑" panose="020B0503020204020204" pitchFamily="34" charset="-122"/>
              </a:rPr>
              <a:t>   </a:t>
            </a:r>
            <a:r>
              <a:rPr lang="zh-CN" altLang="en-US" sz="2500" b="1" dirty="0">
                <a:solidFill>
                  <a:schemeClr val="bg1"/>
                </a:solidFill>
                <a:latin typeface="微软雅黑" panose="020B0503020204020204" pitchFamily="34" charset="-122"/>
                <a:ea typeface="微软雅黑" panose="020B0503020204020204" pitchFamily="34" charset="-122"/>
              </a:rPr>
              <a:t>直流伺服系统</a:t>
            </a:r>
          </a:p>
        </p:txBody>
      </p:sp>
      <p:sp>
        <p:nvSpPr>
          <p:cNvPr id="17" name="直角三角形 16"/>
          <p:cNvSpPr/>
          <p:nvPr/>
        </p:nvSpPr>
        <p:spPr>
          <a:xfrm>
            <a:off x="-22771" y="1"/>
            <a:ext cx="633561" cy="644057"/>
          </a:xfrm>
          <a:prstGeom prst="rtTriangle">
            <a:avLst/>
          </a:prstGeom>
          <a:solidFill>
            <a:srgbClr val="513D4F"/>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20" name="Picture 3" descr="G:\409835d4e6170db16fe5ea1d69c71340.png"/>
          <p:cNvPicPr>
            <a:picLocks noChangeAspect="1" noChangeArrowheads="1"/>
          </p:cNvPicPr>
          <p:nvPr/>
        </p:nvPicPr>
        <p:blipFill>
          <a:blip r:embed="rId4" cstate="print">
            <a:duotone>
              <a:prstClr val="black"/>
              <a:srgbClr val="864284">
                <a:tint val="45000"/>
                <a:satMod val="400000"/>
              </a:srgbClr>
            </a:duotone>
            <a:extLst>
              <a:ext uri="{28A0092B-C50C-407E-A947-70E740481C1C}">
                <a14:useLocalDpi xmlns:a14="http://schemas.microsoft.com/office/drawing/2010/main" val="0"/>
              </a:ext>
            </a:extLst>
          </a:blip>
          <a:srcRect/>
          <a:stretch>
            <a:fillRect/>
          </a:stretch>
        </p:blipFill>
        <p:spPr bwMode="auto">
          <a:xfrm rot="2286903">
            <a:off x="10932535" y="-72093"/>
            <a:ext cx="901783" cy="916026"/>
          </a:xfrm>
          <a:prstGeom prst="rect">
            <a:avLst/>
          </a:prstGeom>
          <a:noFill/>
          <a:extLst>
            <a:ext uri="{909E8E84-426E-40DD-AFC4-6F175D3DCCD1}">
              <a14:hiddenFill xmlns:a14="http://schemas.microsoft.com/office/drawing/2010/main">
                <a:solidFill>
                  <a:srgbClr val="FFFFFF"/>
                </a:solidFill>
              </a14:hiddenFill>
            </a:ext>
          </a:extLst>
        </p:spPr>
      </p:pic>
      <p:sp>
        <p:nvSpPr>
          <p:cNvPr id="21" name="平行四边形 20"/>
          <p:cNvSpPr/>
          <p:nvPr/>
        </p:nvSpPr>
        <p:spPr>
          <a:xfrm flipH="1">
            <a:off x="94432" y="0"/>
            <a:ext cx="743396" cy="618124"/>
          </a:xfrm>
          <a:prstGeom prst="parallelogram">
            <a:avLst>
              <a:gd name="adj" fmla="val 99241"/>
            </a:avLst>
          </a:prstGeom>
          <a:solidFill>
            <a:srgbClr val="864284"/>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3" name="矩形 22"/>
          <p:cNvSpPr/>
          <p:nvPr/>
        </p:nvSpPr>
        <p:spPr>
          <a:xfrm>
            <a:off x="-10046" y="7075942"/>
            <a:ext cx="12869466" cy="174019"/>
          </a:xfrm>
          <a:prstGeom prst="rect">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mc:AlternateContent xmlns:mc="http://schemas.openxmlformats.org/markup-compatibility/2006" xmlns:a14="http://schemas.microsoft.com/office/drawing/2010/main">
        <mc:Choice Requires="a14">
          <p:sp>
            <p:nvSpPr>
              <p:cNvPr id="2" name="矩形 1">
                <a:extLst>
                  <a:ext uri="{FF2B5EF4-FFF2-40B4-BE49-F238E27FC236}">
                    <a16:creationId xmlns:a16="http://schemas.microsoft.com/office/drawing/2014/main" id="{0B05EDD1-C5DF-4BC0-B960-10C5A387623C}"/>
                  </a:ext>
                </a:extLst>
              </p:cNvPr>
              <p:cNvSpPr/>
              <p:nvPr/>
            </p:nvSpPr>
            <p:spPr>
              <a:xfrm>
                <a:off x="2756967" y="3694762"/>
                <a:ext cx="2290755" cy="642163"/>
              </a:xfrm>
              <a:prstGeom prst="rect">
                <a:avLst/>
              </a:prstGeom>
            </p:spPr>
            <p:txBody>
              <a:bodyPr wrap="none">
                <a:spAutoFit/>
              </a:bodyPr>
              <a:lstStyle/>
              <a:p>
                <a:r>
                  <a:rPr lang="en-US" altLang="zh-CN" sz="2000" i="1" dirty="0">
                    <a:solidFill>
                      <a:srgbClr val="000000"/>
                    </a:solidFill>
                    <a:latin typeface="Cambria Math" panose="02040503050406030204" pitchFamily="18" charset="0"/>
                    <a:ea typeface="Cambria Math" panose="02040503050406030204" pitchFamily="18" charset="0"/>
                    <a:cs typeface="Times New Roman" panose="02020603050405020304" pitchFamily="18" charset="0"/>
                  </a:rPr>
                  <a:t>U</a:t>
                </a:r>
                <a:r>
                  <a:rPr lang="en-US" altLang="zh-CN" sz="2000" baseline="-25000" dirty="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a:t>d</a:t>
                </a:r>
                <a:r>
                  <a:rPr lang="en-US" altLang="zh-CN" sz="2000" i="1" dirty="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a:t>=</a:t>
                </a:r>
                <a:r>
                  <a:rPr lang="en-US" altLang="zh-CN" sz="2000" i="1" dirty="0" err="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a:t>E</a:t>
                </a:r>
                <a:r>
                  <a:rPr lang="en-US" altLang="zh-CN" sz="2000" baseline="-25000" dirty="0" err="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a:t>a</a:t>
                </a:r>
                <a:r>
                  <a:rPr lang="en-US" altLang="zh-CN" sz="2000" i="1" dirty="0" err="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a:t>+R</a:t>
                </a:r>
                <a:r>
                  <a:rPr lang="en-US" altLang="zh-CN" sz="2000" baseline="-25000" dirty="0" err="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a:t>a</a:t>
                </a:r>
                <a:r>
                  <a:rPr lang="en-US" altLang="zh-CN" sz="2000" i="1" dirty="0" err="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a:t>i</a:t>
                </a:r>
                <a:r>
                  <a:rPr lang="en-US" altLang="zh-CN" sz="2000" baseline="-25000" dirty="0" err="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a:t>d</a:t>
                </a:r>
                <a:r>
                  <a:rPr lang="en-US" altLang="zh-CN" sz="2000" i="1" dirty="0" err="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a:t>+L</a:t>
                </a:r>
                <a:r>
                  <a:rPr lang="en-US" altLang="zh-CN" sz="2000" baseline="-25000" dirty="0" err="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a:t>a</a:t>
                </a:r>
                <a14:m>
                  <m:oMath xmlns:m="http://schemas.openxmlformats.org/officeDocument/2006/math">
                    <m:f>
                      <m:fPr>
                        <m:ctrlPr>
                          <a:rPr lang="zh-CN" altLang="zh-CN" sz="2000" i="1">
                            <a:effectLst/>
                            <a:latin typeface="Cambria Math" panose="02040503050406030204" pitchFamily="18" charset="0"/>
                            <a:ea typeface="Cambria Math" panose="02040503050406030204" pitchFamily="18" charset="0"/>
                          </a:rPr>
                        </m:ctrlPr>
                      </m:fPr>
                      <m:num>
                        <m:r>
                          <m:rPr>
                            <m:sty m:val="p"/>
                          </m:rPr>
                          <a:rPr lang="en-US" altLang="zh-CN" sz="28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d</m:t>
                        </m:r>
                        <m:sSub>
                          <m:sSubPr>
                            <m:ctrlPr>
                              <a:rPr lang="zh-CN" altLang="zh-CN" sz="2000" i="1">
                                <a:effectLst/>
                                <a:latin typeface="Cambria Math" panose="02040503050406030204" pitchFamily="18" charset="0"/>
                                <a:ea typeface="Cambria Math" panose="02040503050406030204" pitchFamily="18" charset="0"/>
                              </a:rPr>
                            </m:ctrlPr>
                          </m:sSubPr>
                          <m:e>
                            <m:r>
                              <a:rPr lang="en-US" altLang="zh-CN" sz="2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𝑖</m:t>
                            </m:r>
                          </m:e>
                          <m:sub>
                            <m:r>
                              <m:rPr>
                                <m:sty m:val="p"/>
                              </m:rPr>
                              <a:rPr lang="en-US" altLang="zh-CN" sz="28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d</m:t>
                            </m:r>
                          </m:sub>
                        </m:sSub>
                      </m:num>
                      <m:den>
                        <m:r>
                          <m:rPr>
                            <m:sty m:val="p"/>
                          </m:rPr>
                          <a:rPr lang="en-US" altLang="zh-CN" sz="28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d</m:t>
                        </m:r>
                        <m:r>
                          <a:rPr lang="en-US" altLang="zh-CN" sz="2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𝑡</m:t>
                        </m:r>
                      </m:den>
                    </m:f>
                  </m:oMath>
                </a14:m>
                <a:endParaRPr lang="zh-CN" altLang="en-US" sz="2000" dirty="0">
                  <a:latin typeface="Cambria Math" panose="02040503050406030204" pitchFamily="18" charset="0"/>
                </a:endParaRPr>
              </a:p>
            </p:txBody>
          </p:sp>
        </mc:Choice>
        <mc:Fallback xmlns="">
          <p:sp>
            <p:nvSpPr>
              <p:cNvPr id="2" name="矩形 1">
                <a:extLst>
                  <a:ext uri="{FF2B5EF4-FFF2-40B4-BE49-F238E27FC236}">
                    <a16:creationId xmlns:a16="http://schemas.microsoft.com/office/drawing/2014/main" id="{0B05EDD1-C5DF-4BC0-B960-10C5A387623C}"/>
                  </a:ext>
                </a:extLst>
              </p:cNvPr>
              <p:cNvSpPr>
                <a:spLocks noRot="1" noChangeAspect="1" noMove="1" noResize="1" noEditPoints="1" noAdjustHandles="1" noChangeArrowheads="1" noChangeShapeType="1" noTextEdit="1"/>
              </p:cNvSpPr>
              <p:nvPr/>
            </p:nvSpPr>
            <p:spPr>
              <a:xfrm>
                <a:off x="2756967" y="3694762"/>
                <a:ext cx="2290755" cy="642163"/>
              </a:xfrm>
              <a:prstGeom prst="rect">
                <a:avLst/>
              </a:prstGeom>
              <a:blipFill>
                <a:blip r:embed="rId5"/>
                <a:stretch>
                  <a:fillRect l="-2660" b="-3810"/>
                </a:stretch>
              </a:blipFill>
            </p:spPr>
            <p:txBody>
              <a:bodyPr/>
              <a:lstStyle/>
              <a:p>
                <a:r>
                  <a:rPr lang="zh-CN" altLang="en-US">
                    <a:noFill/>
                  </a:rPr>
                  <a:t> </a:t>
                </a:r>
              </a:p>
            </p:txBody>
          </p:sp>
        </mc:Fallback>
      </mc:AlternateContent>
      <p:sp>
        <p:nvSpPr>
          <p:cNvPr id="12" name="TextBox 17">
            <a:extLst>
              <a:ext uri="{FF2B5EF4-FFF2-40B4-BE49-F238E27FC236}">
                <a16:creationId xmlns:a16="http://schemas.microsoft.com/office/drawing/2014/main" id="{24457FE9-218D-4B50-BDEA-819002143CEE}"/>
              </a:ext>
            </a:extLst>
          </p:cNvPr>
          <p:cNvSpPr txBox="1"/>
          <p:nvPr/>
        </p:nvSpPr>
        <p:spPr>
          <a:xfrm>
            <a:off x="837828" y="4443502"/>
            <a:ext cx="10613069" cy="1551618"/>
          </a:xfrm>
          <a:prstGeom prst="rect">
            <a:avLst/>
          </a:prstGeom>
          <a:noFill/>
        </p:spPr>
        <p:txBody>
          <a:bodyPr wrap="square" lIns="96433" tIns="48216" rIns="96433" bIns="48216" rtlCol="0">
            <a:spAutoFit/>
          </a:bodyPr>
          <a:lstStyle/>
          <a:p>
            <a:pPr indent="531719">
              <a:lnSpc>
                <a:spcPct val="150000"/>
              </a:lnSpc>
            </a:pP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式中　</a:t>
            </a:r>
            <a:r>
              <a:rPr lang="en-US" altLang="zh-CN" sz="2100" dirty="0">
                <a:latin typeface="Cambria Math" panose="02040503050406030204" pitchFamily="18" charset="0"/>
                <a:ea typeface="Cambria Math" panose="02040503050406030204" pitchFamily="18" charset="0"/>
                <a:cs typeface="Times New Roman" panose="02020603050405020304" pitchFamily="18" charset="0"/>
              </a:rPr>
              <a:t>Ra</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电枢回路总电阻；</a:t>
            </a:r>
            <a:endParaRPr lang="en-US" altLang="zh-CN" sz="2100" dirty="0">
              <a:latin typeface="Times New Roman" panose="02020603050405020304" pitchFamily="18" charset="0"/>
              <a:ea typeface="微软雅黑" panose="020B0503020204020204" pitchFamily="34" charset="-122"/>
              <a:cs typeface="Times New Roman" panose="02020603050405020304" pitchFamily="18" charset="0"/>
            </a:endParaRPr>
          </a:p>
          <a:p>
            <a:pPr indent="531719">
              <a:lnSpc>
                <a:spcPct val="150000"/>
              </a:lnSpc>
            </a:pP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100" dirty="0">
                <a:latin typeface="Cambria Math" panose="02040503050406030204" pitchFamily="18" charset="0"/>
                <a:ea typeface="Cambria Math" panose="02040503050406030204" pitchFamily="18" charset="0"/>
                <a:cs typeface="Times New Roman" panose="02020603050405020304" pitchFamily="18" charset="0"/>
              </a:rPr>
              <a:t>La</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电枢回路总电感。</a:t>
            </a:r>
          </a:p>
          <a:p>
            <a:pPr indent="531719">
              <a:lnSpc>
                <a:spcPct val="150000"/>
              </a:lnSpc>
            </a:pP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电动机轴上的转矩和角速度服从</a:t>
            </a:r>
            <a:r>
              <a:rPr lang="zh-CN" altLang="en-US" sz="2100" dirty="0">
                <a:highlight>
                  <a:srgbClr val="FFFF00"/>
                </a:highlight>
                <a:latin typeface="Times New Roman" panose="02020603050405020304" pitchFamily="18" charset="0"/>
                <a:ea typeface="微软雅黑" panose="020B0503020204020204" pitchFamily="34" charset="-122"/>
                <a:cs typeface="Times New Roman" panose="02020603050405020304" pitchFamily="18" charset="0"/>
              </a:rPr>
              <a:t>运动方程式</a:t>
            </a:r>
          </a:p>
        </p:txBody>
      </p:sp>
      <mc:AlternateContent xmlns:mc="http://schemas.openxmlformats.org/markup-compatibility/2006" xmlns:a14="http://schemas.microsoft.com/office/drawing/2010/main">
        <mc:Choice Requires="a14">
          <p:sp>
            <p:nvSpPr>
              <p:cNvPr id="3" name="矩形 2">
                <a:extLst>
                  <a:ext uri="{FF2B5EF4-FFF2-40B4-BE49-F238E27FC236}">
                    <a16:creationId xmlns:a16="http://schemas.microsoft.com/office/drawing/2014/main" id="{6D041C0B-0DA3-4DAF-B1FA-E46436985580}"/>
                  </a:ext>
                </a:extLst>
              </p:cNvPr>
              <p:cNvSpPr/>
              <p:nvPr/>
            </p:nvSpPr>
            <p:spPr>
              <a:xfrm>
                <a:off x="2529285" y="6371949"/>
                <a:ext cx="1792607" cy="395173"/>
              </a:xfrm>
              <a:prstGeom prst="rect">
                <a:avLst/>
              </a:prstGeom>
            </p:spPr>
            <p:txBody>
              <a:bodyPr wrap="none">
                <a:spAutoFit/>
              </a:bodyPr>
              <a:lstStyle/>
              <a:p>
                <a:pPr indent="266700">
                  <a:lnSpc>
                    <a:spcPts val="1575"/>
                  </a:lnSpc>
                  <a:spcAft>
                    <a:spcPts val="0"/>
                  </a:spcAft>
                </a:pPr>
                <a:r>
                  <a:rPr lang="en-US" altLang="zh-CN" sz="2400" i="1" dirty="0">
                    <a:solidFill>
                      <a:srgbClr val="000000"/>
                    </a:solidFill>
                    <a:latin typeface="Cambria Math" panose="02040503050406030204" pitchFamily="18" charset="0"/>
                    <a:ea typeface="Cambria Math" panose="02040503050406030204" pitchFamily="18" charset="0"/>
                    <a:cs typeface="Times New Roman" panose="02020603050405020304" pitchFamily="18" charset="0"/>
                  </a:rPr>
                  <a:t>T-T</a:t>
                </a:r>
                <a:r>
                  <a:rPr lang="en-US" altLang="zh-CN" sz="2400" baseline="-25000" dirty="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a:t>L</a:t>
                </a:r>
                <a:r>
                  <a:rPr lang="en-US" altLang="zh-CN" sz="2400" i="1" dirty="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a:t>=J</a:t>
                </a:r>
                <a14:m>
                  <m:oMath xmlns:m="http://schemas.openxmlformats.org/officeDocument/2006/math">
                    <m:f>
                      <m:fPr>
                        <m:ctrlPr>
                          <a:rPr lang="zh-CN" altLang="zh-CN" sz="24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fPr>
                      <m:num>
                        <m:r>
                          <m:rPr>
                            <m:sty m:val="p"/>
                          </m:rPr>
                          <a:rPr lang="en-US" altLang="zh-CN" sz="32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d</m:t>
                        </m:r>
                        <m:r>
                          <a:rPr lang="en-US" altLang="zh-CN" sz="32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𝜔</m:t>
                        </m:r>
                      </m:num>
                      <m:den>
                        <m:r>
                          <m:rPr>
                            <m:sty m:val="p"/>
                          </m:rPr>
                          <a:rPr lang="en-US" altLang="zh-CN" sz="32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d</m:t>
                        </m:r>
                        <m:r>
                          <a:rPr lang="en-US" altLang="zh-CN" sz="32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𝑡</m:t>
                        </m:r>
                      </m:den>
                    </m:f>
                  </m:oMath>
                </a14:m>
                <a:endParaRPr lang="zh-CN" altLang="zh-CN" sz="2400" dirty="0">
                  <a:solidFill>
                    <a:srgbClr val="000000"/>
                  </a:solidFill>
                  <a:effectLst/>
                  <a:latin typeface="Cambria Math" panose="02040503050406030204" pitchFamily="18" charset="0"/>
                  <a:ea typeface="方正书宋_GBK"/>
                  <a:cs typeface="Times New Roman" panose="02020603050405020304" pitchFamily="18" charset="0"/>
                </a:endParaRPr>
              </a:p>
            </p:txBody>
          </p:sp>
        </mc:Choice>
        <mc:Fallback xmlns="">
          <p:sp>
            <p:nvSpPr>
              <p:cNvPr id="3" name="矩形 2">
                <a:extLst>
                  <a:ext uri="{FF2B5EF4-FFF2-40B4-BE49-F238E27FC236}">
                    <a16:creationId xmlns:a16="http://schemas.microsoft.com/office/drawing/2014/main" id="{6D041C0B-0DA3-4DAF-B1FA-E46436985580}"/>
                  </a:ext>
                </a:extLst>
              </p:cNvPr>
              <p:cNvSpPr>
                <a:spLocks noRot="1" noChangeAspect="1" noMove="1" noResize="1" noEditPoints="1" noAdjustHandles="1" noChangeArrowheads="1" noChangeShapeType="1" noTextEdit="1"/>
              </p:cNvSpPr>
              <p:nvPr/>
            </p:nvSpPr>
            <p:spPr>
              <a:xfrm>
                <a:off x="2529285" y="6371949"/>
                <a:ext cx="1792607" cy="395173"/>
              </a:xfrm>
              <a:prstGeom prst="rect">
                <a:avLst/>
              </a:prstGeom>
              <a:blipFill>
                <a:blip r:embed="rId6"/>
                <a:stretch>
                  <a:fillRect t="-50769" b="-12308"/>
                </a:stretch>
              </a:blipFill>
            </p:spPr>
            <p:txBody>
              <a:bodyPr/>
              <a:lstStyle/>
              <a:p>
                <a:r>
                  <a:rPr lang="zh-CN" altLang="en-US">
                    <a:noFill/>
                  </a:rPr>
                  <a:t> </a:t>
                </a:r>
              </a:p>
            </p:txBody>
          </p:sp>
        </mc:Fallback>
      </mc:AlternateContent>
      <p:sp>
        <p:nvSpPr>
          <p:cNvPr id="14" name="矩形 13">
            <a:extLst>
              <a:ext uri="{FF2B5EF4-FFF2-40B4-BE49-F238E27FC236}">
                <a16:creationId xmlns:a16="http://schemas.microsoft.com/office/drawing/2014/main" id="{AFF50871-66A2-4BCA-BDBE-AC4E5F7B78CE}"/>
              </a:ext>
            </a:extLst>
          </p:cNvPr>
          <p:cNvSpPr/>
          <p:nvPr/>
        </p:nvSpPr>
        <p:spPr>
          <a:xfrm>
            <a:off x="5888992" y="3820905"/>
            <a:ext cx="1606209" cy="458715"/>
          </a:xfrm>
          <a:prstGeom prst="rect">
            <a:avLst/>
          </a:prstGeom>
        </p:spPr>
        <p:txBody>
          <a:bodyPr wrap="none">
            <a:spAutoFit/>
          </a:bodyPr>
          <a:lstStyle/>
          <a:p>
            <a:pPr indent="531719">
              <a:lnSpc>
                <a:spcPct val="150000"/>
              </a:lnSpc>
            </a:pP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4-13</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a:t>
            </a:r>
          </a:p>
        </p:txBody>
      </p:sp>
      <p:sp>
        <p:nvSpPr>
          <p:cNvPr id="19" name="矩形 18">
            <a:extLst>
              <a:ext uri="{FF2B5EF4-FFF2-40B4-BE49-F238E27FC236}">
                <a16:creationId xmlns:a16="http://schemas.microsoft.com/office/drawing/2014/main" id="{EC1A6BB1-A1F7-4B8D-8205-D4CCA07AF470}"/>
              </a:ext>
            </a:extLst>
          </p:cNvPr>
          <p:cNvSpPr/>
          <p:nvPr/>
        </p:nvSpPr>
        <p:spPr>
          <a:xfrm>
            <a:off x="5888991" y="5913011"/>
            <a:ext cx="1606209" cy="458715"/>
          </a:xfrm>
          <a:prstGeom prst="rect">
            <a:avLst/>
          </a:prstGeom>
        </p:spPr>
        <p:txBody>
          <a:bodyPr wrap="none">
            <a:spAutoFit/>
          </a:bodyPr>
          <a:lstStyle/>
          <a:p>
            <a:pPr indent="531719">
              <a:lnSpc>
                <a:spcPct val="150000"/>
              </a:lnSpc>
            </a:pP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4-14</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a:t>
            </a:r>
          </a:p>
        </p:txBody>
      </p:sp>
      <p:sp>
        <p:nvSpPr>
          <p:cNvPr id="22" name="TextBox 17">
            <a:extLst>
              <a:ext uri="{FF2B5EF4-FFF2-40B4-BE49-F238E27FC236}">
                <a16:creationId xmlns:a16="http://schemas.microsoft.com/office/drawing/2014/main" id="{F1ED44E8-2F37-4CB4-980C-3B7038AF6B46}"/>
              </a:ext>
            </a:extLst>
          </p:cNvPr>
          <p:cNvSpPr txBox="1"/>
          <p:nvPr/>
        </p:nvSpPr>
        <p:spPr>
          <a:xfrm>
            <a:off x="770357" y="3159960"/>
            <a:ext cx="10613069" cy="524798"/>
          </a:xfrm>
          <a:prstGeom prst="rect">
            <a:avLst/>
          </a:prstGeom>
          <a:noFill/>
        </p:spPr>
        <p:txBody>
          <a:bodyPr wrap="square" lIns="96433" tIns="48216" rIns="96433" bIns="48216" rtlCol="0">
            <a:spAutoFit/>
          </a:bodyPr>
          <a:lstStyle/>
          <a:p>
            <a:pPr indent="531719">
              <a:lnSpc>
                <a:spcPct val="150000"/>
              </a:lnSpc>
            </a:pP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由图</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4-22</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所示，</a:t>
            </a:r>
            <a:r>
              <a:rPr lang="zh-CN" altLang="en-US" sz="2100" dirty="0">
                <a:highlight>
                  <a:srgbClr val="FFFF00"/>
                </a:highlight>
                <a:latin typeface="Times New Roman" panose="02020603050405020304" pitchFamily="18" charset="0"/>
                <a:ea typeface="微软雅黑" panose="020B0503020204020204" pitchFamily="34" charset="-122"/>
                <a:cs typeface="Times New Roman" panose="02020603050405020304" pitchFamily="18" charset="0"/>
              </a:rPr>
              <a:t>电枢回路电压平衡方程</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为</a:t>
            </a:r>
          </a:p>
        </p:txBody>
      </p:sp>
    </p:spTree>
    <p:extLst>
      <p:ext uri="{BB962C8B-B14F-4D97-AF65-F5344CB8AC3E}">
        <p14:creationId xmlns:p14="http://schemas.microsoft.com/office/powerpoint/2010/main" val="1417458587"/>
      </p:ext>
    </p:extLst>
  </p:cSld>
  <p:clrMapOvr>
    <a:masterClrMapping/>
  </p:clrMapOvr>
  <mc:AlternateContent xmlns:mc="http://schemas.openxmlformats.org/markup-compatibility/2006" xmlns:p14="http://schemas.microsoft.com/office/powerpoint/2010/main">
    <mc:Choice Requires="p14">
      <p:transition spd="slow" p14:dur="1600" advClick="0">
        <p14:gallery dir="l"/>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4" presetClass="entr" presetSubtype="10" fill="hold" grpId="0" nodeType="clickEffect">
                                  <p:stCondLst>
                                    <p:cond delay="0"/>
                                  </p:stCondLst>
                                  <p:childTnLst>
                                    <p:set>
                                      <p:cBhvr>
                                        <p:cTn id="13" dur="1" fill="hold">
                                          <p:stCondLst>
                                            <p:cond delay="0"/>
                                          </p:stCondLst>
                                        </p:cTn>
                                        <p:tgtEl>
                                          <p:spTgt spid="22"/>
                                        </p:tgtEl>
                                        <p:attrNameLst>
                                          <p:attrName>style.visibility</p:attrName>
                                        </p:attrNameLst>
                                      </p:cBhvr>
                                      <p:to>
                                        <p:strVal val="visible"/>
                                      </p:to>
                                    </p:set>
                                    <p:animEffect transition="in" filter="randombar(horizontal)">
                                      <p:cBhvr>
                                        <p:cTn id="14" dur="500"/>
                                        <p:tgtEl>
                                          <p:spTgt spid="22"/>
                                        </p:tgtEl>
                                      </p:cBhvr>
                                    </p:animEffec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1000"/>
                                        <p:tgtEl>
                                          <p:spTgt spid="2"/>
                                        </p:tgtEl>
                                      </p:cBhvr>
                                    </p:animEffect>
                                    <p:anim calcmode="lin" valueType="num">
                                      <p:cBhvr>
                                        <p:cTn id="20" dur="1000" fill="hold"/>
                                        <p:tgtEl>
                                          <p:spTgt spid="2"/>
                                        </p:tgtEl>
                                        <p:attrNameLst>
                                          <p:attrName>ppt_x</p:attrName>
                                        </p:attrNameLst>
                                      </p:cBhvr>
                                      <p:tavLst>
                                        <p:tav tm="0">
                                          <p:val>
                                            <p:strVal val="#ppt_x"/>
                                          </p:val>
                                        </p:tav>
                                        <p:tav tm="100000">
                                          <p:val>
                                            <p:strVal val="#ppt_x"/>
                                          </p:val>
                                        </p:tav>
                                      </p:tavLst>
                                    </p:anim>
                                    <p:anim calcmode="lin" valueType="num">
                                      <p:cBhvr>
                                        <p:cTn id="21" dur="1000" fill="hold"/>
                                        <p:tgtEl>
                                          <p:spTgt spid="2"/>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1000"/>
                                        <p:tgtEl>
                                          <p:spTgt spid="6"/>
                                        </p:tgtEl>
                                      </p:cBhvr>
                                    </p:animEffect>
                                    <p:anim calcmode="lin" valueType="num">
                                      <p:cBhvr>
                                        <p:cTn id="25" dur="1000" fill="hold"/>
                                        <p:tgtEl>
                                          <p:spTgt spid="6"/>
                                        </p:tgtEl>
                                        <p:attrNameLst>
                                          <p:attrName>ppt_x</p:attrName>
                                        </p:attrNameLst>
                                      </p:cBhvr>
                                      <p:tavLst>
                                        <p:tav tm="0">
                                          <p:val>
                                            <p:strVal val="#ppt_x"/>
                                          </p:val>
                                        </p:tav>
                                        <p:tav tm="100000">
                                          <p:val>
                                            <p:strVal val="#ppt_x"/>
                                          </p:val>
                                        </p:tav>
                                      </p:tavLst>
                                    </p:anim>
                                    <p:anim calcmode="lin" valueType="num">
                                      <p:cBhvr>
                                        <p:cTn id="2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wipe(down)">
                                      <p:cBhvr>
                                        <p:cTn id="31" dur="500"/>
                                        <p:tgtEl>
                                          <p:spTgt spid="14"/>
                                        </p:tgtEl>
                                      </p:cBhvr>
                                    </p:animEffect>
                                  </p:childTnLst>
                                </p:cTn>
                              </p:par>
                            </p:childTnLst>
                          </p:cTn>
                        </p:par>
                      </p:childTnLst>
                    </p:cTn>
                  </p:par>
                  <p:par>
                    <p:cTn id="32" fill="hold">
                      <p:stCondLst>
                        <p:cond delay="indefinite"/>
                      </p:stCondLst>
                      <p:childTnLst>
                        <p:par>
                          <p:cTn id="33" fill="hold">
                            <p:stCondLst>
                              <p:cond delay="0"/>
                            </p:stCondLst>
                            <p:childTnLst>
                              <p:par>
                                <p:cTn id="34" presetID="14" presetClass="entr" presetSubtype="10" fill="hold" grpId="0" nodeType="click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randombar(horizontal)">
                                      <p:cBhvr>
                                        <p:cTn id="36" dur="500"/>
                                        <p:tgtEl>
                                          <p:spTgt spid="12"/>
                                        </p:tgtEl>
                                      </p:cBhvr>
                                    </p:animEffect>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grpId="0" nodeType="clickEffect">
                                  <p:stCondLst>
                                    <p:cond delay="0"/>
                                  </p:stCondLst>
                                  <p:childTnLst>
                                    <p:set>
                                      <p:cBhvr>
                                        <p:cTn id="40" dur="1" fill="hold">
                                          <p:stCondLst>
                                            <p:cond delay="0"/>
                                          </p:stCondLst>
                                        </p:cTn>
                                        <p:tgtEl>
                                          <p:spTgt spid="3"/>
                                        </p:tgtEl>
                                        <p:attrNameLst>
                                          <p:attrName>style.visibility</p:attrName>
                                        </p:attrNameLst>
                                      </p:cBhvr>
                                      <p:to>
                                        <p:strVal val="visible"/>
                                      </p:to>
                                    </p:set>
                                    <p:animEffect transition="in" filter="fade">
                                      <p:cBhvr>
                                        <p:cTn id="41" dur="1000"/>
                                        <p:tgtEl>
                                          <p:spTgt spid="3"/>
                                        </p:tgtEl>
                                      </p:cBhvr>
                                    </p:animEffect>
                                    <p:anim calcmode="lin" valueType="num">
                                      <p:cBhvr>
                                        <p:cTn id="42" dur="1000" fill="hold"/>
                                        <p:tgtEl>
                                          <p:spTgt spid="3"/>
                                        </p:tgtEl>
                                        <p:attrNameLst>
                                          <p:attrName>ppt_x</p:attrName>
                                        </p:attrNameLst>
                                      </p:cBhvr>
                                      <p:tavLst>
                                        <p:tav tm="0">
                                          <p:val>
                                            <p:strVal val="#ppt_x"/>
                                          </p:val>
                                        </p:tav>
                                        <p:tav tm="100000">
                                          <p:val>
                                            <p:strVal val="#ppt_x"/>
                                          </p:val>
                                        </p:tav>
                                      </p:tavLst>
                                    </p:anim>
                                    <p:anim calcmode="lin" valueType="num">
                                      <p:cBhvr>
                                        <p:cTn id="43" dur="1000" fill="hold"/>
                                        <p:tgtEl>
                                          <p:spTgt spid="3"/>
                                        </p:tgtEl>
                                        <p:attrNameLst>
                                          <p:attrName>ppt_y</p:attrName>
                                        </p:attrNameLst>
                                      </p:cBhvr>
                                      <p:tavLst>
                                        <p:tav tm="0">
                                          <p:val>
                                            <p:strVal val="#ppt_y+.1"/>
                                          </p:val>
                                        </p:tav>
                                        <p:tav tm="100000">
                                          <p:val>
                                            <p:strVal val="#ppt_y"/>
                                          </p:val>
                                        </p:tav>
                                      </p:tavLst>
                                    </p:anim>
                                  </p:childTnLst>
                                </p:cTn>
                              </p:par>
                              <p:par>
                                <p:cTn id="44" presetID="42" presetClass="entr" presetSubtype="0" fill="hold" grpId="0" nodeType="withEffect">
                                  <p:stCondLst>
                                    <p:cond delay="0"/>
                                  </p:stCondLst>
                                  <p:childTnLst>
                                    <p:set>
                                      <p:cBhvr>
                                        <p:cTn id="45" dur="1" fill="hold">
                                          <p:stCondLst>
                                            <p:cond delay="0"/>
                                          </p:stCondLst>
                                        </p:cTn>
                                        <p:tgtEl>
                                          <p:spTgt spid="7"/>
                                        </p:tgtEl>
                                        <p:attrNameLst>
                                          <p:attrName>style.visibility</p:attrName>
                                        </p:attrNameLst>
                                      </p:cBhvr>
                                      <p:to>
                                        <p:strVal val="visible"/>
                                      </p:to>
                                    </p:set>
                                    <p:animEffect transition="in" filter="fade">
                                      <p:cBhvr>
                                        <p:cTn id="46" dur="1000"/>
                                        <p:tgtEl>
                                          <p:spTgt spid="7"/>
                                        </p:tgtEl>
                                      </p:cBhvr>
                                    </p:animEffect>
                                    <p:anim calcmode="lin" valueType="num">
                                      <p:cBhvr>
                                        <p:cTn id="47" dur="1000" fill="hold"/>
                                        <p:tgtEl>
                                          <p:spTgt spid="7"/>
                                        </p:tgtEl>
                                        <p:attrNameLst>
                                          <p:attrName>ppt_x</p:attrName>
                                        </p:attrNameLst>
                                      </p:cBhvr>
                                      <p:tavLst>
                                        <p:tav tm="0">
                                          <p:val>
                                            <p:strVal val="#ppt_x"/>
                                          </p:val>
                                        </p:tav>
                                        <p:tav tm="100000">
                                          <p:val>
                                            <p:strVal val="#ppt_x"/>
                                          </p:val>
                                        </p:tav>
                                      </p:tavLst>
                                    </p:anim>
                                    <p:anim calcmode="lin" valueType="num">
                                      <p:cBhvr>
                                        <p:cTn id="48"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2" presetClass="entr" presetSubtype="4" fill="hold" grpId="0" nodeType="clickEffect">
                                  <p:stCondLst>
                                    <p:cond delay="0"/>
                                  </p:stCondLst>
                                  <p:childTnLst>
                                    <p:set>
                                      <p:cBhvr>
                                        <p:cTn id="52" dur="1" fill="hold">
                                          <p:stCondLst>
                                            <p:cond delay="0"/>
                                          </p:stCondLst>
                                        </p:cTn>
                                        <p:tgtEl>
                                          <p:spTgt spid="19"/>
                                        </p:tgtEl>
                                        <p:attrNameLst>
                                          <p:attrName>style.visibility</p:attrName>
                                        </p:attrNameLst>
                                      </p:cBhvr>
                                      <p:to>
                                        <p:strVal val="visible"/>
                                      </p:to>
                                    </p:set>
                                    <p:animEffect transition="in" filter="wipe(down)">
                                      <p:cBhvr>
                                        <p:cTn id="53"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6" grpId="0" animBg="1"/>
      <p:bldP spid="18" grpId="0"/>
      <p:bldP spid="2" grpId="0"/>
      <p:bldP spid="12" grpId="0"/>
      <p:bldP spid="3" grpId="0"/>
      <p:bldP spid="14" grpId="0"/>
      <p:bldP spid="19" grpId="0"/>
      <p:bldP spid="2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859488" y="1797101"/>
            <a:ext cx="5558356" cy="4460106"/>
          </a:xfrm>
          <a:prstGeom prst="rect">
            <a:avLst/>
          </a:prstGeom>
          <a:noFill/>
          <a:ln>
            <a:noFill/>
          </a:ln>
        </p:spPr>
        <p:style>
          <a:lnRef idx="2">
            <a:schemeClr val="accent1"/>
          </a:lnRef>
          <a:fillRef idx="1">
            <a:schemeClr val="lt1"/>
          </a:fillRef>
          <a:effectRef idx="0">
            <a:schemeClr val="accent1"/>
          </a:effectRef>
          <a:fontRef idx="minor">
            <a:schemeClr val="dk1"/>
          </a:fontRef>
        </p:style>
        <p:txBody>
          <a:bodyPr wrap="square" lIns="96433" tIns="48216" rIns="96433" bIns="48216" rtlCol="0">
            <a:spAutoFit/>
          </a:bodyPr>
          <a:lstStyle/>
          <a:p>
            <a:pPr indent="531719">
              <a:lnSpc>
                <a:spcPct val="150000"/>
              </a:lnSpc>
            </a:pPr>
            <a:r>
              <a:rPr lang="zh-CN" altLang="en-US" sz="21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控制器</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的主要任务是根据输入信号和反馈信号决定控制策略。常用的控制算法有</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PID</a:t>
            </a:r>
            <a:r>
              <a:rPr lang="en-US" altLang="zh-CN" sz="2100" b="1"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b="1" dirty="0">
                <a:latin typeface="Times New Roman" panose="02020603050405020304" pitchFamily="18" charset="0"/>
                <a:ea typeface="微软雅黑" panose="020B0503020204020204" pitchFamily="34" charset="-122"/>
                <a:cs typeface="Times New Roman" panose="02020603050405020304" pitchFamily="18" charset="0"/>
              </a:rPr>
              <a:t>比例、积分、微分</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控制和最优控制等。控制器通常由电子线路或计算机组成。</a:t>
            </a:r>
            <a:endParaRPr lang="en-US" altLang="zh-CN" sz="2100" dirty="0">
              <a:latin typeface="Times New Roman" panose="02020603050405020304" pitchFamily="18" charset="0"/>
              <a:ea typeface="微软雅黑" panose="020B0503020204020204" pitchFamily="34" charset="-122"/>
              <a:cs typeface="Times New Roman" panose="02020603050405020304" pitchFamily="18" charset="0"/>
            </a:endParaRPr>
          </a:p>
          <a:p>
            <a:pPr indent="531719">
              <a:lnSpc>
                <a:spcPct val="150000"/>
              </a:lnSpc>
            </a:pP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检测装置的任务是测量被控制量</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即输出量</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，实现反馈控制。伺服传动系统中，用来检测位置量的检测装置有：</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自整角机</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旋转变压器</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光电码盘</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等，用来检测速度信号的检测装置有：</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测速发电机</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光电码盘</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等。</a:t>
            </a:r>
          </a:p>
        </p:txBody>
      </p:sp>
      <p:sp>
        <p:nvSpPr>
          <p:cNvPr id="15" name="平行四边形 14"/>
          <p:cNvSpPr/>
          <p:nvPr/>
        </p:nvSpPr>
        <p:spPr>
          <a:xfrm flipH="1">
            <a:off x="250478" y="-2678"/>
            <a:ext cx="10643964" cy="618124"/>
          </a:xfrm>
          <a:prstGeom prst="parallelogram">
            <a:avLst>
              <a:gd name="adj" fmla="val 104225"/>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6" name="文本框 3"/>
          <p:cNvSpPr txBox="1"/>
          <p:nvPr/>
        </p:nvSpPr>
        <p:spPr>
          <a:xfrm>
            <a:off x="938957" y="52576"/>
            <a:ext cx="7961709" cy="486886"/>
          </a:xfrm>
          <a:prstGeom prst="rect">
            <a:avLst/>
          </a:prstGeom>
          <a:noFill/>
        </p:spPr>
        <p:txBody>
          <a:bodyPr wrap="square" lIns="96433" tIns="48216" rIns="96433" bIns="48216" rtlCol="0">
            <a:spAutoFit/>
          </a:bodyPr>
          <a:lstStyle/>
          <a:p>
            <a:r>
              <a:rPr lang="zh-CN" altLang="en-US" sz="2500" b="1" dirty="0">
                <a:solidFill>
                  <a:schemeClr val="bg1"/>
                </a:solidFill>
                <a:latin typeface="微软雅黑" panose="020B0503020204020204" pitchFamily="34" charset="-122"/>
                <a:ea typeface="微软雅黑" panose="020B0503020204020204" pitchFamily="34" charset="-122"/>
              </a:rPr>
              <a:t>第一节   概念</a:t>
            </a:r>
          </a:p>
        </p:txBody>
      </p:sp>
      <p:sp>
        <p:nvSpPr>
          <p:cNvPr id="17" name="直角三角形 16"/>
          <p:cNvSpPr/>
          <p:nvPr/>
        </p:nvSpPr>
        <p:spPr>
          <a:xfrm>
            <a:off x="-22771" y="1"/>
            <a:ext cx="633561" cy="644057"/>
          </a:xfrm>
          <a:prstGeom prst="rtTriangle">
            <a:avLst/>
          </a:prstGeom>
          <a:solidFill>
            <a:srgbClr val="513D4F"/>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20" name="Picture 3" descr="G:\409835d4e6170db16fe5ea1d69c71340.png"/>
          <p:cNvPicPr>
            <a:picLocks noChangeAspect="1" noChangeArrowheads="1"/>
          </p:cNvPicPr>
          <p:nvPr/>
        </p:nvPicPr>
        <p:blipFill>
          <a:blip r:embed="rId3" cstate="print">
            <a:duotone>
              <a:prstClr val="black"/>
              <a:srgbClr val="864284">
                <a:tint val="45000"/>
                <a:satMod val="400000"/>
              </a:srgbClr>
            </a:duotone>
            <a:extLst>
              <a:ext uri="{28A0092B-C50C-407E-A947-70E740481C1C}">
                <a14:useLocalDpi xmlns:a14="http://schemas.microsoft.com/office/drawing/2010/main" val="0"/>
              </a:ext>
            </a:extLst>
          </a:blip>
          <a:srcRect/>
          <a:stretch>
            <a:fillRect/>
          </a:stretch>
        </p:blipFill>
        <p:spPr bwMode="auto">
          <a:xfrm rot="2286903">
            <a:off x="10932535" y="-72093"/>
            <a:ext cx="901783" cy="916026"/>
          </a:xfrm>
          <a:prstGeom prst="rect">
            <a:avLst/>
          </a:prstGeom>
          <a:noFill/>
          <a:extLst>
            <a:ext uri="{909E8E84-426E-40DD-AFC4-6F175D3DCCD1}">
              <a14:hiddenFill xmlns:a14="http://schemas.microsoft.com/office/drawing/2010/main">
                <a:solidFill>
                  <a:srgbClr val="FFFFFF"/>
                </a:solidFill>
              </a14:hiddenFill>
            </a:ext>
          </a:extLst>
        </p:spPr>
      </p:pic>
      <p:sp>
        <p:nvSpPr>
          <p:cNvPr id="21" name="平行四边形 20"/>
          <p:cNvSpPr/>
          <p:nvPr/>
        </p:nvSpPr>
        <p:spPr>
          <a:xfrm flipH="1">
            <a:off x="94432" y="0"/>
            <a:ext cx="743396" cy="618124"/>
          </a:xfrm>
          <a:prstGeom prst="parallelogram">
            <a:avLst>
              <a:gd name="adj" fmla="val 99241"/>
            </a:avLst>
          </a:prstGeom>
          <a:solidFill>
            <a:srgbClr val="864284"/>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3" name="矩形 22"/>
          <p:cNvSpPr/>
          <p:nvPr/>
        </p:nvSpPr>
        <p:spPr>
          <a:xfrm>
            <a:off x="-10046" y="7075942"/>
            <a:ext cx="12869466" cy="174019"/>
          </a:xfrm>
          <a:prstGeom prst="rect">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9" name="TextBox 23">
            <a:extLst>
              <a:ext uri="{FF2B5EF4-FFF2-40B4-BE49-F238E27FC236}">
                <a16:creationId xmlns:a16="http://schemas.microsoft.com/office/drawing/2014/main" id="{F913231E-3894-413A-8134-397C6E4D705D}"/>
              </a:ext>
            </a:extLst>
          </p:cNvPr>
          <p:cNvSpPr txBox="1"/>
          <p:nvPr/>
        </p:nvSpPr>
        <p:spPr>
          <a:xfrm>
            <a:off x="871019" y="878632"/>
            <a:ext cx="8985721" cy="606487"/>
          </a:xfrm>
          <a:prstGeom prst="rect">
            <a:avLst/>
          </a:prstGeom>
          <a:noFill/>
        </p:spPr>
        <p:txBody>
          <a:bodyPr wrap="square" lIns="96433" tIns="48216" rIns="96433" bIns="48216" rtlCol="0">
            <a:spAutoFit/>
          </a:bodyPr>
          <a:lstStyle/>
          <a:p>
            <a:pPr>
              <a:lnSpc>
                <a:spcPct val="150000"/>
              </a:lnSpc>
            </a:pPr>
            <a:r>
              <a:rPr lang="en-US" altLang="zh-CN" sz="2500" dirty="0">
                <a:latin typeface="隶书" panose="02010509060101010101" pitchFamily="49" charset="-122"/>
                <a:ea typeface="隶书" panose="02010509060101010101" pitchFamily="49" charset="-122"/>
              </a:rPr>
              <a:t>4.</a:t>
            </a:r>
            <a:r>
              <a:rPr lang="zh-CN" altLang="en-US" sz="2500" dirty="0">
                <a:solidFill>
                  <a:srgbClr val="FF0000"/>
                </a:solidFill>
                <a:latin typeface="隶书" panose="02010509060101010101" pitchFamily="49" charset="-122"/>
                <a:ea typeface="隶书" panose="02010509060101010101" pitchFamily="49" charset="-122"/>
              </a:rPr>
              <a:t>检测装置</a:t>
            </a:r>
          </a:p>
        </p:txBody>
      </p:sp>
      <p:pic>
        <p:nvPicPr>
          <p:cNvPr id="3" name="图片 2">
            <a:extLst>
              <a:ext uri="{FF2B5EF4-FFF2-40B4-BE49-F238E27FC236}">
                <a16:creationId xmlns:a16="http://schemas.microsoft.com/office/drawing/2014/main" id="{693555F6-1906-466D-979B-22CA3748F69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89415" y="2536205"/>
            <a:ext cx="5472608" cy="281207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68349976"/>
      </p:ext>
    </p:extLst>
  </p:cSld>
  <p:clrMapOvr>
    <a:masterClrMapping/>
  </p:clrMapOvr>
  <mc:AlternateContent xmlns:mc="http://schemas.openxmlformats.org/markup-compatibility/2006" xmlns:p14="http://schemas.microsoft.com/office/powerpoint/2010/main">
    <mc:Choice Requires="p14">
      <p:transition spd="slow" p14:dur="1600" advClick="0">
        <p14:gallery dir="l"/>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barn(inVertical)">
                                      <p:cBhvr>
                                        <p:cTn id="12" dur="5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1000"/>
                                        <p:tgtEl>
                                          <p:spTgt spid="3"/>
                                        </p:tgtEl>
                                      </p:cBhvr>
                                    </p:animEffect>
                                    <p:anim calcmode="lin" valueType="num">
                                      <p:cBhvr>
                                        <p:cTn id="18" dur="1000" fill="hold"/>
                                        <p:tgtEl>
                                          <p:spTgt spid="3"/>
                                        </p:tgtEl>
                                        <p:attrNameLst>
                                          <p:attrName>ppt_x</p:attrName>
                                        </p:attrNameLst>
                                      </p:cBhvr>
                                      <p:tavLst>
                                        <p:tav tm="0">
                                          <p:val>
                                            <p:strVal val="#ppt_x"/>
                                          </p:val>
                                        </p:tav>
                                        <p:tav tm="100000">
                                          <p:val>
                                            <p:strVal val="#ppt_x"/>
                                          </p:val>
                                        </p:tav>
                                      </p:tavLst>
                                    </p:anim>
                                    <p:anim calcmode="lin" valueType="num">
                                      <p:cBhvr>
                                        <p:cTn id="1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9"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圆角 7">
            <a:extLst>
              <a:ext uri="{FF2B5EF4-FFF2-40B4-BE49-F238E27FC236}">
                <a16:creationId xmlns:a16="http://schemas.microsoft.com/office/drawing/2014/main" id="{9BF6DAB6-1EC9-4217-9486-44DDF9D6DDD1}"/>
              </a:ext>
            </a:extLst>
          </p:cNvPr>
          <p:cNvSpPr/>
          <p:nvPr/>
        </p:nvSpPr>
        <p:spPr>
          <a:xfrm>
            <a:off x="3558136" y="5366631"/>
            <a:ext cx="4824536" cy="1584176"/>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圆角 6">
            <a:extLst>
              <a:ext uri="{FF2B5EF4-FFF2-40B4-BE49-F238E27FC236}">
                <a16:creationId xmlns:a16="http://schemas.microsoft.com/office/drawing/2014/main" id="{0931E5C6-CD12-4365-BBDD-B3834755613F}"/>
              </a:ext>
            </a:extLst>
          </p:cNvPr>
          <p:cNvSpPr/>
          <p:nvPr/>
        </p:nvSpPr>
        <p:spPr>
          <a:xfrm>
            <a:off x="3549055" y="3976365"/>
            <a:ext cx="4754646" cy="100268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圆角 4">
            <a:extLst>
              <a:ext uri="{FF2B5EF4-FFF2-40B4-BE49-F238E27FC236}">
                <a16:creationId xmlns:a16="http://schemas.microsoft.com/office/drawing/2014/main" id="{F0974236-52D2-4E08-B797-EE66A4A28B28}"/>
              </a:ext>
            </a:extLst>
          </p:cNvPr>
          <p:cNvSpPr/>
          <p:nvPr/>
        </p:nvSpPr>
        <p:spPr>
          <a:xfrm>
            <a:off x="3195065" y="2968253"/>
            <a:ext cx="5826598" cy="93610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TextBox 17"/>
          <p:cNvSpPr txBox="1"/>
          <p:nvPr/>
        </p:nvSpPr>
        <p:spPr>
          <a:xfrm>
            <a:off x="758956" y="865510"/>
            <a:ext cx="10613069" cy="2036366"/>
          </a:xfrm>
          <a:prstGeom prst="rect">
            <a:avLst/>
          </a:prstGeom>
          <a:noFill/>
          <a:ln>
            <a:noFill/>
          </a:ln>
        </p:spPr>
        <p:style>
          <a:lnRef idx="2">
            <a:schemeClr val="accent6"/>
          </a:lnRef>
          <a:fillRef idx="1">
            <a:schemeClr val="lt1"/>
          </a:fillRef>
          <a:effectRef idx="0">
            <a:schemeClr val="accent6"/>
          </a:effectRef>
          <a:fontRef idx="minor">
            <a:schemeClr val="dk1"/>
          </a:fontRef>
        </p:style>
        <p:txBody>
          <a:bodyPr wrap="square" lIns="96433" tIns="48216" rIns="96433" bIns="48216" rtlCol="0">
            <a:spAutoFit/>
          </a:bodyPr>
          <a:lstStyle/>
          <a:p>
            <a:pPr indent="531719">
              <a:lnSpc>
                <a:spcPct val="150000"/>
              </a:lnSpc>
            </a:pP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式中　</a:t>
            </a:r>
            <a:r>
              <a:rPr lang="en-US" altLang="zh-CN" sz="2100" dirty="0">
                <a:latin typeface="Cambria Math" panose="02040503050406030204" pitchFamily="18" charset="0"/>
                <a:ea typeface="Cambria Math" panose="02040503050406030204" pitchFamily="18" charset="0"/>
                <a:cs typeface="Times New Roman" panose="02020603050405020304" pitchFamily="18" charset="0"/>
              </a:rPr>
              <a:t>J</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电动机本身和所带负载、传动链折算到电动机轴上的转动惯量；</a:t>
            </a:r>
            <a:endParaRPr lang="en-US" altLang="zh-CN" sz="2100" dirty="0">
              <a:latin typeface="Times New Roman" panose="02020603050405020304" pitchFamily="18" charset="0"/>
              <a:ea typeface="微软雅黑" panose="020B0503020204020204" pitchFamily="34" charset="-122"/>
              <a:cs typeface="Times New Roman" panose="02020603050405020304" pitchFamily="18" charset="0"/>
            </a:endParaRPr>
          </a:p>
          <a:p>
            <a:pPr indent="531719">
              <a:lnSpc>
                <a:spcPct val="150000"/>
              </a:lnSpc>
            </a:pP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i="1" dirty="0">
                <a:latin typeface="Cambria Math" panose="02040503050406030204" pitchFamily="18" charset="0"/>
                <a:ea typeface="Cambria Math" panose="02040503050406030204" pitchFamily="18" charset="0"/>
              </a:rPr>
              <a:t>T</a:t>
            </a:r>
            <a:r>
              <a:rPr lang="en-US" altLang="zh-CN" baseline="-25000" dirty="0">
                <a:latin typeface="Cambria Math" panose="02040503050406030204" pitchFamily="18" charset="0"/>
                <a:ea typeface="Cambria Math" panose="02040503050406030204" pitchFamily="18" charset="0"/>
              </a:rPr>
              <a:t>L</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负载转矩</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包括电动机本身的空载转矩</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a:t>
            </a:r>
          </a:p>
          <a:p>
            <a:pPr indent="531719">
              <a:lnSpc>
                <a:spcPct val="150000"/>
              </a:lnSpc>
            </a:pP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若以电枢电压</a:t>
            </a:r>
            <a:r>
              <a:rPr lang="en-US" altLang="zh-CN" i="1" dirty="0"/>
              <a:t>U</a:t>
            </a:r>
            <a:r>
              <a:rPr lang="en-US" altLang="zh-CN" baseline="-25000" dirty="0"/>
              <a:t>d</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为输入量，负载转矩</a:t>
            </a:r>
            <a:r>
              <a:rPr lang="en-US" altLang="zh-CN" sz="2100" dirty="0">
                <a:latin typeface="Cambria Math" panose="02040503050406030204" pitchFamily="18" charset="0"/>
                <a:ea typeface="Cambria Math" panose="02040503050406030204" pitchFamily="18" charset="0"/>
                <a:cs typeface="Times New Roman" panose="02020603050405020304" pitchFamily="18" charset="0"/>
              </a:rPr>
              <a:t>TL</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为扰动输入量，电动机角速度</a:t>
            </a:r>
            <a:r>
              <a:rPr lang="en-US" altLang="zh-CN" sz="2100" dirty="0">
                <a:latin typeface="Cambria Math" panose="02040503050406030204" pitchFamily="18" charset="0"/>
                <a:ea typeface="Cambria Math" panose="02040503050406030204" pitchFamily="18" charset="0"/>
                <a:cs typeface="Times New Roman" panose="02020603050405020304" pitchFamily="18" charset="0"/>
              </a:rPr>
              <a:t>ω</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为输出量，根据式</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(4-11)</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、式</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(4-12)</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、式</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(4-13)</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和式</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(4-14)</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，消去中间变量，可得电动机的微分方程</a:t>
            </a:r>
          </a:p>
        </p:txBody>
      </p:sp>
      <p:sp>
        <p:nvSpPr>
          <p:cNvPr id="15" name="平行四边形 14"/>
          <p:cNvSpPr/>
          <p:nvPr/>
        </p:nvSpPr>
        <p:spPr>
          <a:xfrm flipH="1">
            <a:off x="250478" y="-2678"/>
            <a:ext cx="10643964" cy="618124"/>
          </a:xfrm>
          <a:prstGeom prst="parallelogram">
            <a:avLst>
              <a:gd name="adj" fmla="val 104225"/>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6" name="文本框 3"/>
          <p:cNvSpPr txBox="1"/>
          <p:nvPr/>
        </p:nvSpPr>
        <p:spPr>
          <a:xfrm>
            <a:off x="938957" y="52576"/>
            <a:ext cx="7961709" cy="486886"/>
          </a:xfrm>
          <a:prstGeom prst="rect">
            <a:avLst/>
          </a:prstGeom>
          <a:noFill/>
        </p:spPr>
        <p:txBody>
          <a:bodyPr wrap="square" lIns="96433" tIns="48216" rIns="96433" bIns="48216" rtlCol="0">
            <a:spAutoFit/>
          </a:bodyPr>
          <a:lstStyle/>
          <a:p>
            <a:r>
              <a:rPr lang="zh-CN" altLang="en-US" sz="2500" b="1" dirty="0">
                <a:solidFill>
                  <a:schemeClr val="bg1"/>
                </a:solidFill>
                <a:latin typeface="微软雅黑" panose="020B0503020204020204" pitchFamily="34" charset="-122"/>
                <a:ea typeface="微软雅黑" panose="020B0503020204020204" pitchFamily="34" charset="-122"/>
              </a:rPr>
              <a:t>第二节</a:t>
            </a:r>
            <a:r>
              <a:rPr lang="en-US" altLang="zh-CN" sz="2500" b="1" dirty="0">
                <a:solidFill>
                  <a:schemeClr val="bg1"/>
                </a:solidFill>
                <a:latin typeface="微软雅黑" panose="020B0503020204020204" pitchFamily="34" charset="-122"/>
                <a:ea typeface="微软雅黑" panose="020B0503020204020204" pitchFamily="34" charset="-122"/>
              </a:rPr>
              <a:t>   </a:t>
            </a:r>
            <a:r>
              <a:rPr lang="zh-CN" altLang="en-US" sz="2500" b="1" dirty="0">
                <a:solidFill>
                  <a:schemeClr val="bg1"/>
                </a:solidFill>
                <a:latin typeface="微软雅黑" panose="020B0503020204020204" pitchFamily="34" charset="-122"/>
                <a:ea typeface="微软雅黑" panose="020B0503020204020204" pitchFamily="34" charset="-122"/>
              </a:rPr>
              <a:t>直流伺服系统</a:t>
            </a:r>
          </a:p>
        </p:txBody>
      </p:sp>
      <p:sp>
        <p:nvSpPr>
          <p:cNvPr id="17" name="直角三角形 16"/>
          <p:cNvSpPr/>
          <p:nvPr/>
        </p:nvSpPr>
        <p:spPr>
          <a:xfrm>
            <a:off x="-22771" y="1"/>
            <a:ext cx="633561" cy="644057"/>
          </a:xfrm>
          <a:prstGeom prst="rtTriangle">
            <a:avLst/>
          </a:prstGeom>
          <a:solidFill>
            <a:srgbClr val="513D4F"/>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20" name="Picture 3" descr="G:\409835d4e6170db16fe5ea1d69c71340.png"/>
          <p:cNvPicPr>
            <a:picLocks noChangeAspect="1" noChangeArrowheads="1"/>
          </p:cNvPicPr>
          <p:nvPr/>
        </p:nvPicPr>
        <p:blipFill>
          <a:blip r:embed="rId3" cstate="print">
            <a:duotone>
              <a:prstClr val="black"/>
              <a:srgbClr val="864284">
                <a:tint val="45000"/>
                <a:satMod val="400000"/>
              </a:srgbClr>
            </a:duotone>
            <a:extLst>
              <a:ext uri="{28A0092B-C50C-407E-A947-70E740481C1C}">
                <a14:useLocalDpi xmlns:a14="http://schemas.microsoft.com/office/drawing/2010/main" val="0"/>
              </a:ext>
            </a:extLst>
          </a:blip>
          <a:srcRect/>
          <a:stretch>
            <a:fillRect/>
          </a:stretch>
        </p:blipFill>
        <p:spPr bwMode="auto">
          <a:xfrm rot="2286903">
            <a:off x="10932535" y="-72093"/>
            <a:ext cx="901783" cy="916026"/>
          </a:xfrm>
          <a:prstGeom prst="rect">
            <a:avLst/>
          </a:prstGeom>
          <a:noFill/>
          <a:extLst>
            <a:ext uri="{909E8E84-426E-40DD-AFC4-6F175D3DCCD1}">
              <a14:hiddenFill xmlns:a14="http://schemas.microsoft.com/office/drawing/2010/main">
                <a:solidFill>
                  <a:srgbClr val="FFFFFF"/>
                </a:solidFill>
              </a14:hiddenFill>
            </a:ext>
          </a:extLst>
        </p:spPr>
      </p:pic>
      <p:sp>
        <p:nvSpPr>
          <p:cNvPr id="21" name="平行四边形 20"/>
          <p:cNvSpPr/>
          <p:nvPr/>
        </p:nvSpPr>
        <p:spPr>
          <a:xfrm flipH="1">
            <a:off x="94432" y="0"/>
            <a:ext cx="743396" cy="618124"/>
          </a:xfrm>
          <a:prstGeom prst="parallelogram">
            <a:avLst>
              <a:gd name="adj" fmla="val 99241"/>
            </a:avLst>
          </a:prstGeom>
          <a:solidFill>
            <a:srgbClr val="864284"/>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3" name="矩形 22"/>
          <p:cNvSpPr/>
          <p:nvPr/>
        </p:nvSpPr>
        <p:spPr>
          <a:xfrm>
            <a:off x="-10046" y="7075942"/>
            <a:ext cx="12869466" cy="174019"/>
          </a:xfrm>
          <a:prstGeom prst="rect">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mc:AlternateContent xmlns:mc="http://schemas.openxmlformats.org/markup-compatibility/2006" xmlns:a14="http://schemas.microsoft.com/office/drawing/2010/main">
        <mc:Choice Requires="a14">
          <p:sp>
            <p:nvSpPr>
              <p:cNvPr id="2" name="矩形 1">
                <a:extLst>
                  <a:ext uri="{FF2B5EF4-FFF2-40B4-BE49-F238E27FC236}">
                    <a16:creationId xmlns:a16="http://schemas.microsoft.com/office/drawing/2014/main" id="{623226AB-9847-4716-A4E8-BFA7F4BD6C47}"/>
                  </a:ext>
                </a:extLst>
              </p:cNvPr>
              <p:cNvSpPr/>
              <p:nvPr/>
            </p:nvSpPr>
            <p:spPr>
              <a:xfrm>
                <a:off x="3209099" y="3284078"/>
                <a:ext cx="5712782" cy="369909"/>
              </a:xfrm>
              <a:prstGeom prst="rect">
                <a:avLst/>
              </a:prstGeom>
            </p:spPr>
            <p:txBody>
              <a:bodyPr wrap="none">
                <a:spAutoFit/>
              </a:bodyPr>
              <a:lstStyle/>
              <a:p>
                <a:pPr indent="266700" algn="ctr">
                  <a:lnSpc>
                    <a:spcPts val="1575"/>
                  </a:lnSpc>
                  <a:spcAft>
                    <a:spcPts val="0"/>
                  </a:spcAft>
                </a:pPr>
                <a14:m>
                  <m:oMath xmlns:m="http://schemas.openxmlformats.org/officeDocument/2006/math">
                    <m:f>
                      <m:fPr>
                        <m:ctrlPr>
                          <a:rPr lang="zh-CN" altLang="zh-CN" i="1"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fPr>
                      <m:num>
                        <m:sSub>
                          <m:sSubPr>
                            <m:ctrlPr>
                              <a:rPr lang="zh-CN" altLang="zh-CN"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𝐿</m:t>
                            </m:r>
                          </m:e>
                          <m:sub>
                            <m:r>
                              <m:rPr>
                                <m:sty m:val="p"/>
                              </m:rPr>
                              <a:rPr lang="en-US" altLang="zh-CN" sz="24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a</m:t>
                            </m:r>
                          </m:sub>
                        </m:sSub>
                        <m:r>
                          <a:rPr lang="en-US" altLang="zh-CN" sz="24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𝐽</m:t>
                        </m:r>
                      </m:num>
                      <m:den>
                        <m:sSub>
                          <m:sSubPr>
                            <m:ctrlPr>
                              <a:rPr lang="zh-CN" altLang="zh-CN"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𝑘</m:t>
                            </m:r>
                          </m:e>
                          <m:sub>
                            <m:r>
                              <m:rPr>
                                <m:sty m:val="p"/>
                              </m:rPr>
                              <a:rPr lang="en-US" altLang="zh-CN" sz="24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e</m:t>
                            </m:r>
                          </m:sub>
                        </m:sSub>
                        <m:sSub>
                          <m:sSubPr>
                            <m:ctrlPr>
                              <a:rPr lang="zh-CN" altLang="zh-CN"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𝑘</m:t>
                            </m:r>
                          </m:e>
                          <m:sub>
                            <m:r>
                              <m:rPr>
                                <m:sty m:val="p"/>
                              </m:rPr>
                              <a:rPr lang="en-US" altLang="zh-CN" sz="24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m</m:t>
                            </m:r>
                          </m:sub>
                        </m:sSub>
                      </m:den>
                    </m:f>
                    <m:f>
                      <m:fPr>
                        <m:ctrlPr>
                          <a:rPr lang="zh-CN" altLang="zh-CN"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fPr>
                      <m:num>
                        <m:sSup>
                          <m:sSupPr>
                            <m:ctrlPr>
                              <a:rPr lang="zh-CN" altLang="zh-CN"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pPr>
                          <m:e>
                            <m:r>
                              <m:rPr>
                                <m:sty m:val="p"/>
                              </m:rPr>
                              <a:rPr lang="en-US" altLang="zh-CN" sz="24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d</m:t>
                            </m:r>
                          </m:e>
                          <m:sup>
                            <m:r>
                              <a:rPr lang="en-US" altLang="zh-CN" sz="24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2</m:t>
                            </m:r>
                          </m:sup>
                        </m:sSup>
                        <m:r>
                          <a:rPr lang="en-US" altLang="zh-CN" sz="24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𝜔</m:t>
                        </m:r>
                      </m:num>
                      <m:den>
                        <m:r>
                          <m:rPr>
                            <m:sty m:val="p"/>
                          </m:rPr>
                          <a:rPr lang="en-US" altLang="zh-CN" sz="24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d</m:t>
                        </m:r>
                        <m:sSup>
                          <m:sSupPr>
                            <m:ctrlPr>
                              <a:rPr lang="zh-CN" altLang="zh-CN"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𝑡</m:t>
                            </m:r>
                          </m:e>
                          <m:sup>
                            <m:r>
                              <a:rPr lang="en-US" altLang="zh-CN" sz="24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2</m:t>
                            </m:r>
                          </m:sup>
                        </m:sSup>
                      </m:den>
                    </m:f>
                  </m:oMath>
                </a14:m>
                <a:r>
                  <a:rPr lang="en-US" altLang="zh-CN" dirty="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a:t>+</a:t>
                </a:r>
                <a14:m>
                  <m:oMath xmlns:m="http://schemas.openxmlformats.org/officeDocument/2006/math">
                    <m:f>
                      <m:fPr>
                        <m:ctrlPr>
                          <a:rPr lang="zh-CN" altLang="zh-CN"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fPr>
                      <m:num>
                        <m:sSub>
                          <m:sSubPr>
                            <m:ctrlPr>
                              <a:rPr lang="zh-CN" altLang="zh-CN"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𝑅</m:t>
                            </m:r>
                          </m:e>
                          <m:sub>
                            <m:r>
                              <m:rPr>
                                <m:sty m:val="p"/>
                              </m:rPr>
                              <a:rPr lang="en-US" altLang="zh-CN" sz="24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a</m:t>
                            </m:r>
                          </m:sub>
                        </m:sSub>
                        <m:r>
                          <a:rPr lang="en-US" altLang="zh-CN" sz="24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𝐽</m:t>
                        </m:r>
                      </m:num>
                      <m:den>
                        <m:sSub>
                          <m:sSubPr>
                            <m:ctrlPr>
                              <a:rPr lang="zh-CN" altLang="zh-CN"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𝑘</m:t>
                            </m:r>
                          </m:e>
                          <m:sub>
                            <m:r>
                              <m:rPr>
                                <m:sty m:val="p"/>
                              </m:rPr>
                              <a:rPr lang="en-US" altLang="zh-CN" sz="24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e</m:t>
                            </m:r>
                          </m:sub>
                        </m:sSub>
                        <m:sSub>
                          <m:sSubPr>
                            <m:ctrlPr>
                              <a:rPr lang="zh-CN" altLang="zh-CN"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𝑘</m:t>
                            </m:r>
                          </m:e>
                          <m:sub>
                            <m:r>
                              <m:rPr>
                                <m:sty m:val="p"/>
                              </m:rPr>
                              <a:rPr lang="en-US" altLang="zh-CN" sz="24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m</m:t>
                            </m:r>
                          </m:sub>
                        </m:sSub>
                      </m:den>
                    </m:f>
                    <m:f>
                      <m:fPr>
                        <m:ctrlPr>
                          <a:rPr lang="zh-CN" altLang="zh-CN"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fPr>
                      <m:num>
                        <m:r>
                          <m:rPr>
                            <m:sty m:val="p"/>
                          </m:rPr>
                          <a:rPr lang="en-US" altLang="zh-CN" sz="24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d</m:t>
                        </m:r>
                        <m:r>
                          <a:rPr lang="en-US" altLang="zh-CN" sz="24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𝜔</m:t>
                        </m:r>
                      </m:num>
                      <m:den>
                        <m:r>
                          <m:rPr>
                            <m:sty m:val="p"/>
                          </m:rPr>
                          <a:rPr lang="en-US" altLang="zh-CN" sz="24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d</m:t>
                        </m:r>
                        <m:r>
                          <a:rPr lang="en-US" altLang="zh-CN" sz="24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𝑡</m:t>
                        </m:r>
                      </m:den>
                    </m:f>
                  </m:oMath>
                </a14:m>
                <a:r>
                  <a:rPr lang="en-US" altLang="zh-CN" dirty="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a:t>+</a:t>
                </a:r>
                <a:r>
                  <a:rPr lang="en-US" altLang="zh-CN" i="1" dirty="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a:t>ω=</a:t>
                </a:r>
                <a14:m>
                  <m:oMath xmlns:m="http://schemas.openxmlformats.org/officeDocument/2006/math">
                    <m:f>
                      <m:fPr>
                        <m:ctrlPr>
                          <a:rPr lang="zh-CN" altLang="zh-CN"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24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1</m:t>
                        </m:r>
                      </m:num>
                      <m:den>
                        <m:sSub>
                          <m:sSubPr>
                            <m:ctrlPr>
                              <a:rPr lang="zh-CN" altLang="zh-CN"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𝑘</m:t>
                            </m:r>
                          </m:e>
                          <m:sub>
                            <m:r>
                              <m:rPr>
                                <m:sty m:val="p"/>
                              </m:rPr>
                              <a:rPr lang="en-US" altLang="zh-CN" sz="24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e</m:t>
                            </m:r>
                          </m:sub>
                        </m:sSub>
                      </m:den>
                    </m:f>
                  </m:oMath>
                </a14:m>
                <a:r>
                  <a:rPr lang="en-US" altLang="zh-CN" i="1" dirty="0" err="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a:t>U</a:t>
                </a:r>
                <a:r>
                  <a:rPr lang="en-US" altLang="zh-CN" baseline="-25000" dirty="0" err="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a:t>d</a:t>
                </a:r>
                <a:r>
                  <a:rPr lang="en-US" altLang="zh-CN" i="1" dirty="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a:t>-</a:t>
                </a:r>
                <a:r>
                  <a:rPr lang="zh-CN" altLang="en-US" i="1" dirty="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a:t> </a:t>
                </a:r>
                <a14:m>
                  <m:oMath xmlns:m="http://schemas.openxmlformats.org/officeDocument/2006/math">
                    <m:f>
                      <m:fPr>
                        <m:ctrlPr>
                          <a:rPr lang="zh-CN" altLang="zh-CN"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fPr>
                      <m:num>
                        <m:sSub>
                          <m:sSubPr>
                            <m:ctrlPr>
                              <a:rPr lang="zh-CN" altLang="zh-CN"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𝐿</m:t>
                            </m:r>
                          </m:e>
                          <m:sub>
                            <m:r>
                              <m:rPr>
                                <m:sty m:val="p"/>
                              </m:rPr>
                              <a:rPr lang="en-US" altLang="zh-CN" sz="24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a</m:t>
                            </m:r>
                          </m:sub>
                        </m:sSub>
                      </m:num>
                      <m:den>
                        <m:sSub>
                          <m:sSubPr>
                            <m:ctrlPr>
                              <a:rPr lang="zh-CN" altLang="zh-CN"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zh-CN" altLang="en-US" b="0" i="1" smtClean="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 </m:t>
                            </m:r>
                            <m:r>
                              <a:rPr lang="en-US" altLang="zh-CN" sz="24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𝑘</m:t>
                            </m:r>
                          </m:e>
                          <m:sub>
                            <m:r>
                              <m:rPr>
                                <m:sty m:val="p"/>
                              </m:rPr>
                              <a:rPr lang="en-US" altLang="zh-CN" sz="24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e</m:t>
                            </m:r>
                          </m:sub>
                        </m:sSub>
                        <m:sSub>
                          <m:sSubPr>
                            <m:ctrlPr>
                              <a:rPr lang="zh-CN" altLang="zh-CN"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𝑘</m:t>
                            </m:r>
                          </m:e>
                          <m:sub>
                            <m:r>
                              <m:rPr>
                                <m:sty m:val="p"/>
                              </m:rPr>
                              <a:rPr lang="en-US" altLang="zh-CN" sz="24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m</m:t>
                            </m:r>
                          </m:sub>
                        </m:sSub>
                      </m:den>
                    </m:f>
                    <m:f>
                      <m:fPr>
                        <m:ctrlPr>
                          <a:rPr lang="zh-CN" altLang="zh-CN"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fPr>
                      <m:num>
                        <m:r>
                          <m:rPr>
                            <m:sty m:val="p"/>
                          </m:rPr>
                          <a:rPr lang="en-US" altLang="zh-CN" sz="24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d</m:t>
                        </m:r>
                        <m:sSub>
                          <m:sSubPr>
                            <m:ctrlPr>
                              <a:rPr lang="zh-CN" altLang="zh-CN"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𝑇</m:t>
                            </m:r>
                          </m:e>
                          <m:sub>
                            <m:r>
                              <m:rPr>
                                <m:sty m:val="p"/>
                              </m:rPr>
                              <a:rPr lang="en-US" altLang="zh-CN" sz="24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L</m:t>
                            </m:r>
                          </m:sub>
                        </m:sSub>
                      </m:num>
                      <m:den>
                        <m:r>
                          <m:rPr>
                            <m:sty m:val="p"/>
                          </m:rPr>
                          <a:rPr lang="en-US" altLang="zh-CN" sz="24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d</m:t>
                        </m:r>
                        <m:r>
                          <a:rPr lang="en-US" altLang="zh-CN" sz="24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𝑡</m:t>
                        </m:r>
                      </m:den>
                    </m:f>
                  </m:oMath>
                </a14:m>
                <a:r>
                  <a:rPr lang="en-US" altLang="zh-CN" i="1" dirty="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a:t>-</a:t>
                </a:r>
                <a:r>
                  <a:rPr lang="zh-CN" altLang="en-US" i="1" dirty="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a:t> </a:t>
                </a:r>
                <a14:m>
                  <m:oMath xmlns:m="http://schemas.openxmlformats.org/officeDocument/2006/math">
                    <m:f>
                      <m:fPr>
                        <m:ctrlPr>
                          <a:rPr lang="zh-CN" altLang="zh-CN"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fPr>
                      <m:num>
                        <m:sSub>
                          <m:sSubPr>
                            <m:ctrlPr>
                              <a:rPr lang="zh-CN" altLang="zh-CN"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𝑅</m:t>
                            </m:r>
                          </m:e>
                          <m:sub>
                            <m:r>
                              <m:rPr>
                                <m:sty m:val="p"/>
                              </m:rPr>
                              <a:rPr lang="en-US" altLang="zh-CN" sz="24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a</m:t>
                            </m:r>
                          </m:sub>
                        </m:sSub>
                      </m:num>
                      <m:den>
                        <m:sSub>
                          <m:sSubPr>
                            <m:ctrlPr>
                              <a:rPr lang="zh-CN" altLang="zh-CN"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𝑘</m:t>
                            </m:r>
                          </m:e>
                          <m:sub>
                            <m:r>
                              <m:rPr>
                                <m:sty m:val="p"/>
                              </m:rPr>
                              <a:rPr lang="en-US" altLang="zh-CN" sz="24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e</m:t>
                            </m:r>
                          </m:sub>
                        </m:sSub>
                        <m:sSub>
                          <m:sSubPr>
                            <m:ctrlPr>
                              <a:rPr lang="zh-CN" altLang="zh-CN"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𝑘</m:t>
                            </m:r>
                          </m:e>
                          <m:sub>
                            <m:r>
                              <m:rPr>
                                <m:sty m:val="p"/>
                              </m:rPr>
                              <a:rPr lang="en-US" altLang="zh-CN" sz="24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m</m:t>
                            </m:r>
                          </m:sub>
                        </m:sSub>
                      </m:den>
                    </m:f>
                  </m:oMath>
                </a14:m>
                <a:r>
                  <a:rPr lang="en-US" altLang="zh-CN" i="1" dirty="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a:t>T</a:t>
                </a:r>
                <a:r>
                  <a:rPr lang="en-US" altLang="zh-CN" baseline="-25000" dirty="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a:t>L</a:t>
                </a:r>
                <a:endParaRPr lang="zh-CN" altLang="zh-CN" dirty="0">
                  <a:solidFill>
                    <a:srgbClr val="000000"/>
                  </a:solidFill>
                  <a:effectLst/>
                  <a:latin typeface="Cambria Math" panose="02040503050406030204" pitchFamily="18" charset="0"/>
                  <a:ea typeface="方正书宋_GBK"/>
                  <a:cs typeface="Times New Roman" panose="02020603050405020304" pitchFamily="18" charset="0"/>
                </a:endParaRPr>
              </a:p>
            </p:txBody>
          </p:sp>
        </mc:Choice>
        <mc:Fallback xmlns="">
          <p:sp>
            <p:nvSpPr>
              <p:cNvPr id="2" name="矩形 1">
                <a:extLst>
                  <a:ext uri="{FF2B5EF4-FFF2-40B4-BE49-F238E27FC236}">
                    <a16:creationId xmlns:a16="http://schemas.microsoft.com/office/drawing/2014/main" id="{623226AB-9847-4716-A4E8-BFA7F4BD6C47}"/>
                  </a:ext>
                </a:extLst>
              </p:cNvPr>
              <p:cNvSpPr>
                <a:spLocks noRot="1" noChangeAspect="1" noMove="1" noResize="1" noEditPoints="1" noAdjustHandles="1" noChangeArrowheads="1" noChangeShapeType="1" noTextEdit="1"/>
              </p:cNvSpPr>
              <p:nvPr/>
            </p:nvSpPr>
            <p:spPr>
              <a:xfrm>
                <a:off x="3209099" y="3284078"/>
                <a:ext cx="5712782" cy="369909"/>
              </a:xfrm>
              <a:prstGeom prst="rect">
                <a:avLst/>
              </a:prstGeom>
              <a:blipFill>
                <a:blip r:embed="rId4"/>
                <a:stretch>
                  <a:fillRect t="-50000" b="-1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矩形 2">
                <a:extLst>
                  <a:ext uri="{FF2B5EF4-FFF2-40B4-BE49-F238E27FC236}">
                    <a16:creationId xmlns:a16="http://schemas.microsoft.com/office/drawing/2014/main" id="{27BA4771-1175-4DD1-B834-D0458523FCD2}"/>
                  </a:ext>
                </a:extLst>
              </p:cNvPr>
              <p:cNvSpPr/>
              <p:nvPr/>
            </p:nvSpPr>
            <p:spPr>
              <a:xfrm>
                <a:off x="3837087" y="4385541"/>
                <a:ext cx="4709623" cy="370871"/>
              </a:xfrm>
              <a:prstGeom prst="rect">
                <a:avLst/>
              </a:prstGeom>
            </p:spPr>
            <p:txBody>
              <a:bodyPr wrap="none">
                <a:spAutoFit/>
              </a:bodyPr>
              <a:lstStyle/>
              <a:p>
                <a:pPr>
                  <a:lnSpc>
                    <a:spcPts val="1575"/>
                  </a:lnSpc>
                  <a:spcAft>
                    <a:spcPts val="0"/>
                  </a:spcAft>
                </a:pPr>
                <a:r>
                  <a:rPr lang="en-US" altLang="zh-CN" i="1" dirty="0">
                    <a:solidFill>
                      <a:srgbClr val="000000"/>
                    </a:solidFill>
                    <a:latin typeface="Cambria Math" panose="02040503050406030204" pitchFamily="18" charset="0"/>
                    <a:ea typeface="Cambria Math" panose="02040503050406030204" pitchFamily="18" charset="0"/>
                    <a:cs typeface="Times New Roman" panose="02020603050405020304" pitchFamily="18" charset="0"/>
                  </a:rPr>
                  <a:t>T</a:t>
                </a:r>
                <a:r>
                  <a:rPr lang="en-US" altLang="zh-CN" baseline="-25000" dirty="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a:t>a</a:t>
                </a:r>
                <a:r>
                  <a:rPr lang="en-US" altLang="zh-CN" i="1" dirty="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a:t>T</a:t>
                </a:r>
                <a:r>
                  <a:rPr lang="en-US" altLang="zh-CN" baseline="-25000" dirty="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a:t>m</a:t>
                </a:r>
                <a14:m>
                  <m:oMath xmlns:m="http://schemas.openxmlformats.org/officeDocument/2006/math">
                    <m:f>
                      <m:fPr>
                        <m:ctrlPr>
                          <a:rPr lang="zh-CN" altLang="zh-CN"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fPr>
                      <m:num>
                        <m:sSup>
                          <m:sSupPr>
                            <m:ctrlPr>
                              <a:rPr lang="zh-CN" altLang="zh-CN"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pPr>
                          <m:e>
                            <m:r>
                              <m:rPr>
                                <m:sty m:val="p"/>
                              </m:rPr>
                              <a:rPr lang="en-US" altLang="zh-CN" sz="24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d</m:t>
                            </m:r>
                          </m:e>
                          <m:sup>
                            <m:r>
                              <a:rPr lang="en-US" altLang="zh-CN" sz="24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2</m:t>
                            </m:r>
                          </m:sup>
                        </m:sSup>
                        <m:r>
                          <a:rPr lang="en-US" altLang="zh-CN" sz="24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𝜔</m:t>
                        </m:r>
                      </m:num>
                      <m:den>
                        <m:r>
                          <m:rPr>
                            <m:sty m:val="p"/>
                          </m:rPr>
                          <a:rPr lang="en-US" altLang="zh-CN" sz="24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d</m:t>
                        </m:r>
                        <m:sSup>
                          <m:sSupPr>
                            <m:ctrlPr>
                              <a:rPr lang="zh-CN" altLang="zh-CN"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𝑡</m:t>
                            </m:r>
                          </m:e>
                          <m:sup>
                            <m:r>
                              <a:rPr lang="en-US" altLang="zh-CN" sz="24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2</m:t>
                            </m:r>
                          </m:sup>
                        </m:sSup>
                      </m:den>
                    </m:f>
                  </m:oMath>
                </a14:m>
                <a:r>
                  <a:rPr lang="en-US" altLang="zh-CN" dirty="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a:t>+</a:t>
                </a:r>
                <a:r>
                  <a:rPr lang="en-US" altLang="zh-CN" i="1" dirty="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a:t>T</a:t>
                </a:r>
                <a:r>
                  <a:rPr lang="en-US" altLang="zh-CN" baseline="-25000" dirty="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a:t>m</a:t>
                </a:r>
                <a14:m>
                  <m:oMath xmlns:m="http://schemas.openxmlformats.org/officeDocument/2006/math">
                    <m:f>
                      <m:fPr>
                        <m:ctrlPr>
                          <a:rPr lang="zh-CN" altLang="zh-CN"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fPr>
                      <m:num>
                        <m:r>
                          <m:rPr>
                            <m:sty m:val="p"/>
                          </m:rPr>
                          <a:rPr lang="en-US" altLang="zh-CN" sz="24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d</m:t>
                        </m:r>
                        <m:r>
                          <a:rPr lang="en-US" altLang="zh-CN" sz="24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𝜔</m:t>
                        </m:r>
                      </m:num>
                      <m:den>
                        <m:r>
                          <m:rPr>
                            <m:sty m:val="p"/>
                          </m:rPr>
                          <a:rPr lang="en-US" altLang="zh-CN" sz="24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d</m:t>
                        </m:r>
                        <m:r>
                          <a:rPr lang="en-US" altLang="zh-CN" sz="24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𝑡</m:t>
                        </m:r>
                      </m:den>
                    </m:f>
                  </m:oMath>
                </a14:m>
                <a:r>
                  <a:rPr lang="en-US" altLang="zh-CN" dirty="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a:t>+</a:t>
                </a:r>
                <a:r>
                  <a:rPr lang="en-US" altLang="zh-CN" i="1" dirty="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a:t>ω=</a:t>
                </a:r>
                <a14:m>
                  <m:oMath xmlns:m="http://schemas.openxmlformats.org/officeDocument/2006/math">
                    <m:f>
                      <m:fPr>
                        <m:ctrlPr>
                          <a:rPr lang="zh-CN" altLang="zh-CN"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24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1</m:t>
                        </m:r>
                      </m:num>
                      <m:den>
                        <m:sSub>
                          <m:sSubPr>
                            <m:ctrlPr>
                              <a:rPr lang="zh-CN" altLang="zh-CN"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𝑘</m:t>
                            </m:r>
                          </m:e>
                          <m:sub>
                            <m:r>
                              <m:rPr>
                                <m:sty m:val="p"/>
                              </m:rPr>
                              <a:rPr lang="en-US" altLang="zh-CN" sz="24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e</m:t>
                            </m:r>
                          </m:sub>
                        </m:sSub>
                      </m:den>
                    </m:f>
                  </m:oMath>
                </a14:m>
                <a:r>
                  <a:rPr lang="en-US" altLang="zh-CN" i="1" dirty="0" err="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a:t>U</a:t>
                </a:r>
                <a:r>
                  <a:rPr lang="en-US" altLang="zh-CN" baseline="-25000" dirty="0" err="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a:t>d</a:t>
                </a:r>
                <a:r>
                  <a:rPr lang="en-US" altLang="zh-CN" i="1" dirty="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a:t>-</a:t>
                </a:r>
                <a:r>
                  <a:rPr lang="zh-CN" altLang="en-US" i="1" dirty="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a:t> </a:t>
                </a:r>
                <a14:m>
                  <m:oMath xmlns:m="http://schemas.openxmlformats.org/officeDocument/2006/math">
                    <m:f>
                      <m:fPr>
                        <m:ctrlPr>
                          <a:rPr lang="zh-CN" altLang="zh-CN"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fPr>
                      <m:num>
                        <m:sSub>
                          <m:sSubPr>
                            <m:ctrlPr>
                              <a:rPr lang="zh-CN" altLang="zh-CN"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𝑇</m:t>
                            </m:r>
                          </m:e>
                          <m:sub>
                            <m:r>
                              <m:rPr>
                                <m:sty m:val="p"/>
                              </m:rPr>
                              <a:rPr lang="en-US" altLang="zh-CN" sz="24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a</m:t>
                            </m:r>
                          </m:sub>
                        </m:sSub>
                        <m:sSub>
                          <m:sSubPr>
                            <m:ctrlPr>
                              <a:rPr lang="zh-CN" altLang="zh-CN"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𝑇</m:t>
                            </m:r>
                          </m:e>
                          <m:sub>
                            <m:r>
                              <m:rPr>
                                <m:sty m:val="p"/>
                              </m:rPr>
                              <a:rPr lang="en-US" altLang="zh-CN" sz="24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m</m:t>
                            </m:r>
                          </m:sub>
                        </m:sSub>
                      </m:num>
                      <m:den>
                        <m:r>
                          <a:rPr lang="en-US" altLang="zh-CN" sz="24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𝐽</m:t>
                        </m:r>
                      </m:den>
                    </m:f>
                    <m:f>
                      <m:fPr>
                        <m:ctrlPr>
                          <a:rPr lang="zh-CN" altLang="zh-CN"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fPr>
                      <m:num>
                        <m:r>
                          <m:rPr>
                            <m:sty m:val="p"/>
                          </m:rPr>
                          <a:rPr lang="en-US" altLang="zh-CN" sz="24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d</m:t>
                        </m:r>
                        <m:sSub>
                          <m:sSubPr>
                            <m:ctrlPr>
                              <a:rPr lang="zh-CN" altLang="zh-CN"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𝑇</m:t>
                            </m:r>
                          </m:e>
                          <m:sub>
                            <m:r>
                              <m:rPr>
                                <m:sty m:val="p"/>
                              </m:rPr>
                              <a:rPr lang="en-US" altLang="zh-CN" sz="24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L</m:t>
                            </m:r>
                          </m:sub>
                        </m:sSub>
                      </m:num>
                      <m:den>
                        <m:r>
                          <m:rPr>
                            <m:sty m:val="p"/>
                          </m:rPr>
                          <a:rPr lang="en-US" altLang="zh-CN" sz="24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d</m:t>
                        </m:r>
                        <m:r>
                          <a:rPr lang="en-US" altLang="zh-CN" sz="24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𝑡</m:t>
                        </m:r>
                      </m:den>
                    </m:f>
                  </m:oMath>
                </a14:m>
                <a:r>
                  <a:rPr lang="en-US" altLang="zh-CN" i="1" dirty="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a:t>-</a:t>
                </a:r>
                <a:r>
                  <a:rPr lang="zh-CN" altLang="en-US" i="1" dirty="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a:t> </a:t>
                </a:r>
                <a14:m>
                  <m:oMath xmlns:m="http://schemas.openxmlformats.org/officeDocument/2006/math">
                    <m:f>
                      <m:fPr>
                        <m:ctrlPr>
                          <a:rPr lang="zh-CN" altLang="zh-CN"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fPr>
                      <m:num>
                        <m:sSub>
                          <m:sSubPr>
                            <m:ctrlPr>
                              <a:rPr lang="zh-CN" altLang="zh-CN"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𝑇</m:t>
                            </m:r>
                          </m:e>
                          <m:sub>
                            <m:r>
                              <m:rPr>
                                <m:sty m:val="p"/>
                              </m:rPr>
                              <a:rPr lang="en-US" altLang="zh-CN" sz="24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m</m:t>
                            </m:r>
                          </m:sub>
                        </m:sSub>
                      </m:num>
                      <m:den>
                        <m:r>
                          <a:rPr lang="en-US" altLang="zh-CN" sz="24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𝐽</m:t>
                        </m:r>
                      </m:den>
                    </m:f>
                  </m:oMath>
                </a14:m>
                <a:r>
                  <a:rPr lang="en-US" altLang="zh-CN" i="1" dirty="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a:t>T</a:t>
                </a:r>
                <a:r>
                  <a:rPr lang="en-US" altLang="zh-CN" baseline="-25000" dirty="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a:t>L</a:t>
                </a:r>
                <a:endParaRPr lang="zh-CN" altLang="zh-CN" dirty="0">
                  <a:solidFill>
                    <a:srgbClr val="000000"/>
                  </a:solidFill>
                  <a:effectLst/>
                  <a:latin typeface="Cambria Math" panose="02040503050406030204" pitchFamily="18" charset="0"/>
                  <a:ea typeface="方正书宋_GBK"/>
                  <a:cs typeface="Times New Roman" panose="02020603050405020304" pitchFamily="18" charset="0"/>
                </a:endParaRPr>
              </a:p>
            </p:txBody>
          </p:sp>
        </mc:Choice>
        <mc:Fallback xmlns="">
          <p:sp>
            <p:nvSpPr>
              <p:cNvPr id="3" name="矩形 2">
                <a:extLst>
                  <a:ext uri="{FF2B5EF4-FFF2-40B4-BE49-F238E27FC236}">
                    <a16:creationId xmlns:a16="http://schemas.microsoft.com/office/drawing/2014/main" id="{27BA4771-1175-4DD1-B834-D0458523FCD2}"/>
                  </a:ext>
                </a:extLst>
              </p:cNvPr>
              <p:cNvSpPr>
                <a:spLocks noRot="1" noChangeAspect="1" noMove="1" noResize="1" noEditPoints="1" noAdjustHandles="1" noChangeArrowheads="1" noChangeShapeType="1" noTextEdit="1"/>
              </p:cNvSpPr>
              <p:nvPr/>
            </p:nvSpPr>
            <p:spPr>
              <a:xfrm>
                <a:off x="3837087" y="4385541"/>
                <a:ext cx="4709623" cy="370871"/>
              </a:xfrm>
              <a:prstGeom prst="rect">
                <a:avLst/>
              </a:prstGeom>
              <a:blipFill>
                <a:blip r:embed="rId5"/>
                <a:stretch>
                  <a:fillRect l="-806" t="-50000" b="-13333"/>
                </a:stretch>
              </a:blipFill>
            </p:spPr>
            <p:txBody>
              <a:bodyPr/>
              <a:lstStyle/>
              <a:p>
                <a:r>
                  <a:rPr lang="zh-CN" altLang="en-US">
                    <a:noFill/>
                  </a:rPr>
                  <a:t> </a:t>
                </a:r>
              </a:p>
            </p:txBody>
          </p:sp>
        </mc:Fallback>
      </mc:AlternateContent>
      <p:sp>
        <p:nvSpPr>
          <p:cNvPr id="13" name="TextBox 17">
            <a:extLst>
              <a:ext uri="{FF2B5EF4-FFF2-40B4-BE49-F238E27FC236}">
                <a16:creationId xmlns:a16="http://schemas.microsoft.com/office/drawing/2014/main" id="{A5F2E9AB-EC8B-4D85-AFDD-235FB2988DBF}"/>
              </a:ext>
            </a:extLst>
          </p:cNvPr>
          <p:cNvSpPr txBox="1"/>
          <p:nvPr/>
        </p:nvSpPr>
        <p:spPr>
          <a:xfrm>
            <a:off x="284928" y="4125812"/>
            <a:ext cx="3264127" cy="524798"/>
          </a:xfrm>
          <a:prstGeom prst="rect">
            <a:avLst/>
          </a:prstGeom>
          <a:noFill/>
        </p:spPr>
        <p:txBody>
          <a:bodyPr wrap="square" lIns="96433" tIns="48216" rIns="96433" bIns="48216" rtlCol="0">
            <a:spAutoFit/>
          </a:bodyPr>
          <a:lstStyle/>
          <a:p>
            <a:pPr indent="531719">
              <a:lnSpc>
                <a:spcPct val="150000"/>
              </a:lnSpc>
            </a:pP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或</a:t>
            </a:r>
          </a:p>
        </p:txBody>
      </p:sp>
      <p:sp>
        <p:nvSpPr>
          <p:cNvPr id="14" name="矩形 13">
            <a:extLst>
              <a:ext uri="{FF2B5EF4-FFF2-40B4-BE49-F238E27FC236}">
                <a16:creationId xmlns:a16="http://schemas.microsoft.com/office/drawing/2014/main" id="{BCE3C8D3-2CE2-45D9-AC67-30AE320C6EB7}"/>
              </a:ext>
            </a:extLst>
          </p:cNvPr>
          <p:cNvSpPr/>
          <p:nvPr/>
        </p:nvSpPr>
        <p:spPr>
          <a:xfrm>
            <a:off x="10294086" y="4148513"/>
            <a:ext cx="1606209" cy="458715"/>
          </a:xfrm>
          <a:prstGeom prst="rect">
            <a:avLst/>
          </a:prstGeom>
        </p:spPr>
        <p:txBody>
          <a:bodyPr wrap="none">
            <a:spAutoFit/>
          </a:bodyPr>
          <a:lstStyle/>
          <a:p>
            <a:pPr indent="531719">
              <a:lnSpc>
                <a:spcPct val="150000"/>
              </a:lnSpc>
            </a:pP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4-15</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a:t>
            </a:r>
          </a:p>
        </p:txBody>
      </p:sp>
      <p:sp>
        <p:nvSpPr>
          <p:cNvPr id="19" name="TextBox 17">
            <a:extLst>
              <a:ext uri="{FF2B5EF4-FFF2-40B4-BE49-F238E27FC236}">
                <a16:creationId xmlns:a16="http://schemas.microsoft.com/office/drawing/2014/main" id="{694609B3-F0A7-4DDF-A11A-CA0EFD26C46A}"/>
              </a:ext>
            </a:extLst>
          </p:cNvPr>
          <p:cNvSpPr txBox="1"/>
          <p:nvPr/>
        </p:nvSpPr>
        <p:spPr>
          <a:xfrm>
            <a:off x="294009" y="5007486"/>
            <a:ext cx="3264127" cy="524798"/>
          </a:xfrm>
          <a:prstGeom prst="rect">
            <a:avLst/>
          </a:prstGeom>
          <a:noFill/>
        </p:spPr>
        <p:txBody>
          <a:bodyPr wrap="square" lIns="96433" tIns="48216" rIns="96433" bIns="48216" rtlCol="0">
            <a:spAutoFit/>
          </a:bodyPr>
          <a:lstStyle/>
          <a:p>
            <a:pPr indent="531719">
              <a:lnSpc>
                <a:spcPct val="150000"/>
              </a:lnSpc>
            </a:pP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式中</a:t>
            </a:r>
          </a:p>
        </p:txBody>
      </p:sp>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4D47B50F-1270-4843-92AF-A854F7354D95}"/>
                  </a:ext>
                </a:extLst>
              </p:cNvPr>
              <p:cNvSpPr/>
              <p:nvPr/>
            </p:nvSpPr>
            <p:spPr>
              <a:xfrm>
                <a:off x="3780210" y="5455178"/>
                <a:ext cx="749051" cy="662554"/>
              </a:xfrm>
              <a:prstGeom prst="rect">
                <a:avLst/>
              </a:prstGeom>
            </p:spPr>
            <p:txBody>
              <a:bodyPr wrap="none">
                <a:spAutoFit/>
              </a:bodyPr>
              <a:lstStyle/>
              <a:p>
                <a:r>
                  <a:rPr lang="en-US" altLang="zh-CN" i="1" dirty="0">
                    <a:solidFill>
                      <a:srgbClr val="000000"/>
                    </a:solidFill>
                    <a:latin typeface="NEU-BZ-S92"/>
                    <a:ea typeface="方正书宋_GBK"/>
                    <a:cs typeface="Times New Roman" panose="02020603050405020304" pitchFamily="18" charset="0"/>
                  </a:rPr>
                  <a:t>T</a:t>
                </a:r>
                <a:r>
                  <a:rPr lang="en-US" altLang="zh-CN" baseline="-25000" dirty="0">
                    <a:solidFill>
                      <a:srgbClr val="000000"/>
                    </a:solidFill>
                    <a:effectLst/>
                    <a:latin typeface="NEU-BZ-S92"/>
                    <a:ea typeface="方正书宋_GBK"/>
                    <a:cs typeface="Times New Roman" panose="02020603050405020304" pitchFamily="18" charset="0"/>
                  </a:rPr>
                  <a:t>a</a:t>
                </a:r>
                <a:r>
                  <a:rPr lang="en-US" altLang="zh-CN" i="1" dirty="0">
                    <a:solidFill>
                      <a:srgbClr val="000000"/>
                    </a:solidFill>
                    <a:effectLst/>
                    <a:latin typeface="NEU-BZ-S92"/>
                    <a:ea typeface="方正书宋_GBK"/>
                    <a:cs typeface="Times New Roman" panose="02020603050405020304" pitchFamily="18" charset="0"/>
                  </a:rPr>
                  <a:t>=</a:t>
                </a:r>
                <a14:m>
                  <m:oMath xmlns:m="http://schemas.openxmlformats.org/officeDocument/2006/math">
                    <m:f>
                      <m:fPr>
                        <m:ctrlPr>
                          <a:rPr lang="zh-CN" altLang="zh-CN" sz="2400" i="1">
                            <a:effectLst/>
                            <a:latin typeface="Cambria Math" panose="02040503050406030204" pitchFamily="18" charset="0"/>
                            <a:ea typeface="Cambria Math" panose="02040503050406030204" pitchFamily="18" charset="0"/>
                          </a:rPr>
                        </m:ctrlPr>
                      </m:fPr>
                      <m:num>
                        <m:sSub>
                          <m:sSubPr>
                            <m:ctrlPr>
                              <a:rPr lang="zh-CN" altLang="zh-CN" sz="2400" i="1">
                                <a:effectLst/>
                                <a:latin typeface="Cambria Math" panose="02040503050406030204" pitchFamily="18" charset="0"/>
                                <a:ea typeface="Cambria Math" panose="02040503050406030204" pitchFamily="18" charset="0"/>
                              </a:rPr>
                            </m:ctrlPr>
                          </m:sSubPr>
                          <m:e>
                            <m:r>
                              <a:rPr lang="en-US" altLang="zh-CN" sz="2400" i="1">
                                <a:solidFill>
                                  <a:srgbClr val="000000"/>
                                </a:solidFill>
                                <a:effectLst/>
                                <a:latin typeface="Cambria Math" panose="02040503050406030204" pitchFamily="18" charset="0"/>
                                <a:ea typeface="方正书宋_GBK"/>
                                <a:cs typeface="Times New Roman" panose="02020603050405020304" pitchFamily="18" charset="0"/>
                              </a:rPr>
                              <m:t>𝐿</m:t>
                            </m:r>
                          </m:e>
                          <m:sub>
                            <m:r>
                              <m:rPr>
                                <m:sty m:val="p"/>
                              </m:rPr>
                              <a:rPr lang="en-US" altLang="zh-CN" sz="2400">
                                <a:solidFill>
                                  <a:srgbClr val="000000"/>
                                </a:solidFill>
                                <a:effectLst/>
                                <a:latin typeface="Cambria Math" panose="02040503050406030204" pitchFamily="18" charset="0"/>
                                <a:ea typeface="方正书宋_GBK"/>
                                <a:cs typeface="Times New Roman" panose="02020603050405020304" pitchFamily="18" charset="0"/>
                              </a:rPr>
                              <m:t>a</m:t>
                            </m:r>
                          </m:sub>
                        </m:sSub>
                      </m:num>
                      <m:den>
                        <m:sSub>
                          <m:sSubPr>
                            <m:ctrlPr>
                              <a:rPr lang="zh-CN" altLang="zh-CN" sz="2400" i="1">
                                <a:effectLst/>
                                <a:latin typeface="Cambria Math" panose="02040503050406030204" pitchFamily="18" charset="0"/>
                                <a:ea typeface="Cambria Math" panose="02040503050406030204" pitchFamily="18" charset="0"/>
                              </a:rPr>
                            </m:ctrlPr>
                          </m:sSubPr>
                          <m:e>
                            <m:r>
                              <a:rPr lang="en-US" altLang="zh-CN" sz="2400" i="1">
                                <a:solidFill>
                                  <a:srgbClr val="000000"/>
                                </a:solidFill>
                                <a:effectLst/>
                                <a:latin typeface="Cambria Math" panose="02040503050406030204" pitchFamily="18" charset="0"/>
                                <a:ea typeface="方正书宋_GBK"/>
                                <a:cs typeface="Times New Roman" panose="02020603050405020304" pitchFamily="18" charset="0"/>
                              </a:rPr>
                              <m:t>𝑅</m:t>
                            </m:r>
                          </m:e>
                          <m:sub>
                            <m:r>
                              <m:rPr>
                                <m:sty m:val="p"/>
                              </m:rPr>
                              <a:rPr lang="en-US" altLang="zh-CN" sz="2400">
                                <a:solidFill>
                                  <a:srgbClr val="000000"/>
                                </a:solidFill>
                                <a:effectLst/>
                                <a:latin typeface="Cambria Math" panose="02040503050406030204" pitchFamily="18" charset="0"/>
                                <a:ea typeface="方正书宋_GBK"/>
                                <a:cs typeface="Times New Roman" panose="02020603050405020304" pitchFamily="18" charset="0"/>
                              </a:rPr>
                              <m:t>a</m:t>
                            </m:r>
                          </m:sub>
                        </m:sSub>
                      </m:den>
                    </m:f>
                  </m:oMath>
                </a14:m>
                <a:endParaRPr lang="zh-CN" altLang="en-US" sz="2400" dirty="0"/>
              </a:p>
            </p:txBody>
          </p:sp>
        </mc:Choice>
        <mc:Fallback xmlns="">
          <p:sp>
            <p:nvSpPr>
              <p:cNvPr id="4" name="矩形 3">
                <a:extLst>
                  <a:ext uri="{FF2B5EF4-FFF2-40B4-BE49-F238E27FC236}">
                    <a16:creationId xmlns:a16="http://schemas.microsoft.com/office/drawing/2014/main" id="{4D47B50F-1270-4843-92AF-A854F7354D95}"/>
                  </a:ext>
                </a:extLst>
              </p:cNvPr>
              <p:cNvSpPr>
                <a:spLocks noRot="1" noChangeAspect="1" noMove="1" noResize="1" noEditPoints="1" noAdjustHandles="1" noChangeArrowheads="1" noChangeShapeType="1" noTextEdit="1"/>
              </p:cNvSpPr>
              <p:nvPr/>
            </p:nvSpPr>
            <p:spPr>
              <a:xfrm>
                <a:off x="3780210" y="5455178"/>
                <a:ext cx="749051" cy="662554"/>
              </a:xfrm>
              <a:prstGeom prst="rect">
                <a:avLst/>
              </a:prstGeom>
              <a:blipFill>
                <a:blip r:embed="rId6"/>
                <a:stretch>
                  <a:fillRect l="-6504"/>
                </a:stretch>
              </a:blipFill>
            </p:spPr>
            <p:txBody>
              <a:bodyPr/>
              <a:lstStyle/>
              <a:p>
                <a:r>
                  <a:rPr lang="zh-CN" altLang="en-US">
                    <a:noFill/>
                  </a:rPr>
                  <a:t> </a:t>
                </a:r>
              </a:p>
            </p:txBody>
          </p:sp>
        </mc:Fallback>
      </mc:AlternateContent>
      <p:sp>
        <p:nvSpPr>
          <p:cNvPr id="22" name="TextBox 17">
            <a:extLst>
              <a:ext uri="{FF2B5EF4-FFF2-40B4-BE49-F238E27FC236}">
                <a16:creationId xmlns:a16="http://schemas.microsoft.com/office/drawing/2014/main" id="{D2B0B0BF-CDAA-4124-8E5B-9FA261E2B635}"/>
              </a:ext>
            </a:extLst>
          </p:cNvPr>
          <p:cNvSpPr txBox="1"/>
          <p:nvPr/>
        </p:nvSpPr>
        <p:spPr>
          <a:xfrm>
            <a:off x="3962559" y="5462438"/>
            <a:ext cx="5030868" cy="582122"/>
          </a:xfrm>
          <a:prstGeom prst="rect">
            <a:avLst/>
          </a:prstGeom>
          <a:noFill/>
        </p:spPr>
        <p:txBody>
          <a:bodyPr wrap="square" lIns="96433" tIns="48216" rIns="96433" bIns="48216" rtlCol="0">
            <a:spAutoFit/>
          </a:bodyPr>
          <a:lstStyle/>
          <a:p>
            <a:pPr indent="531719">
              <a:lnSpc>
                <a:spcPct val="150000"/>
              </a:lnSpc>
            </a:pP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电动机的电磁时间常数</a:t>
            </a:r>
          </a:p>
        </p:txBody>
      </p:sp>
      <p:sp>
        <p:nvSpPr>
          <p:cNvPr id="24" name="TextBox 17">
            <a:extLst>
              <a:ext uri="{FF2B5EF4-FFF2-40B4-BE49-F238E27FC236}">
                <a16:creationId xmlns:a16="http://schemas.microsoft.com/office/drawing/2014/main" id="{D61DF23F-D830-43AB-A70A-5F407FC1B78C}"/>
              </a:ext>
            </a:extLst>
          </p:cNvPr>
          <p:cNvSpPr txBox="1"/>
          <p:nvPr/>
        </p:nvSpPr>
        <p:spPr>
          <a:xfrm>
            <a:off x="3992302" y="6143374"/>
            <a:ext cx="4896544" cy="582122"/>
          </a:xfrm>
          <a:prstGeom prst="rect">
            <a:avLst/>
          </a:prstGeom>
          <a:noFill/>
        </p:spPr>
        <p:txBody>
          <a:bodyPr wrap="square" lIns="96433" tIns="48216" rIns="96433" bIns="48216" rtlCol="0">
            <a:spAutoFit/>
          </a:bodyPr>
          <a:lstStyle/>
          <a:p>
            <a:pPr indent="531719">
              <a:lnSpc>
                <a:spcPct val="150000"/>
              </a:lnSpc>
            </a:pP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电动机的电磁时间常数</a:t>
            </a:r>
          </a:p>
        </p:txBody>
      </p:sp>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2276A25A-AA51-4ACF-8901-A0849D562936}"/>
                  </a:ext>
                </a:extLst>
              </p:cNvPr>
              <p:cNvSpPr/>
              <p:nvPr/>
            </p:nvSpPr>
            <p:spPr>
              <a:xfrm>
                <a:off x="3661908" y="6226036"/>
                <a:ext cx="985654" cy="567528"/>
              </a:xfrm>
              <a:prstGeom prst="rect">
                <a:avLst/>
              </a:prstGeom>
            </p:spPr>
            <p:txBody>
              <a:bodyPr wrap="none">
                <a:spAutoFit/>
              </a:bodyPr>
              <a:lstStyle/>
              <a:p>
                <a:r>
                  <a:rPr lang="en-US" altLang="zh-CN" sz="1600" i="1" dirty="0">
                    <a:solidFill>
                      <a:srgbClr val="000000"/>
                    </a:solidFill>
                    <a:latin typeface="NEU-BZ-S92"/>
                    <a:ea typeface="方正书宋_GBK"/>
                    <a:cs typeface="Times New Roman" panose="02020603050405020304" pitchFamily="18" charset="0"/>
                  </a:rPr>
                  <a:t>T</a:t>
                </a:r>
                <a:r>
                  <a:rPr lang="en-US" altLang="zh-CN" sz="1600" baseline="-25000" dirty="0">
                    <a:solidFill>
                      <a:srgbClr val="000000"/>
                    </a:solidFill>
                    <a:effectLst/>
                    <a:latin typeface="NEU-BZ-S92"/>
                    <a:ea typeface="方正书宋_GBK"/>
                    <a:cs typeface="Times New Roman" panose="02020603050405020304" pitchFamily="18" charset="0"/>
                  </a:rPr>
                  <a:t>m</a:t>
                </a:r>
                <a:r>
                  <a:rPr lang="en-US" altLang="zh-CN" sz="1600" i="1" dirty="0">
                    <a:solidFill>
                      <a:srgbClr val="000000"/>
                    </a:solidFill>
                    <a:effectLst/>
                    <a:latin typeface="NEU-BZ-S92"/>
                    <a:ea typeface="方正书宋_GBK"/>
                    <a:cs typeface="Times New Roman" panose="02020603050405020304" pitchFamily="18" charset="0"/>
                  </a:rPr>
                  <a:t>=</a:t>
                </a:r>
                <a14:m>
                  <m:oMath xmlns:m="http://schemas.openxmlformats.org/officeDocument/2006/math">
                    <m:f>
                      <m:fPr>
                        <m:ctrlPr>
                          <a:rPr lang="zh-CN" altLang="zh-CN" sz="2000" i="1">
                            <a:effectLst/>
                            <a:latin typeface="Cambria Math" panose="02040503050406030204" pitchFamily="18" charset="0"/>
                            <a:ea typeface="Cambria Math" panose="02040503050406030204" pitchFamily="18" charset="0"/>
                          </a:rPr>
                        </m:ctrlPr>
                      </m:fPr>
                      <m:num>
                        <m:sSub>
                          <m:sSubPr>
                            <m:ctrlPr>
                              <a:rPr lang="zh-CN" altLang="zh-CN" sz="2000" i="1">
                                <a:effectLst/>
                                <a:latin typeface="Cambria Math" panose="02040503050406030204" pitchFamily="18" charset="0"/>
                                <a:ea typeface="Cambria Math" panose="02040503050406030204" pitchFamily="18" charset="0"/>
                              </a:rPr>
                            </m:ctrlPr>
                          </m:sSubPr>
                          <m:e>
                            <m:r>
                              <a:rPr lang="en-US" altLang="zh-CN" sz="2000" i="1">
                                <a:solidFill>
                                  <a:srgbClr val="000000"/>
                                </a:solidFill>
                                <a:effectLst/>
                                <a:latin typeface="Cambria Math" panose="02040503050406030204" pitchFamily="18" charset="0"/>
                                <a:ea typeface="方正书宋_GBK"/>
                                <a:cs typeface="Times New Roman" panose="02020603050405020304" pitchFamily="18" charset="0"/>
                              </a:rPr>
                              <m:t>𝑅</m:t>
                            </m:r>
                          </m:e>
                          <m:sub>
                            <m:r>
                              <m:rPr>
                                <m:sty m:val="p"/>
                              </m:rPr>
                              <a:rPr lang="en-US" altLang="zh-CN" sz="2000">
                                <a:solidFill>
                                  <a:srgbClr val="000000"/>
                                </a:solidFill>
                                <a:effectLst/>
                                <a:latin typeface="Cambria Math" panose="02040503050406030204" pitchFamily="18" charset="0"/>
                                <a:ea typeface="方正书宋_GBK"/>
                                <a:cs typeface="Times New Roman" panose="02020603050405020304" pitchFamily="18" charset="0"/>
                              </a:rPr>
                              <m:t>a</m:t>
                            </m:r>
                          </m:sub>
                        </m:sSub>
                        <m:r>
                          <a:rPr lang="en-US" altLang="zh-CN" sz="2000" i="1">
                            <a:solidFill>
                              <a:srgbClr val="000000"/>
                            </a:solidFill>
                            <a:effectLst/>
                            <a:latin typeface="Cambria Math" panose="02040503050406030204" pitchFamily="18" charset="0"/>
                            <a:ea typeface="方正书宋_GBK"/>
                            <a:cs typeface="Times New Roman" panose="02020603050405020304" pitchFamily="18" charset="0"/>
                          </a:rPr>
                          <m:t>𝐽</m:t>
                        </m:r>
                      </m:num>
                      <m:den>
                        <m:sSub>
                          <m:sSubPr>
                            <m:ctrlPr>
                              <a:rPr lang="zh-CN" altLang="zh-CN" sz="2000" i="1">
                                <a:effectLst/>
                                <a:latin typeface="Cambria Math" panose="02040503050406030204" pitchFamily="18" charset="0"/>
                                <a:ea typeface="Cambria Math" panose="02040503050406030204" pitchFamily="18" charset="0"/>
                              </a:rPr>
                            </m:ctrlPr>
                          </m:sSubPr>
                          <m:e>
                            <m:r>
                              <a:rPr lang="en-US" altLang="zh-CN" sz="2000" i="1">
                                <a:solidFill>
                                  <a:srgbClr val="000000"/>
                                </a:solidFill>
                                <a:effectLst/>
                                <a:latin typeface="Cambria Math" panose="02040503050406030204" pitchFamily="18" charset="0"/>
                                <a:ea typeface="方正书宋_GBK"/>
                                <a:cs typeface="Times New Roman" panose="02020603050405020304" pitchFamily="18" charset="0"/>
                              </a:rPr>
                              <m:t>𝑘</m:t>
                            </m:r>
                          </m:e>
                          <m:sub>
                            <m:r>
                              <m:rPr>
                                <m:sty m:val="p"/>
                              </m:rPr>
                              <a:rPr lang="en-US" altLang="zh-CN" sz="2000">
                                <a:solidFill>
                                  <a:srgbClr val="000000"/>
                                </a:solidFill>
                                <a:effectLst/>
                                <a:latin typeface="Cambria Math" panose="02040503050406030204" pitchFamily="18" charset="0"/>
                                <a:ea typeface="方正书宋_GBK"/>
                                <a:cs typeface="Times New Roman" panose="02020603050405020304" pitchFamily="18" charset="0"/>
                              </a:rPr>
                              <m:t>e</m:t>
                            </m:r>
                          </m:sub>
                        </m:sSub>
                        <m:sSub>
                          <m:sSubPr>
                            <m:ctrlPr>
                              <a:rPr lang="zh-CN" altLang="zh-CN" sz="2000" i="1">
                                <a:effectLst/>
                                <a:latin typeface="Cambria Math" panose="02040503050406030204" pitchFamily="18" charset="0"/>
                                <a:ea typeface="Cambria Math" panose="02040503050406030204" pitchFamily="18" charset="0"/>
                              </a:rPr>
                            </m:ctrlPr>
                          </m:sSubPr>
                          <m:e>
                            <m:r>
                              <a:rPr lang="en-US" altLang="zh-CN" sz="2000" i="1">
                                <a:solidFill>
                                  <a:srgbClr val="000000"/>
                                </a:solidFill>
                                <a:effectLst/>
                                <a:latin typeface="Cambria Math" panose="02040503050406030204" pitchFamily="18" charset="0"/>
                                <a:ea typeface="方正书宋_GBK"/>
                                <a:cs typeface="Times New Roman" panose="02020603050405020304" pitchFamily="18" charset="0"/>
                              </a:rPr>
                              <m:t>𝑘</m:t>
                            </m:r>
                          </m:e>
                          <m:sub>
                            <m:r>
                              <m:rPr>
                                <m:sty m:val="p"/>
                              </m:rPr>
                              <a:rPr lang="en-US" altLang="zh-CN" sz="2000">
                                <a:solidFill>
                                  <a:srgbClr val="000000"/>
                                </a:solidFill>
                                <a:effectLst/>
                                <a:latin typeface="Cambria Math" panose="02040503050406030204" pitchFamily="18" charset="0"/>
                                <a:ea typeface="方正书宋_GBK"/>
                                <a:cs typeface="Times New Roman" panose="02020603050405020304" pitchFamily="18" charset="0"/>
                              </a:rPr>
                              <m:t>m</m:t>
                            </m:r>
                          </m:sub>
                        </m:sSub>
                      </m:den>
                    </m:f>
                  </m:oMath>
                </a14:m>
                <a:endParaRPr lang="zh-CN" altLang="en-US" sz="2000" dirty="0"/>
              </a:p>
            </p:txBody>
          </p:sp>
        </mc:Choice>
        <mc:Fallback xmlns="">
          <p:sp>
            <p:nvSpPr>
              <p:cNvPr id="6" name="矩形 5">
                <a:extLst>
                  <a:ext uri="{FF2B5EF4-FFF2-40B4-BE49-F238E27FC236}">
                    <a16:creationId xmlns:a16="http://schemas.microsoft.com/office/drawing/2014/main" id="{2276A25A-AA51-4ACF-8901-A0849D562936}"/>
                  </a:ext>
                </a:extLst>
              </p:cNvPr>
              <p:cNvSpPr>
                <a:spLocks noRot="1" noChangeAspect="1" noMove="1" noResize="1" noEditPoints="1" noAdjustHandles="1" noChangeArrowheads="1" noChangeShapeType="1" noTextEdit="1"/>
              </p:cNvSpPr>
              <p:nvPr/>
            </p:nvSpPr>
            <p:spPr>
              <a:xfrm>
                <a:off x="3661908" y="6226036"/>
                <a:ext cx="985654" cy="567528"/>
              </a:xfrm>
              <a:prstGeom prst="rect">
                <a:avLst/>
              </a:prstGeom>
              <a:blipFill>
                <a:blip r:embed="rId7"/>
                <a:stretch>
                  <a:fillRect l="-372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684011714"/>
      </p:ext>
    </p:extLst>
  </p:cSld>
  <p:clrMapOvr>
    <a:masterClrMapping/>
  </p:clrMapOvr>
  <mc:AlternateContent xmlns:mc="http://schemas.openxmlformats.org/markup-compatibility/2006" xmlns:p14="http://schemas.microsoft.com/office/powerpoint/2010/main">
    <mc:Choice Requires="p14">
      <p:transition spd="slow" p14:dur="1600" advClick="0">
        <p14:gallery dir="l"/>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barn(inVertical)">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1000"/>
                                        <p:tgtEl>
                                          <p:spTgt spid="2"/>
                                        </p:tgtEl>
                                      </p:cBhvr>
                                    </p:animEffect>
                                    <p:anim calcmode="lin" valueType="num">
                                      <p:cBhvr>
                                        <p:cTn id="18" dur="1000" fill="hold"/>
                                        <p:tgtEl>
                                          <p:spTgt spid="2"/>
                                        </p:tgtEl>
                                        <p:attrNameLst>
                                          <p:attrName>ppt_x</p:attrName>
                                        </p:attrNameLst>
                                      </p:cBhvr>
                                      <p:tavLst>
                                        <p:tav tm="0">
                                          <p:val>
                                            <p:strVal val="#ppt_x"/>
                                          </p:val>
                                        </p:tav>
                                        <p:tav tm="100000">
                                          <p:val>
                                            <p:strVal val="#ppt_x"/>
                                          </p:val>
                                        </p:tav>
                                      </p:tavLst>
                                    </p:anim>
                                    <p:anim calcmode="lin" valueType="num">
                                      <p:cBhvr>
                                        <p:cTn id="1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4" presetClass="entr" presetSubtype="10" fill="hold" grpId="0" nodeType="click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randombar(horizontal)">
                                      <p:cBhvr>
                                        <p:cTn id="24" dur="500"/>
                                        <p:tgtEl>
                                          <p:spTgt spid="13"/>
                                        </p:tgtEl>
                                      </p:cBhvr>
                                    </p:animEffect>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3"/>
                                        </p:tgtEl>
                                        <p:attrNameLst>
                                          <p:attrName>style.visibility</p:attrName>
                                        </p:attrNameLst>
                                      </p:cBhvr>
                                      <p:to>
                                        <p:strVal val="visible"/>
                                      </p:to>
                                    </p:set>
                                    <p:animEffect transition="in" filter="fade">
                                      <p:cBhvr>
                                        <p:cTn id="29" dur="1000"/>
                                        <p:tgtEl>
                                          <p:spTgt spid="3"/>
                                        </p:tgtEl>
                                      </p:cBhvr>
                                    </p:animEffect>
                                    <p:anim calcmode="lin" valueType="num">
                                      <p:cBhvr>
                                        <p:cTn id="30" dur="1000" fill="hold"/>
                                        <p:tgtEl>
                                          <p:spTgt spid="3"/>
                                        </p:tgtEl>
                                        <p:attrNameLst>
                                          <p:attrName>ppt_x</p:attrName>
                                        </p:attrNameLst>
                                      </p:cBhvr>
                                      <p:tavLst>
                                        <p:tav tm="0">
                                          <p:val>
                                            <p:strVal val="#ppt_x"/>
                                          </p:val>
                                        </p:tav>
                                        <p:tav tm="100000">
                                          <p:val>
                                            <p:strVal val="#ppt_x"/>
                                          </p:val>
                                        </p:tav>
                                      </p:tavLst>
                                    </p:anim>
                                    <p:anim calcmode="lin" valueType="num">
                                      <p:cBhvr>
                                        <p:cTn id="31" dur="1000" fill="hold"/>
                                        <p:tgtEl>
                                          <p:spTgt spid="3"/>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fade">
                                      <p:cBhvr>
                                        <p:cTn id="34" dur="1000"/>
                                        <p:tgtEl>
                                          <p:spTgt spid="7"/>
                                        </p:tgtEl>
                                      </p:cBhvr>
                                    </p:animEffect>
                                    <p:anim calcmode="lin" valueType="num">
                                      <p:cBhvr>
                                        <p:cTn id="35" dur="1000" fill="hold"/>
                                        <p:tgtEl>
                                          <p:spTgt spid="7"/>
                                        </p:tgtEl>
                                        <p:attrNameLst>
                                          <p:attrName>ppt_x</p:attrName>
                                        </p:attrNameLst>
                                      </p:cBhvr>
                                      <p:tavLst>
                                        <p:tav tm="0">
                                          <p:val>
                                            <p:strVal val="#ppt_x"/>
                                          </p:val>
                                        </p:tav>
                                        <p:tav tm="100000">
                                          <p:val>
                                            <p:strVal val="#ppt_x"/>
                                          </p:val>
                                        </p:tav>
                                      </p:tavLst>
                                    </p:anim>
                                    <p:anim calcmode="lin" valueType="num">
                                      <p:cBhvr>
                                        <p:cTn id="36"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2" presetClass="entr" presetSubtype="4" fill="hold" grpId="0" nodeType="click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wipe(down)">
                                      <p:cBhvr>
                                        <p:cTn id="41" dur="500"/>
                                        <p:tgtEl>
                                          <p:spTgt spid="14"/>
                                        </p:tgtEl>
                                      </p:cBhvr>
                                    </p:animEffect>
                                  </p:childTnLst>
                                </p:cTn>
                              </p:par>
                            </p:childTnLst>
                          </p:cTn>
                        </p:par>
                      </p:childTnLst>
                    </p:cTn>
                  </p:par>
                  <p:par>
                    <p:cTn id="42" fill="hold">
                      <p:stCondLst>
                        <p:cond delay="indefinite"/>
                      </p:stCondLst>
                      <p:childTnLst>
                        <p:par>
                          <p:cTn id="43" fill="hold">
                            <p:stCondLst>
                              <p:cond delay="0"/>
                            </p:stCondLst>
                            <p:childTnLst>
                              <p:par>
                                <p:cTn id="44" presetID="14" presetClass="entr" presetSubtype="10" fill="hold" grpId="0" nodeType="clickEffect">
                                  <p:stCondLst>
                                    <p:cond delay="0"/>
                                  </p:stCondLst>
                                  <p:childTnLst>
                                    <p:set>
                                      <p:cBhvr>
                                        <p:cTn id="45" dur="1" fill="hold">
                                          <p:stCondLst>
                                            <p:cond delay="0"/>
                                          </p:stCondLst>
                                        </p:cTn>
                                        <p:tgtEl>
                                          <p:spTgt spid="19"/>
                                        </p:tgtEl>
                                        <p:attrNameLst>
                                          <p:attrName>style.visibility</p:attrName>
                                        </p:attrNameLst>
                                      </p:cBhvr>
                                      <p:to>
                                        <p:strVal val="visible"/>
                                      </p:to>
                                    </p:set>
                                    <p:animEffect transition="in" filter="randombar(horizontal)">
                                      <p:cBhvr>
                                        <p:cTn id="46" dur="500"/>
                                        <p:tgtEl>
                                          <p:spTgt spid="19"/>
                                        </p:tgtEl>
                                      </p:cBhvr>
                                    </p:animEffect>
                                  </p:childTnLst>
                                </p:cTn>
                              </p:par>
                            </p:childTnLst>
                          </p:cTn>
                        </p:par>
                      </p:childTnLst>
                    </p:cTn>
                  </p:par>
                  <p:par>
                    <p:cTn id="47" fill="hold">
                      <p:stCondLst>
                        <p:cond delay="indefinite"/>
                      </p:stCondLst>
                      <p:childTnLst>
                        <p:par>
                          <p:cTn id="48" fill="hold">
                            <p:stCondLst>
                              <p:cond delay="0"/>
                            </p:stCondLst>
                            <p:childTnLst>
                              <p:par>
                                <p:cTn id="49" presetID="42" presetClass="entr" presetSubtype="0" fill="hold" grpId="0" nodeType="clickEffect">
                                  <p:stCondLst>
                                    <p:cond delay="0"/>
                                  </p:stCondLst>
                                  <p:childTnLst>
                                    <p:set>
                                      <p:cBhvr>
                                        <p:cTn id="50" dur="1" fill="hold">
                                          <p:stCondLst>
                                            <p:cond delay="0"/>
                                          </p:stCondLst>
                                        </p:cTn>
                                        <p:tgtEl>
                                          <p:spTgt spid="24"/>
                                        </p:tgtEl>
                                        <p:attrNameLst>
                                          <p:attrName>style.visibility</p:attrName>
                                        </p:attrNameLst>
                                      </p:cBhvr>
                                      <p:to>
                                        <p:strVal val="visible"/>
                                      </p:to>
                                    </p:set>
                                    <p:animEffect transition="in" filter="fade">
                                      <p:cBhvr>
                                        <p:cTn id="51" dur="1000"/>
                                        <p:tgtEl>
                                          <p:spTgt spid="24"/>
                                        </p:tgtEl>
                                      </p:cBhvr>
                                    </p:animEffect>
                                    <p:anim calcmode="lin" valueType="num">
                                      <p:cBhvr>
                                        <p:cTn id="52" dur="1000" fill="hold"/>
                                        <p:tgtEl>
                                          <p:spTgt spid="24"/>
                                        </p:tgtEl>
                                        <p:attrNameLst>
                                          <p:attrName>ppt_x</p:attrName>
                                        </p:attrNameLst>
                                      </p:cBhvr>
                                      <p:tavLst>
                                        <p:tav tm="0">
                                          <p:val>
                                            <p:strVal val="#ppt_x"/>
                                          </p:val>
                                        </p:tav>
                                        <p:tav tm="100000">
                                          <p:val>
                                            <p:strVal val="#ppt_x"/>
                                          </p:val>
                                        </p:tav>
                                      </p:tavLst>
                                    </p:anim>
                                    <p:anim calcmode="lin" valueType="num">
                                      <p:cBhvr>
                                        <p:cTn id="53" dur="1000" fill="hold"/>
                                        <p:tgtEl>
                                          <p:spTgt spid="24"/>
                                        </p:tgtEl>
                                        <p:attrNameLst>
                                          <p:attrName>ppt_y</p:attrName>
                                        </p:attrNameLst>
                                      </p:cBhvr>
                                      <p:tavLst>
                                        <p:tav tm="0">
                                          <p:val>
                                            <p:strVal val="#ppt_y+.1"/>
                                          </p:val>
                                        </p:tav>
                                        <p:tav tm="100000">
                                          <p:val>
                                            <p:strVal val="#ppt_y"/>
                                          </p:val>
                                        </p:tav>
                                      </p:tavLst>
                                    </p:anim>
                                  </p:childTnLst>
                                </p:cTn>
                              </p:par>
                              <p:par>
                                <p:cTn id="54" presetID="42" presetClass="entr" presetSubtype="0" fill="hold" grpId="0" nodeType="withEffect">
                                  <p:stCondLst>
                                    <p:cond delay="0"/>
                                  </p:stCondLst>
                                  <p:childTnLst>
                                    <p:set>
                                      <p:cBhvr>
                                        <p:cTn id="55" dur="1" fill="hold">
                                          <p:stCondLst>
                                            <p:cond delay="0"/>
                                          </p:stCondLst>
                                        </p:cTn>
                                        <p:tgtEl>
                                          <p:spTgt spid="22"/>
                                        </p:tgtEl>
                                        <p:attrNameLst>
                                          <p:attrName>style.visibility</p:attrName>
                                        </p:attrNameLst>
                                      </p:cBhvr>
                                      <p:to>
                                        <p:strVal val="visible"/>
                                      </p:to>
                                    </p:set>
                                    <p:animEffect transition="in" filter="fade">
                                      <p:cBhvr>
                                        <p:cTn id="56" dur="1000"/>
                                        <p:tgtEl>
                                          <p:spTgt spid="22"/>
                                        </p:tgtEl>
                                      </p:cBhvr>
                                    </p:animEffect>
                                    <p:anim calcmode="lin" valueType="num">
                                      <p:cBhvr>
                                        <p:cTn id="57" dur="1000" fill="hold"/>
                                        <p:tgtEl>
                                          <p:spTgt spid="22"/>
                                        </p:tgtEl>
                                        <p:attrNameLst>
                                          <p:attrName>ppt_x</p:attrName>
                                        </p:attrNameLst>
                                      </p:cBhvr>
                                      <p:tavLst>
                                        <p:tav tm="0">
                                          <p:val>
                                            <p:strVal val="#ppt_x"/>
                                          </p:val>
                                        </p:tav>
                                        <p:tav tm="100000">
                                          <p:val>
                                            <p:strVal val="#ppt_x"/>
                                          </p:val>
                                        </p:tav>
                                      </p:tavLst>
                                    </p:anim>
                                    <p:anim calcmode="lin" valueType="num">
                                      <p:cBhvr>
                                        <p:cTn id="58" dur="1000" fill="hold"/>
                                        <p:tgtEl>
                                          <p:spTgt spid="22"/>
                                        </p:tgtEl>
                                        <p:attrNameLst>
                                          <p:attrName>ppt_y</p:attrName>
                                        </p:attrNameLst>
                                      </p:cBhvr>
                                      <p:tavLst>
                                        <p:tav tm="0">
                                          <p:val>
                                            <p:strVal val="#ppt_y+.1"/>
                                          </p:val>
                                        </p:tav>
                                        <p:tav tm="100000">
                                          <p:val>
                                            <p:strVal val="#ppt_y"/>
                                          </p:val>
                                        </p:tav>
                                      </p:tavLst>
                                    </p:anim>
                                  </p:childTnLst>
                                </p:cTn>
                              </p:par>
                              <p:par>
                                <p:cTn id="59" presetID="42" presetClass="entr" presetSubtype="0" fill="hold" grpId="0" nodeType="withEffect">
                                  <p:stCondLst>
                                    <p:cond delay="0"/>
                                  </p:stCondLst>
                                  <p:childTnLst>
                                    <p:set>
                                      <p:cBhvr>
                                        <p:cTn id="60" dur="1" fill="hold">
                                          <p:stCondLst>
                                            <p:cond delay="0"/>
                                          </p:stCondLst>
                                        </p:cTn>
                                        <p:tgtEl>
                                          <p:spTgt spid="8"/>
                                        </p:tgtEl>
                                        <p:attrNameLst>
                                          <p:attrName>style.visibility</p:attrName>
                                        </p:attrNameLst>
                                      </p:cBhvr>
                                      <p:to>
                                        <p:strVal val="visible"/>
                                      </p:to>
                                    </p:set>
                                    <p:animEffect transition="in" filter="fade">
                                      <p:cBhvr>
                                        <p:cTn id="61" dur="1000"/>
                                        <p:tgtEl>
                                          <p:spTgt spid="8"/>
                                        </p:tgtEl>
                                      </p:cBhvr>
                                    </p:animEffect>
                                    <p:anim calcmode="lin" valueType="num">
                                      <p:cBhvr>
                                        <p:cTn id="62" dur="1000" fill="hold"/>
                                        <p:tgtEl>
                                          <p:spTgt spid="8"/>
                                        </p:tgtEl>
                                        <p:attrNameLst>
                                          <p:attrName>ppt_x</p:attrName>
                                        </p:attrNameLst>
                                      </p:cBhvr>
                                      <p:tavLst>
                                        <p:tav tm="0">
                                          <p:val>
                                            <p:strVal val="#ppt_x"/>
                                          </p:val>
                                        </p:tav>
                                        <p:tav tm="100000">
                                          <p:val>
                                            <p:strVal val="#ppt_x"/>
                                          </p:val>
                                        </p:tav>
                                      </p:tavLst>
                                    </p:anim>
                                    <p:anim calcmode="lin" valueType="num">
                                      <p:cBhvr>
                                        <p:cTn id="63" dur="1000" fill="hold"/>
                                        <p:tgtEl>
                                          <p:spTgt spid="8"/>
                                        </p:tgtEl>
                                        <p:attrNameLst>
                                          <p:attrName>ppt_y</p:attrName>
                                        </p:attrNameLst>
                                      </p:cBhvr>
                                      <p:tavLst>
                                        <p:tav tm="0">
                                          <p:val>
                                            <p:strVal val="#ppt_y+.1"/>
                                          </p:val>
                                        </p:tav>
                                        <p:tav tm="100000">
                                          <p:val>
                                            <p:strVal val="#ppt_y"/>
                                          </p:val>
                                        </p:tav>
                                      </p:tavLst>
                                    </p:anim>
                                  </p:childTnLst>
                                </p:cTn>
                              </p:par>
                              <p:par>
                                <p:cTn id="64" presetID="42" presetClass="entr" presetSubtype="0" fill="hold" grpId="0" nodeType="withEffect">
                                  <p:stCondLst>
                                    <p:cond delay="0"/>
                                  </p:stCondLst>
                                  <p:childTnLst>
                                    <p:set>
                                      <p:cBhvr>
                                        <p:cTn id="65" dur="1" fill="hold">
                                          <p:stCondLst>
                                            <p:cond delay="0"/>
                                          </p:stCondLst>
                                        </p:cTn>
                                        <p:tgtEl>
                                          <p:spTgt spid="4"/>
                                        </p:tgtEl>
                                        <p:attrNameLst>
                                          <p:attrName>style.visibility</p:attrName>
                                        </p:attrNameLst>
                                      </p:cBhvr>
                                      <p:to>
                                        <p:strVal val="visible"/>
                                      </p:to>
                                    </p:set>
                                    <p:animEffect transition="in" filter="fade">
                                      <p:cBhvr>
                                        <p:cTn id="66" dur="1000"/>
                                        <p:tgtEl>
                                          <p:spTgt spid="4"/>
                                        </p:tgtEl>
                                      </p:cBhvr>
                                    </p:animEffect>
                                    <p:anim calcmode="lin" valueType="num">
                                      <p:cBhvr>
                                        <p:cTn id="67" dur="1000" fill="hold"/>
                                        <p:tgtEl>
                                          <p:spTgt spid="4"/>
                                        </p:tgtEl>
                                        <p:attrNameLst>
                                          <p:attrName>ppt_x</p:attrName>
                                        </p:attrNameLst>
                                      </p:cBhvr>
                                      <p:tavLst>
                                        <p:tav tm="0">
                                          <p:val>
                                            <p:strVal val="#ppt_x"/>
                                          </p:val>
                                        </p:tav>
                                        <p:tav tm="100000">
                                          <p:val>
                                            <p:strVal val="#ppt_x"/>
                                          </p:val>
                                        </p:tav>
                                      </p:tavLst>
                                    </p:anim>
                                    <p:anim calcmode="lin" valueType="num">
                                      <p:cBhvr>
                                        <p:cTn id="68" dur="1000" fill="hold"/>
                                        <p:tgtEl>
                                          <p:spTgt spid="4"/>
                                        </p:tgtEl>
                                        <p:attrNameLst>
                                          <p:attrName>ppt_y</p:attrName>
                                        </p:attrNameLst>
                                      </p:cBhvr>
                                      <p:tavLst>
                                        <p:tav tm="0">
                                          <p:val>
                                            <p:strVal val="#ppt_y+.1"/>
                                          </p:val>
                                        </p:tav>
                                        <p:tav tm="100000">
                                          <p:val>
                                            <p:strVal val="#ppt_y"/>
                                          </p:val>
                                        </p:tav>
                                      </p:tavLst>
                                    </p:anim>
                                  </p:childTnLst>
                                </p:cTn>
                              </p:par>
                              <p:par>
                                <p:cTn id="69" presetID="42" presetClass="entr" presetSubtype="0" fill="hold" grpId="0" nodeType="withEffect">
                                  <p:stCondLst>
                                    <p:cond delay="0"/>
                                  </p:stCondLst>
                                  <p:childTnLst>
                                    <p:set>
                                      <p:cBhvr>
                                        <p:cTn id="70" dur="1" fill="hold">
                                          <p:stCondLst>
                                            <p:cond delay="0"/>
                                          </p:stCondLst>
                                        </p:cTn>
                                        <p:tgtEl>
                                          <p:spTgt spid="6"/>
                                        </p:tgtEl>
                                        <p:attrNameLst>
                                          <p:attrName>style.visibility</p:attrName>
                                        </p:attrNameLst>
                                      </p:cBhvr>
                                      <p:to>
                                        <p:strVal val="visible"/>
                                      </p:to>
                                    </p:set>
                                    <p:animEffect transition="in" filter="fade">
                                      <p:cBhvr>
                                        <p:cTn id="71" dur="1000"/>
                                        <p:tgtEl>
                                          <p:spTgt spid="6"/>
                                        </p:tgtEl>
                                      </p:cBhvr>
                                    </p:animEffect>
                                    <p:anim calcmode="lin" valueType="num">
                                      <p:cBhvr>
                                        <p:cTn id="72" dur="1000" fill="hold"/>
                                        <p:tgtEl>
                                          <p:spTgt spid="6"/>
                                        </p:tgtEl>
                                        <p:attrNameLst>
                                          <p:attrName>ppt_x</p:attrName>
                                        </p:attrNameLst>
                                      </p:cBhvr>
                                      <p:tavLst>
                                        <p:tav tm="0">
                                          <p:val>
                                            <p:strVal val="#ppt_x"/>
                                          </p:val>
                                        </p:tav>
                                        <p:tav tm="100000">
                                          <p:val>
                                            <p:strVal val="#ppt_x"/>
                                          </p:val>
                                        </p:tav>
                                      </p:tavLst>
                                    </p:anim>
                                    <p:anim calcmode="lin" valueType="num">
                                      <p:cBhvr>
                                        <p:cTn id="73"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7" grpId="0" animBg="1"/>
      <p:bldP spid="5" grpId="0" animBg="1"/>
      <p:bldP spid="18" grpId="0" animBg="1"/>
      <p:bldP spid="2" grpId="0"/>
      <p:bldP spid="3" grpId="0"/>
      <p:bldP spid="13" grpId="0"/>
      <p:bldP spid="14" grpId="0"/>
      <p:bldP spid="19" grpId="0"/>
      <p:bldP spid="4" grpId="0"/>
      <p:bldP spid="22" grpId="0"/>
      <p:bldP spid="24" grpId="0"/>
      <p:bldP spid="6"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 219"/>
          <p:cNvSpPr/>
          <p:nvPr/>
        </p:nvSpPr>
        <p:spPr>
          <a:xfrm>
            <a:off x="951682" y="869927"/>
            <a:ext cx="6255916" cy="536422"/>
          </a:xfrm>
          <a:prstGeom prst="roundRect">
            <a:avLst>
              <a:gd name="adj" fmla="val 50000"/>
            </a:avLst>
          </a:prstGeom>
          <a:solidFill>
            <a:srgbClr val="E6BCD7"/>
          </a:solidFill>
          <a:ln>
            <a:noFill/>
          </a:ln>
          <a:effectLst>
            <a:outerShdw blurRad="50800" dist="50800" dir="5400000" algn="ctr" rotWithShape="0">
              <a:srgbClr val="000000">
                <a:alpha val="38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18" name="TextBox 17"/>
          <p:cNvSpPr txBox="1"/>
          <p:nvPr/>
        </p:nvSpPr>
        <p:spPr>
          <a:xfrm>
            <a:off x="1115524" y="2575992"/>
            <a:ext cx="9998940" cy="3005862"/>
          </a:xfrm>
          <a:prstGeom prst="rect">
            <a:avLst/>
          </a:prstGeom>
          <a:noFill/>
          <a:ln>
            <a:noFill/>
          </a:ln>
        </p:spPr>
        <p:style>
          <a:lnRef idx="2">
            <a:schemeClr val="accent6"/>
          </a:lnRef>
          <a:fillRef idx="1">
            <a:schemeClr val="lt1"/>
          </a:fillRef>
          <a:effectRef idx="0">
            <a:schemeClr val="accent6"/>
          </a:effectRef>
          <a:fontRef idx="minor">
            <a:schemeClr val="dk1"/>
          </a:fontRef>
        </p:style>
        <p:txBody>
          <a:bodyPr wrap="square" lIns="96433" tIns="48216" rIns="96433" bIns="48216" rtlCol="0">
            <a:spAutoFit/>
          </a:bodyPr>
          <a:lstStyle/>
          <a:p>
            <a:pPr indent="531719">
              <a:lnSpc>
                <a:spcPct val="150000"/>
              </a:lnSpc>
            </a:pPr>
            <a:r>
              <a:rPr lang="zh-CN" altLang="en-US" sz="21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在位置伺服系统的稳态运行时，总是希望其输出量尽量复现输入量，即要求系统必须具有一定的稳态精度，产生的位置误差越小越好。不同的控制对象对系统的精度要求也不同，因而对位置伺服系统进行稳态误差分析就显得十分重要。</a:t>
            </a:r>
          </a:p>
          <a:p>
            <a:pPr indent="531719">
              <a:lnSpc>
                <a:spcPct val="150000"/>
              </a:lnSpc>
            </a:pP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影响伺服系统的稳态精度，导致系统产生稳态误差的因素有以下三个方面：</a:t>
            </a:r>
            <a:r>
              <a:rPr lang="zh-CN" altLang="en-US" sz="2100" b="1" dirty="0">
                <a:latin typeface="Times New Roman" panose="02020603050405020304" pitchFamily="18" charset="0"/>
                <a:ea typeface="微软雅黑" panose="020B0503020204020204" pitchFamily="34" charset="-122"/>
                <a:cs typeface="Times New Roman" panose="02020603050405020304" pitchFamily="18" charset="0"/>
              </a:rPr>
              <a:t>由检测元件引起的</a:t>
            </a:r>
            <a:r>
              <a:rPr lang="zh-CN" altLang="en-US"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检测误差</a:t>
            </a:r>
            <a:r>
              <a:rPr lang="zh-CN" altLang="en-US" sz="2100" b="1" dirty="0">
                <a:latin typeface="Times New Roman" panose="02020603050405020304" pitchFamily="18" charset="0"/>
                <a:ea typeface="微软雅黑" panose="020B0503020204020204" pitchFamily="34" charset="-122"/>
                <a:cs typeface="Times New Roman" panose="02020603050405020304" pitchFamily="18" charset="0"/>
              </a:rPr>
              <a:t>；由系统的结构和输入信号引起的</a:t>
            </a:r>
            <a:r>
              <a:rPr lang="zh-CN" altLang="en-US"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原理误差</a:t>
            </a:r>
            <a:r>
              <a:rPr lang="zh-CN" altLang="en-US" sz="2100" b="1" dirty="0">
                <a:latin typeface="Times New Roman" panose="02020603050405020304" pitchFamily="18" charset="0"/>
                <a:ea typeface="微软雅黑" panose="020B0503020204020204" pitchFamily="34" charset="-122"/>
                <a:cs typeface="Times New Roman" panose="02020603050405020304" pitchFamily="18" charset="0"/>
              </a:rPr>
              <a:t>；负载扰动引起的</a:t>
            </a:r>
            <a:r>
              <a:rPr lang="zh-CN" altLang="en-US"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扰动误差</a:t>
            </a:r>
            <a:r>
              <a:rPr lang="zh-CN" altLang="en-US" sz="2100" b="1" dirty="0">
                <a:latin typeface="Times New Roman" panose="02020603050405020304" pitchFamily="18" charset="0"/>
                <a:ea typeface="微软雅黑" panose="020B0503020204020204" pitchFamily="34" charset="-122"/>
                <a:cs typeface="Times New Roman" panose="02020603050405020304" pitchFamily="18" charset="0"/>
              </a:rPr>
              <a:t>。</a:t>
            </a:r>
          </a:p>
        </p:txBody>
      </p:sp>
      <p:sp>
        <p:nvSpPr>
          <p:cNvPr id="19" name="TextBox 18"/>
          <p:cNvSpPr txBox="1"/>
          <p:nvPr/>
        </p:nvSpPr>
        <p:spPr>
          <a:xfrm>
            <a:off x="1115524" y="895397"/>
            <a:ext cx="6531351" cy="485525"/>
          </a:xfrm>
          <a:prstGeom prst="rect">
            <a:avLst/>
          </a:prstGeom>
          <a:noFill/>
        </p:spPr>
        <p:txBody>
          <a:bodyPr wrap="square" lIns="96433" tIns="48216" rIns="96433" bIns="48216" rtlCol="0">
            <a:spAutoFit/>
          </a:bodyPr>
          <a:lstStyle/>
          <a:p>
            <a:r>
              <a:rPr lang="zh-CN" altLang="en-US" sz="2500" b="1" dirty="0">
                <a:latin typeface="微软雅黑" panose="020B0503020204020204" pitchFamily="34" charset="-122"/>
                <a:ea typeface="微软雅黑" panose="020B0503020204020204" pitchFamily="34" charset="-122"/>
              </a:rPr>
              <a:t>二、直流伺服系统的稳态误差分析</a:t>
            </a:r>
          </a:p>
        </p:txBody>
      </p:sp>
      <p:sp>
        <p:nvSpPr>
          <p:cNvPr id="15" name="平行四边形 14"/>
          <p:cNvSpPr/>
          <p:nvPr/>
        </p:nvSpPr>
        <p:spPr>
          <a:xfrm flipH="1">
            <a:off x="250478" y="-2678"/>
            <a:ext cx="10643964" cy="618124"/>
          </a:xfrm>
          <a:prstGeom prst="parallelogram">
            <a:avLst>
              <a:gd name="adj" fmla="val 104225"/>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6" name="文本框 3"/>
          <p:cNvSpPr txBox="1"/>
          <p:nvPr/>
        </p:nvSpPr>
        <p:spPr>
          <a:xfrm>
            <a:off x="938957" y="52576"/>
            <a:ext cx="7961709" cy="486886"/>
          </a:xfrm>
          <a:prstGeom prst="rect">
            <a:avLst/>
          </a:prstGeom>
          <a:noFill/>
        </p:spPr>
        <p:txBody>
          <a:bodyPr wrap="square" lIns="96433" tIns="48216" rIns="96433" bIns="48216" rtlCol="0">
            <a:spAutoFit/>
          </a:bodyPr>
          <a:lstStyle/>
          <a:p>
            <a:r>
              <a:rPr lang="zh-CN" altLang="en-US" sz="2500" b="1" dirty="0">
                <a:solidFill>
                  <a:schemeClr val="bg1"/>
                </a:solidFill>
                <a:latin typeface="微软雅黑" panose="020B0503020204020204" pitchFamily="34" charset="-122"/>
                <a:ea typeface="微软雅黑" panose="020B0503020204020204" pitchFamily="34" charset="-122"/>
              </a:rPr>
              <a:t>第二节</a:t>
            </a:r>
            <a:r>
              <a:rPr lang="en-US" altLang="zh-CN" sz="2500" b="1" dirty="0">
                <a:solidFill>
                  <a:schemeClr val="bg1"/>
                </a:solidFill>
                <a:latin typeface="微软雅黑" panose="020B0503020204020204" pitchFamily="34" charset="-122"/>
                <a:ea typeface="微软雅黑" panose="020B0503020204020204" pitchFamily="34" charset="-122"/>
              </a:rPr>
              <a:t>   </a:t>
            </a:r>
            <a:r>
              <a:rPr lang="zh-CN" altLang="en-US" sz="2500" b="1" dirty="0">
                <a:solidFill>
                  <a:schemeClr val="bg1"/>
                </a:solidFill>
                <a:latin typeface="微软雅黑" panose="020B0503020204020204" pitchFamily="34" charset="-122"/>
                <a:ea typeface="微软雅黑" panose="020B0503020204020204" pitchFamily="34" charset="-122"/>
              </a:rPr>
              <a:t>直流伺服系统</a:t>
            </a:r>
          </a:p>
        </p:txBody>
      </p:sp>
      <p:sp>
        <p:nvSpPr>
          <p:cNvPr id="17" name="直角三角形 16"/>
          <p:cNvSpPr/>
          <p:nvPr/>
        </p:nvSpPr>
        <p:spPr>
          <a:xfrm>
            <a:off x="-22771" y="1"/>
            <a:ext cx="633561" cy="644057"/>
          </a:xfrm>
          <a:prstGeom prst="rtTriangle">
            <a:avLst/>
          </a:prstGeom>
          <a:solidFill>
            <a:srgbClr val="513D4F"/>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20" name="Picture 3" descr="G:\409835d4e6170db16fe5ea1d69c71340.png"/>
          <p:cNvPicPr>
            <a:picLocks noChangeAspect="1" noChangeArrowheads="1"/>
          </p:cNvPicPr>
          <p:nvPr/>
        </p:nvPicPr>
        <p:blipFill>
          <a:blip r:embed="rId3" cstate="print">
            <a:duotone>
              <a:prstClr val="black"/>
              <a:srgbClr val="864284">
                <a:tint val="45000"/>
                <a:satMod val="400000"/>
              </a:srgbClr>
            </a:duotone>
            <a:extLst>
              <a:ext uri="{28A0092B-C50C-407E-A947-70E740481C1C}">
                <a14:useLocalDpi xmlns:a14="http://schemas.microsoft.com/office/drawing/2010/main" val="0"/>
              </a:ext>
            </a:extLst>
          </a:blip>
          <a:srcRect/>
          <a:stretch>
            <a:fillRect/>
          </a:stretch>
        </p:blipFill>
        <p:spPr bwMode="auto">
          <a:xfrm rot="2286903">
            <a:off x="10932535" y="-72093"/>
            <a:ext cx="901783" cy="916026"/>
          </a:xfrm>
          <a:prstGeom prst="rect">
            <a:avLst/>
          </a:prstGeom>
          <a:noFill/>
          <a:extLst>
            <a:ext uri="{909E8E84-426E-40DD-AFC4-6F175D3DCCD1}">
              <a14:hiddenFill xmlns:a14="http://schemas.microsoft.com/office/drawing/2010/main">
                <a:solidFill>
                  <a:srgbClr val="FFFFFF"/>
                </a:solidFill>
              </a14:hiddenFill>
            </a:ext>
          </a:extLst>
        </p:spPr>
      </p:pic>
      <p:sp>
        <p:nvSpPr>
          <p:cNvPr id="21" name="平行四边形 20"/>
          <p:cNvSpPr/>
          <p:nvPr/>
        </p:nvSpPr>
        <p:spPr>
          <a:xfrm flipH="1">
            <a:off x="94432" y="0"/>
            <a:ext cx="743396" cy="618124"/>
          </a:xfrm>
          <a:prstGeom prst="parallelogram">
            <a:avLst>
              <a:gd name="adj" fmla="val 99241"/>
            </a:avLst>
          </a:prstGeom>
          <a:solidFill>
            <a:srgbClr val="864284"/>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3" name="矩形 22"/>
          <p:cNvSpPr/>
          <p:nvPr/>
        </p:nvSpPr>
        <p:spPr>
          <a:xfrm>
            <a:off x="-10046" y="7075942"/>
            <a:ext cx="12869466" cy="174019"/>
          </a:xfrm>
          <a:prstGeom prst="rect">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 name="矩形: 圆角 1">
            <a:extLst>
              <a:ext uri="{FF2B5EF4-FFF2-40B4-BE49-F238E27FC236}">
                <a16:creationId xmlns:a16="http://schemas.microsoft.com/office/drawing/2014/main" id="{E1791A0F-EBA2-4436-94D3-9566D3BD9844}"/>
              </a:ext>
            </a:extLst>
          </p:cNvPr>
          <p:cNvSpPr/>
          <p:nvPr/>
        </p:nvSpPr>
        <p:spPr>
          <a:xfrm>
            <a:off x="1115524" y="2392189"/>
            <a:ext cx="9994371" cy="3384376"/>
          </a:xfrm>
          <a:prstGeom prst="round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200923446"/>
      </p:ext>
    </p:extLst>
  </p:cSld>
  <p:clrMapOvr>
    <a:masterClrMapping/>
  </p:clrMapOvr>
  <mc:AlternateContent xmlns:mc="http://schemas.openxmlformats.org/markup-compatibility/2006" xmlns:p14="http://schemas.microsoft.com/office/powerpoint/2010/main">
    <mc:Choice Requires="p14">
      <p:transition spd="slow" p14:dur="1600" advClick="0">
        <p14:gallery dir="l"/>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circle(in)">
                                      <p:cBhvr>
                                        <p:cTn id="7" dur="20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wipe(down)">
                                      <p:cBhvr>
                                        <p:cTn id="1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19"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平行四边形 14"/>
          <p:cNvSpPr/>
          <p:nvPr/>
        </p:nvSpPr>
        <p:spPr>
          <a:xfrm flipH="1">
            <a:off x="250478" y="-2678"/>
            <a:ext cx="10643964" cy="618124"/>
          </a:xfrm>
          <a:prstGeom prst="parallelogram">
            <a:avLst>
              <a:gd name="adj" fmla="val 104225"/>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6" name="文本框 3"/>
          <p:cNvSpPr txBox="1"/>
          <p:nvPr/>
        </p:nvSpPr>
        <p:spPr>
          <a:xfrm>
            <a:off x="938957" y="52576"/>
            <a:ext cx="7961709" cy="486886"/>
          </a:xfrm>
          <a:prstGeom prst="rect">
            <a:avLst/>
          </a:prstGeom>
          <a:noFill/>
        </p:spPr>
        <p:txBody>
          <a:bodyPr wrap="square" lIns="96433" tIns="48216" rIns="96433" bIns="48216" rtlCol="0">
            <a:spAutoFit/>
          </a:bodyPr>
          <a:lstStyle/>
          <a:p>
            <a:r>
              <a:rPr lang="zh-CN" altLang="en-US" sz="2500" b="1" dirty="0">
                <a:solidFill>
                  <a:schemeClr val="bg1"/>
                </a:solidFill>
                <a:latin typeface="微软雅黑" panose="020B0503020204020204" pitchFamily="34" charset="-122"/>
                <a:ea typeface="微软雅黑" panose="020B0503020204020204" pitchFamily="34" charset="-122"/>
              </a:rPr>
              <a:t>第二节</a:t>
            </a:r>
            <a:r>
              <a:rPr lang="en-US" altLang="zh-CN" sz="2500" b="1" dirty="0">
                <a:solidFill>
                  <a:schemeClr val="bg1"/>
                </a:solidFill>
                <a:latin typeface="微软雅黑" panose="020B0503020204020204" pitchFamily="34" charset="-122"/>
                <a:ea typeface="微软雅黑" panose="020B0503020204020204" pitchFamily="34" charset="-122"/>
              </a:rPr>
              <a:t>   </a:t>
            </a:r>
            <a:r>
              <a:rPr lang="zh-CN" altLang="en-US" sz="2500" b="1" dirty="0">
                <a:solidFill>
                  <a:schemeClr val="bg1"/>
                </a:solidFill>
                <a:latin typeface="微软雅黑" panose="020B0503020204020204" pitchFamily="34" charset="-122"/>
                <a:ea typeface="微软雅黑" panose="020B0503020204020204" pitchFamily="34" charset="-122"/>
              </a:rPr>
              <a:t>直流伺服系统</a:t>
            </a:r>
          </a:p>
        </p:txBody>
      </p:sp>
      <p:sp>
        <p:nvSpPr>
          <p:cNvPr id="17" name="直角三角形 16"/>
          <p:cNvSpPr/>
          <p:nvPr/>
        </p:nvSpPr>
        <p:spPr>
          <a:xfrm>
            <a:off x="-22771" y="1"/>
            <a:ext cx="633561" cy="644057"/>
          </a:xfrm>
          <a:prstGeom prst="rtTriangle">
            <a:avLst/>
          </a:prstGeom>
          <a:solidFill>
            <a:srgbClr val="513D4F"/>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20" name="Picture 3" descr="G:\409835d4e6170db16fe5ea1d69c71340.png"/>
          <p:cNvPicPr>
            <a:picLocks noChangeAspect="1" noChangeArrowheads="1"/>
          </p:cNvPicPr>
          <p:nvPr/>
        </p:nvPicPr>
        <p:blipFill>
          <a:blip r:embed="rId3" cstate="print">
            <a:duotone>
              <a:prstClr val="black"/>
              <a:srgbClr val="864284">
                <a:tint val="45000"/>
                <a:satMod val="400000"/>
              </a:srgbClr>
            </a:duotone>
            <a:extLst>
              <a:ext uri="{28A0092B-C50C-407E-A947-70E740481C1C}">
                <a14:useLocalDpi xmlns:a14="http://schemas.microsoft.com/office/drawing/2010/main" val="0"/>
              </a:ext>
            </a:extLst>
          </a:blip>
          <a:srcRect/>
          <a:stretch>
            <a:fillRect/>
          </a:stretch>
        </p:blipFill>
        <p:spPr bwMode="auto">
          <a:xfrm rot="2286903">
            <a:off x="10932535" y="-72093"/>
            <a:ext cx="901783" cy="916026"/>
          </a:xfrm>
          <a:prstGeom prst="rect">
            <a:avLst/>
          </a:prstGeom>
          <a:noFill/>
          <a:extLst>
            <a:ext uri="{909E8E84-426E-40DD-AFC4-6F175D3DCCD1}">
              <a14:hiddenFill xmlns:a14="http://schemas.microsoft.com/office/drawing/2010/main">
                <a:solidFill>
                  <a:srgbClr val="FFFFFF"/>
                </a:solidFill>
              </a14:hiddenFill>
            </a:ext>
          </a:extLst>
        </p:spPr>
      </p:pic>
      <p:sp>
        <p:nvSpPr>
          <p:cNvPr id="21" name="平行四边形 20"/>
          <p:cNvSpPr/>
          <p:nvPr/>
        </p:nvSpPr>
        <p:spPr>
          <a:xfrm flipH="1">
            <a:off x="94432" y="0"/>
            <a:ext cx="743396" cy="618124"/>
          </a:xfrm>
          <a:prstGeom prst="parallelogram">
            <a:avLst>
              <a:gd name="adj" fmla="val 99241"/>
            </a:avLst>
          </a:prstGeom>
          <a:solidFill>
            <a:srgbClr val="864284"/>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3" name="矩形 22"/>
          <p:cNvSpPr/>
          <p:nvPr/>
        </p:nvSpPr>
        <p:spPr>
          <a:xfrm>
            <a:off x="-10046" y="7075942"/>
            <a:ext cx="12869466" cy="174019"/>
          </a:xfrm>
          <a:prstGeom prst="rect">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2" name="TextBox 23">
            <a:extLst>
              <a:ext uri="{FF2B5EF4-FFF2-40B4-BE49-F238E27FC236}">
                <a16:creationId xmlns:a16="http://schemas.microsoft.com/office/drawing/2014/main" id="{3AB3E467-40AF-4DB5-A9CC-B7107BE25BEF}"/>
              </a:ext>
            </a:extLst>
          </p:cNvPr>
          <p:cNvSpPr txBox="1"/>
          <p:nvPr/>
        </p:nvSpPr>
        <p:spPr>
          <a:xfrm>
            <a:off x="938957" y="1024582"/>
            <a:ext cx="8985721" cy="584302"/>
          </a:xfrm>
          <a:prstGeom prst="rect">
            <a:avLst/>
          </a:prstGeom>
          <a:noFill/>
        </p:spPr>
        <p:txBody>
          <a:bodyPr wrap="square" lIns="96433" tIns="48216" rIns="96433" bIns="48216" rtlCol="0">
            <a:spAutoFit/>
          </a:bodyPr>
          <a:lstStyle/>
          <a:p>
            <a:pPr>
              <a:lnSpc>
                <a:spcPct val="150000"/>
              </a:lnSpc>
            </a:pPr>
            <a:r>
              <a:rPr lang="en-US" altLang="zh-CN" sz="2500" dirty="0">
                <a:latin typeface="隶书" panose="02010509060101010101" pitchFamily="49" charset="-122"/>
                <a:ea typeface="隶书" panose="02010509060101010101" pitchFamily="49" charset="-122"/>
              </a:rPr>
              <a:t>1.</a:t>
            </a:r>
            <a:r>
              <a:rPr lang="zh-CN" altLang="en-US" sz="2500" dirty="0">
                <a:latin typeface="隶书" panose="02010509060101010101" pitchFamily="49" charset="-122"/>
                <a:ea typeface="隶书" panose="02010509060101010101" pitchFamily="49" charset="-122"/>
              </a:rPr>
              <a:t>检测误差</a:t>
            </a:r>
          </a:p>
        </p:txBody>
      </p:sp>
      <p:sp>
        <p:nvSpPr>
          <p:cNvPr id="13" name="TextBox 17">
            <a:extLst>
              <a:ext uri="{FF2B5EF4-FFF2-40B4-BE49-F238E27FC236}">
                <a16:creationId xmlns:a16="http://schemas.microsoft.com/office/drawing/2014/main" id="{AAF286A5-33BF-4DBE-B51E-601B916ED97E}"/>
              </a:ext>
            </a:extLst>
          </p:cNvPr>
          <p:cNvSpPr txBox="1"/>
          <p:nvPr/>
        </p:nvSpPr>
        <p:spPr>
          <a:xfrm>
            <a:off x="958740" y="1775584"/>
            <a:ext cx="10613069" cy="1551618"/>
          </a:xfrm>
          <a:prstGeom prst="rect">
            <a:avLst/>
          </a:prstGeom>
          <a:noFill/>
        </p:spPr>
        <p:style>
          <a:lnRef idx="2">
            <a:schemeClr val="accent3"/>
          </a:lnRef>
          <a:fillRef idx="1">
            <a:schemeClr val="lt1"/>
          </a:fillRef>
          <a:effectRef idx="0">
            <a:schemeClr val="accent3"/>
          </a:effectRef>
          <a:fontRef idx="minor">
            <a:schemeClr val="dk1"/>
          </a:fontRef>
        </p:style>
        <p:txBody>
          <a:bodyPr wrap="square" lIns="96433" tIns="48216" rIns="96433" bIns="48216" rtlCol="0">
            <a:spAutoFit/>
          </a:bodyPr>
          <a:lstStyle/>
          <a:p>
            <a:pPr indent="531719">
              <a:lnSpc>
                <a:spcPct val="150000"/>
              </a:lnSpc>
            </a:pP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检测误差取决于检测元件本身的精度，在位置伺服系统中，经常用的位置检测元件</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如本例中所用的旋转变压器</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都有一定的精度等级。检测误差是系统稳态误差的主要部分，这是系统无法克服的。</a:t>
            </a:r>
          </a:p>
        </p:txBody>
      </p:sp>
      <p:sp>
        <p:nvSpPr>
          <p:cNvPr id="14" name="TextBox 23">
            <a:extLst>
              <a:ext uri="{FF2B5EF4-FFF2-40B4-BE49-F238E27FC236}">
                <a16:creationId xmlns:a16="http://schemas.microsoft.com/office/drawing/2014/main" id="{1D9E1512-0ABD-4C89-A536-38903B9A8C8A}"/>
              </a:ext>
            </a:extLst>
          </p:cNvPr>
          <p:cNvSpPr txBox="1"/>
          <p:nvPr/>
        </p:nvSpPr>
        <p:spPr>
          <a:xfrm>
            <a:off x="958740" y="3628960"/>
            <a:ext cx="8985721" cy="584302"/>
          </a:xfrm>
          <a:prstGeom prst="rect">
            <a:avLst/>
          </a:prstGeom>
          <a:noFill/>
        </p:spPr>
        <p:txBody>
          <a:bodyPr wrap="square" lIns="96433" tIns="48216" rIns="96433" bIns="48216" rtlCol="0">
            <a:spAutoFit/>
          </a:bodyPr>
          <a:lstStyle/>
          <a:p>
            <a:pPr>
              <a:lnSpc>
                <a:spcPct val="150000"/>
              </a:lnSpc>
            </a:pPr>
            <a:r>
              <a:rPr lang="en-US" altLang="zh-CN" sz="2500" dirty="0">
                <a:latin typeface="隶书" panose="02010509060101010101" pitchFamily="49" charset="-122"/>
                <a:ea typeface="隶书" panose="02010509060101010101" pitchFamily="49" charset="-122"/>
              </a:rPr>
              <a:t>2. </a:t>
            </a:r>
            <a:r>
              <a:rPr lang="zh-CN" altLang="en-US" sz="2500" dirty="0">
                <a:latin typeface="隶书" panose="02010509060101010101" pitchFamily="49" charset="-122"/>
                <a:ea typeface="隶书" panose="02010509060101010101" pitchFamily="49" charset="-122"/>
              </a:rPr>
              <a:t>原理误差</a:t>
            </a:r>
          </a:p>
        </p:txBody>
      </p:sp>
      <p:sp>
        <p:nvSpPr>
          <p:cNvPr id="19" name="TextBox 17">
            <a:extLst>
              <a:ext uri="{FF2B5EF4-FFF2-40B4-BE49-F238E27FC236}">
                <a16:creationId xmlns:a16="http://schemas.microsoft.com/office/drawing/2014/main" id="{FB71A6BC-414B-45C6-89CD-0997CFAE2FED}"/>
              </a:ext>
            </a:extLst>
          </p:cNvPr>
          <p:cNvSpPr txBox="1"/>
          <p:nvPr/>
        </p:nvSpPr>
        <p:spPr>
          <a:xfrm>
            <a:off x="958739" y="4554456"/>
            <a:ext cx="10613069" cy="2036366"/>
          </a:xfrm>
          <a:prstGeom prst="rect">
            <a:avLst/>
          </a:prstGeom>
          <a:noFill/>
        </p:spPr>
        <p:style>
          <a:lnRef idx="2">
            <a:schemeClr val="accent3"/>
          </a:lnRef>
          <a:fillRef idx="1">
            <a:schemeClr val="lt1"/>
          </a:fillRef>
          <a:effectRef idx="0">
            <a:schemeClr val="accent3"/>
          </a:effectRef>
          <a:fontRef idx="minor">
            <a:schemeClr val="dk1"/>
          </a:fontRef>
        </p:style>
        <p:txBody>
          <a:bodyPr wrap="square" lIns="96433" tIns="48216" rIns="96433" bIns="48216" rtlCol="0">
            <a:spAutoFit/>
          </a:bodyPr>
          <a:lstStyle/>
          <a:p>
            <a:pPr indent="531719">
              <a:lnSpc>
                <a:spcPct val="150000"/>
              </a:lnSpc>
            </a:pP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原理误差是由系统自身结构形成、系统特征参数和输入信号形式决定的。根据控制系统的开环传递函数中含有积分环节的数目，把系统分成不同类型，开环传递函数中不含积分环节称为</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0</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型系统，含一个积分环节称为</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I</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型系统，含两个积分环节称为</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II</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型系统，依次类推。</a:t>
            </a:r>
          </a:p>
        </p:txBody>
      </p:sp>
    </p:spTree>
    <p:extLst>
      <p:ext uri="{BB962C8B-B14F-4D97-AF65-F5344CB8AC3E}">
        <p14:creationId xmlns:p14="http://schemas.microsoft.com/office/powerpoint/2010/main" val="1752581043"/>
      </p:ext>
    </p:extLst>
  </p:cSld>
  <p:clrMapOvr>
    <a:masterClrMapping/>
  </p:clrMapOvr>
  <mc:AlternateContent xmlns:mc="http://schemas.openxmlformats.org/markup-compatibility/2006" xmlns:p14="http://schemas.microsoft.com/office/powerpoint/2010/main">
    <mc:Choice Requires="p14">
      <p:transition spd="slow" p14:dur="1600" advClick="0">
        <p14:gallery dir="l"/>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down)">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barn(inVertical)">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wipe(down)">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barn(inVertical)">
                                      <p:cBhvr>
                                        <p:cTn id="2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animBg="1"/>
      <p:bldP spid="14" grpId="0"/>
      <p:bldP spid="19"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1051403" y="5344517"/>
            <a:ext cx="10613069" cy="1551618"/>
          </a:xfrm>
          <a:prstGeom prst="rect">
            <a:avLst/>
          </a:prstGeom>
          <a:noFill/>
        </p:spPr>
        <p:style>
          <a:lnRef idx="2">
            <a:schemeClr val="accent6"/>
          </a:lnRef>
          <a:fillRef idx="1">
            <a:schemeClr val="lt1"/>
          </a:fillRef>
          <a:effectRef idx="0">
            <a:schemeClr val="accent6"/>
          </a:effectRef>
          <a:fontRef idx="minor">
            <a:schemeClr val="dk1"/>
          </a:fontRef>
        </p:style>
        <p:txBody>
          <a:bodyPr wrap="square" lIns="96433" tIns="48216" rIns="96433" bIns="48216" rtlCol="0">
            <a:spAutoFit/>
          </a:bodyPr>
          <a:lstStyle/>
          <a:p>
            <a:pPr indent="531719">
              <a:lnSpc>
                <a:spcPct val="150000"/>
              </a:lnSpc>
            </a:pP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在分析原理误差时，仅仅考虑了给定输入信号的影响，实际上伺服系统所承受的各种扰动作用都会影响到系统的跟踪精度。常见的扰动有负载扰动、电网波动引起的扰动和噪声干扰等。若伺服系统如图</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4-24</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所示，图中</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M(s)</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为扰动信号。</a:t>
            </a:r>
          </a:p>
        </p:txBody>
      </p:sp>
      <p:sp>
        <p:nvSpPr>
          <p:cNvPr id="15" name="平行四边形 14"/>
          <p:cNvSpPr/>
          <p:nvPr/>
        </p:nvSpPr>
        <p:spPr>
          <a:xfrm flipH="1">
            <a:off x="250478" y="-2678"/>
            <a:ext cx="10643964" cy="618124"/>
          </a:xfrm>
          <a:prstGeom prst="parallelogram">
            <a:avLst>
              <a:gd name="adj" fmla="val 104225"/>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6" name="文本框 3"/>
          <p:cNvSpPr txBox="1"/>
          <p:nvPr/>
        </p:nvSpPr>
        <p:spPr>
          <a:xfrm>
            <a:off x="938957" y="52576"/>
            <a:ext cx="7961709" cy="486886"/>
          </a:xfrm>
          <a:prstGeom prst="rect">
            <a:avLst/>
          </a:prstGeom>
          <a:noFill/>
        </p:spPr>
        <p:txBody>
          <a:bodyPr wrap="square" lIns="96433" tIns="48216" rIns="96433" bIns="48216" rtlCol="0">
            <a:spAutoFit/>
          </a:bodyPr>
          <a:lstStyle/>
          <a:p>
            <a:r>
              <a:rPr lang="zh-CN" altLang="en-US" sz="2500" b="1" dirty="0">
                <a:solidFill>
                  <a:schemeClr val="bg1"/>
                </a:solidFill>
                <a:latin typeface="微软雅黑" panose="020B0503020204020204" pitchFamily="34" charset="-122"/>
                <a:ea typeface="微软雅黑" panose="020B0503020204020204" pitchFamily="34" charset="-122"/>
              </a:rPr>
              <a:t>第二节</a:t>
            </a:r>
            <a:r>
              <a:rPr lang="en-US" altLang="zh-CN" sz="2500" b="1" dirty="0">
                <a:solidFill>
                  <a:schemeClr val="bg1"/>
                </a:solidFill>
                <a:latin typeface="微软雅黑" panose="020B0503020204020204" pitchFamily="34" charset="-122"/>
                <a:ea typeface="微软雅黑" panose="020B0503020204020204" pitchFamily="34" charset="-122"/>
              </a:rPr>
              <a:t>   </a:t>
            </a:r>
            <a:r>
              <a:rPr lang="zh-CN" altLang="en-US" sz="2500" b="1" dirty="0">
                <a:solidFill>
                  <a:schemeClr val="bg1"/>
                </a:solidFill>
                <a:latin typeface="微软雅黑" panose="020B0503020204020204" pitchFamily="34" charset="-122"/>
                <a:ea typeface="微软雅黑" panose="020B0503020204020204" pitchFamily="34" charset="-122"/>
              </a:rPr>
              <a:t>直流伺服系统</a:t>
            </a:r>
          </a:p>
        </p:txBody>
      </p:sp>
      <p:sp>
        <p:nvSpPr>
          <p:cNvPr id="17" name="直角三角形 16"/>
          <p:cNvSpPr/>
          <p:nvPr/>
        </p:nvSpPr>
        <p:spPr>
          <a:xfrm>
            <a:off x="-22771" y="1"/>
            <a:ext cx="633561" cy="644057"/>
          </a:xfrm>
          <a:prstGeom prst="rtTriangle">
            <a:avLst/>
          </a:prstGeom>
          <a:solidFill>
            <a:srgbClr val="513D4F"/>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20" name="Picture 3" descr="G:\409835d4e6170db16fe5ea1d69c71340.png"/>
          <p:cNvPicPr>
            <a:picLocks noChangeAspect="1" noChangeArrowheads="1"/>
          </p:cNvPicPr>
          <p:nvPr/>
        </p:nvPicPr>
        <p:blipFill>
          <a:blip r:embed="rId3" cstate="print">
            <a:duotone>
              <a:prstClr val="black"/>
              <a:srgbClr val="864284">
                <a:tint val="45000"/>
                <a:satMod val="400000"/>
              </a:srgbClr>
            </a:duotone>
            <a:extLst>
              <a:ext uri="{28A0092B-C50C-407E-A947-70E740481C1C}">
                <a14:useLocalDpi xmlns:a14="http://schemas.microsoft.com/office/drawing/2010/main" val="0"/>
              </a:ext>
            </a:extLst>
          </a:blip>
          <a:srcRect/>
          <a:stretch>
            <a:fillRect/>
          </a:stretch>
        </p:blipFill>
        <p:spPr bwMode="auto">
          <a:xfrm rot="2286903">
            <a:off x="10932535" y="-72093"/>
            <a:ext cx="901783" cy="916026"/>
          </a:xfrm>
          <a:prstGeom prst="rect">
            <a:avLst/>
          </a:prstGeom>
          <a:noFill/>
          <a:extLst>
            <a:ext uri="{909E8E84-426E-40DD-AFC4-6F175D3DCCD1}">
              <a14:hiddenFill xmlns:a14="http://schemas.microsoft.com/office/drawing/2010/main">
                <a:solidFill>
                  <a:srgbClr val="FFFFFF"/>
                </a:solidFill>
              </a14:hiddenFill>
            </a:ext>
          </a:extLst>
        </p:spPr>
      </p:pic>
      <p:sp>
        <p:nvSpPr>
          <p:cNvPr id="21" name="平行四边形 20"/>
          <p:cNvSpPr/>
          <p:nvPr/>
        </p:nvSpPr>
        <p:spPr>
          <a:xfrm flipH="1">
            <a:off x="94432" y="0"/>
            <a:ext cx="743396" cy="618124"/>
          </a:xfrm>
          <a:prstGeom prst="parallelogram">
            <a:avLst>
              <a:gd name="adj" fmla="val 99241"/>
            </a:avLst>
          </a:prstGeom>
          <a:solidFill>
            <a:srgbClr val="864284"/>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3" name="矩形 22"/>
          <p:cNvSpPr/>
          <p:nvPr/>
        </p:nvSpPr>
        <p:spPr>
          <a:xfrm>
            <a:off x="-10046" y="7075942"/>
            <a:ext cx="12869466" cy="174019"/>
          </a:xfrm>
          <a:prstGeom prst="rect">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9" name="TextBox 21">
            <a:extLst>
              <a:ext uri="{FF2B5EF4-FFF2-40B4-BE49-F238E27FC236}">
                <a16:creationId xmlns:a16="http://schemas.microsoft.com/office/drawing/2014/main" id="{DEA33634-0F1D-45E4-8EE5-3D646931A696}"/>
              </a:ext>
            </a:extLst>
          </p:cNvPr>
          <p:cNvSpPr txBox="1"/>
          <p:nvPr/>
        </p:nvSpPr>
        <p:spPr>
          <a:xfrm>
            <a:off x="4773191" y="4717882"/>
            <a:ext cx="7518698" cy="389505"/>
          </a:xfrm>
          <a:prstGeom prst="rect">
            <a:avLst/>
          </a:prstGeom>
          <a:noFill/>
        </p:spPr>
        <p:txBody>
          <a:bodyPr wrap="square" lIns="96433" tIns="48216" rIns="96433" bIns="48216" rtlCol="0">
            <a:spAutoFit/>
          </a:bodyPr>
          <a:lstStyle/>
          <a:p>
            <a:pPr>
              <a:lnSpc>
                <a:spcPct val="150000"/>
              </a:lnSpc>
            </a:pPr>
            <a:r>
              <a:rPr lang="zh-CN" altLang="en-US" sz="1500" b="1" dirty="0">
                <a:latin typeface="+mn-ea"/>
              </a:rPr>
              <a:t>图</a:t>
            </a:r>
            <a:r>
              <a:rPr lang="en-US" altLang="zh-CN" sz="1500" b="1" dirty="0">
                <a:latin typeface="+mn-ea"/>
              </a:rPr>
              <a:t>4-24</a:t>
            </a:r>
            <a:r>
              <a:rPr lang="zh-CN" altLang="en-US" sz="1500" b="1" dirty="0">
                <a:latin typeface="+mn-ea"/>
              </a:rPr>
              <a:t>　负载扰动时系统框图</a:t>
            </a:r>
          </a:p>
        </p:txBody>
      </p:sp>
      <p:pic>
        <p:nvPicPr>
          <p:cNvPr id="12" name="4z24.jpg" descr="id:2147484605;FounderCES">
            <a:extLst>
              <a:ext uri="{FF2B5EF4-FFF2-40B4-BE49-F238E27FC236}">
                <a16:creationId xmlns:a16="http://schemas.microsoft.com/office/drawing/2014/main" id="{05A1F1D4-5E76-45D8-9196-33B45533946F}"/>
              </a:ext>
            </a:extLst>
          </p:cNvPr>
          <p:cNvPicPr/>
          <p:nvPr/>
        </p:nvPicPr>
        <p:blipFill>
          <a:blip r:embed="rId4">
            <a:clrChange>
              <a:clrFrom>
                <a:srgbClr val="FFFFFF"/>
              </a:clrFrom>
              <a:clrTo>
                <a:srgbClr val="FFFFFF">
                  <a:alpha val="0"/>
                </a:srgbClr>
              </a:clrTo>
            </a:clrChange>
          </a:blip>
          <a:stretch>
            <a:fillRect/>
          </a:stretch>
        </p:blipFill>
        <p:spPr>
          <a:xfrm>
            <a:off x="1744885" y="1508008"/>
            <a:ext cx="9226106" cy="3077455"/>
          </a:xfrm>
          <a:prstGeom prst="rect">
            <a:avLst/>
          </a:prstGeom>
        </p:spPr>
      </p:pic>
      <p:sp>
        <p:nvSpPr>
          <p:cNvPr id="13" name="TextBox 23">
            <a:extLst>
              <a:ext uri="{FF2B5EF4-FFF2-40B4-BE49-F238E27FC236}">
                <a16:creationId xmlns:a16="http://schemas.microsoft.com/office/drawing/2014/main" id="{12FC9957-D2B8-4978-B56E-A0ECCBB9B0E2}"/>
              </a:ext>
            </a:extLst>
          </p:cNvPr>
          <p:cNvSpPr txBox="1"/>
          <p:nvPr/>
        </p:nvSpPr>
        <p:spPr>
          <a:xfrm>
            <a:off x="745283" y="748532"/>
            <a:ext cx="8985721" cy="584302"/>
          </a:xfrm>
          <a:prstGeom prst="rect">
            <a:avLst/>
          </a:prstGeom>
          <a:noFill/>
        </p:spPr>
        <p:txBody>
          <a:bodyPr wrap="square" lIns="96433" tIns="48216" rIns="96433" bIns="48216" rtlCol="0">
            <a:spAutoFit/>
          </a:bodyPr>
          <a:lstStyle/>
          <a:p>
            <a:pPr>
              <a:lnSpc>
                <a:spcPct val="150000"/>
              </a:lnSpc>
            </a:pPr>
            <a:r>
              <a:rPr lang="en-US" altLang="zh-CN" sz="2500" dirty="0">
                <a:latin typeface="隶书" panose="02010509060101010101" pitchFamily="49" charset="-122"/>
                <a:ea typeface="隶书" panose="02010509060101010101" pitchFamily="49" charset="-122"/>
              </a:rPr>
              <a:t>3. </a:t>
            </a:r>
            <a:r>
              <a:rPr lang="zh-CN" altLang="en-US" sz="2500" dirty="0">
                <a:latin typeface="隶书" panose="02010509060101010101" pitchFamily="49" charset="-122"/>
                <a:ea typeface="隶书" panose="02010509060101010101" pitchFamily="49" charset="-122"/>
              </a:rPr>
              <a:t>扰动误差 </a:t>
            </a:r>
          </a:p>
        </p:txBody>
      </p:sp>
    </p:spTree>
    <p:extLst>
      <p:ext uri="{BB962C8B-B14F-4D97-AF65-F5344CB8AC3E}">
        <p14:creationId xmlns:p14="http://schemas.microsoft.com/office/powerpoint/2010/main" val="1242289972"/>
      </p:ext>
    </p:extLst>
  </p:cSld>
  <p:clrMapOvr>
    <a:masterClrMapping/>
  </p:clrMapOvr>
  <mc:AlternateContent xmlns:mc="http://schemas.openxmlformats.org/markup-compatibility/2006" xmlns:p14="http://schemas.microsoft.com/office/powerpoint/2010/main">
    <mc:Choice Requires="p14">
      <p:transition spd="slow" p14:dur="1600" advClick="0">
        <p14:gallery dir="l"/>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down)">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1000"/>
                                        <p:tgtEl>
                                          <p:spTgt spid="12"/>
                                        </p:tgtEl>
                                      </p:cBhvr>
                                    </p:animEffect>
                                    <p:anim calcmode="lin" valueType="num">
                                      <p:cBhvr>
                                        <p:cTn id="13" dur="1000" fill="hold"/>
                                        <p:tgtEl>
                                          <p:spTgt spid="12"/>
                                        </p:tgtEl>
                                        <p:attrNameLst>
                                          <p:attrName>ppt_x</p:attrName>
                                        </p:attrNameLst>
                                      </p:cBhvr>
                                      <p:tavLst>
                                        <p:tav tm="0">
                                          <p:val>
                                            <p:strVal val="#ppt_x"/>
                                          </p:val>
                                        </p:tav>
                                        <p:tav tm="100000">
                                          <p:val>
                                            <p:strVal val="#ppt_x"/>
                                          </p:val>
                                        </p:tav>
                                      </p:tavLst>
                                    </p:anim>
                                    <p:anim calcmode="lin" valueType="num">
                                      <p:cBhvr>
                                        <p:cTn id="14"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nodeType="clickEffect">
                                  <p:stCondLst>
                                    <p:cond delay="0"/>
                                  </p:stCondLst>
                                  <p:childTnLst>
                                    <p:set>
                                      <p:cBhvr>
                                        <p:cTn id="18" dur="1" fill="hold">
                                          <p:stCondLst>
                                            <p:cond delay="0"/>
                                          </p:stCondLst>
                                        </p:cTn>
                                        <p:tgtEl>
                                          <p:spTgt spid="9">
                                            <p:txEl>
                                              <p:pRg st="0" end="0"/>
                                            </p:txEl>
                                          </p:spTgt>
                                        </p:tgtEl>
                                        <p:attrNameLst>
                                          <p:attrName>style.visibility</p:attrName>
                                        </p:attrNameLst>
                                      </p:cBhvr>
                                      <p:to>
                                        <p:strVal val="visible"/>
                                      </p:to>
                                    </p:set>
                                    <p:animEffect transition="in" filter="wipe(down)">
                                      <p:cBhvr>
                                        <p:cTn id="19" dur="500"/>
                                        <p:tgtEl>
                                          <p:spTgt spid="9">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6" presetClass="entr" presetSubtype="21" fill="hold" grpId="0" nodeType="click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barn(inVertical)">
                                      <p:cBhvr>
                                        <p:cTn id="24"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3"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矩形 6"/>
          <p:cNvSpPr>
            <a:spLocks noChangeArrowheads="1"/>
          </p:cNvSpPr>
          <p:nvPr/>
        </p:nvSpPr>
        <p:spPr bwMode="auto">
          <a:xfrm>
            <a:off x="6529810" y="1895554"/>
            <a:ext cx="6327354" cy="3818174"/>
          </a:xfrm>
          <a:prstGeom prst="rect">
            <a:avLst/>
          </a:prstGeom>
          <a:solidFill>
            <a:srgbClr val="733972"/>
          </a:solidFill>
          <a:ln>
            <a:noFill/>
          </a:ln>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530">
              <a:solidFill>
                <a:srgbClr val="FFFFFF"/>
              </a:solidFill>
            </a:endParaRPr>
          </a:p>
        </p:txBody>
      </p:sp>
      <p:sp>
        <p:nvSpPr>
          <p:cNvPr id="5123" name="矩形 1"/>
          <p:cNvSpPr>
            <a:spLocks noChangeArrowheads="1"/>
          </p:cNvSpPr>
          <p:nvPr/>
        </p:nvSpPr>
        <p:spPr bwMode="auto">
          <a:xfrm>
            <a:off x="1589" y="696"/>
            <a:ext cx="803474" cy="7231261"/>
          </a:xfrm>
          <a:prstGeom prst="rect">
            <a:avLst/>
          </a:prstGeom>
          <a:solidFill>
            <a:srgbClr val="733972"/>
          </a:solidFill>
          <a:ln>
            <a:noFill/>
          </a:ln>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530">
              <a:solidFill>
                <a:srgbClr val="FFFFFF"/>
              </a:solidFill>
            </a:endParaRPr>
          </a:p>
        </p:txBody>
      </p:sp>
      <p:sp>
        <p:nvSpPr>
          <p:cNvPr id="12" name="矩形 1"/>
          <p:cNvSpPr>
            <a:spLocks noChangeArrowheads="1"/>
          </p:cNvSpPr>
          <p:nvPr/>
        </p:nvSpPr>
        <p:spPr bwMode="auto">
          <a:xfrm>
            <a:off x="741445" y="-56696"/>
            <a:ext cx="5812028" cy="7288652"/>
          </a:xfrm>
          <a:prstGeom prst="rect">
            <a:avLst/>
          </a:prstGeom>
          <a:blipFill dpi="0" rotWithShape="1">
            <a:blip r:embed="rId3" cstate="print">
              <a:extLst>
                <a:ext uri="{28A0092B-C50C-407E-A947-70E740481C1C}">
                  <a14:useLocalDpi xmlns:a14="http://schemas.microsoft.com/office/drawing/2010/main" val="0"/>
                </a:ext>
              </a:extLst>
            </a:blip>
            <a:srcRect/>
            <a:stretch>
              <a:fillRect/>
            </a:stretch>
          </a:blipFill>
          <a:ln>
            <a:noFill/>
          </a:ln>
          <a:effectLst>
            <a:outerShdw blurRad="63500" sx="102000" sy="102000" algn="ctr" rotWithShape="0">
              <a:prstClr val="black">
                <a:alpha val="40000"/>
              </a:prstClr>
            </a:outerShdw>
          </a:effec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530">
              <a:solidFill>
                <a:srgbClr val="FFFFFF"/>
              </a:solidFill>
            </a:endParaRPr>
          </a:p>
        </p:txBody>
      </p:sp>
      <p:sp>
        <p:nvSpPr>
          <p:cNvPr id="13" name="TextBox 32"/>
          <p:cNvSpPr txBox="1"/>
          <p:nvPr/>
        </p:nvSpPr>
        <p:spPr>
          <a:xfrm>
            <a:off x="7005439" y="3114388"/>
            <a:ext cx="6664429" cy="784830"/>
          </a:xfrm>
          <a:prstGeom prst="rect">
            <a:avLst/>
          </a:prstGeom>
          <a:noFill/>
        </p:spPr>
        <p:txBody>
          <a:bodyPr wrap="square" rtlCol="0">
            <a:spAutoFit/>
          </a:bodyPr>
          <a:lstStyle/>
          <a:p>
            <a:pPr algn="ctr"/>
            <a:r>
              <a:rPr lang="zh-CN" altLang="en-US" sz="4500" b="1" dirty="0">
                <a:solidFill>
                  <a:schemeClr val="bg1"/>
                </a:solidFill>
                <a:latin typeface="Impact" panose="020B0806030902050204" pitchFamily="34" charset="0"/>
                <a:ea typeface="微软雅黑" panose="020B0503020204020204" pitchFamily="34" charset="-122"/>
              </a:rPr>
              <a:t>交流伺服系统</a:t>
            </a:r>
          </a:p>
        </p:txBody>
      </p:sp>
      <p:sp>
        <p:nvSpPr>
          <p:cNvPr id="14" name="TextBox 32"/>
          <p:cNvSpPr txBox="1"/>
          <p:nvPr/>
        </p:nvSpPr>
        <p:spPr>
          <a:xfrm>
            <a:off x="6795852" y="2722070"/>
            <a:ext cx="1927928" cy="1569466"/>
          </a:xfrm>
          <a:prstGeom prst="rect">
            <a:avLst/>
          </a:prstGeom>
          <a:noFill/>
        </p:spPr>
        <p:txBody>
          <a:bodyPr wrap="square" rtlCol="0">
            <a:spAutoFit/>
          </a:bodyPr>
          <a:lstStyle/>
          <a:p>
            <a:r>
              <a:rPr lang="en-US" altLang="zh-CN" sz="9600" dirty="0">
                <a:solidFill>
                  <a:schemeClr val="bg1"/>
                </a:solidFill>
                <a:latin typeface="Impact" panose="020B0806030902050204" pitchFamily="34" charset="0"/>
                <a:ea typeface="微软雅黑" panose="020B0503020204020204" pitchFamily="34" charset="-122"/>
              </a:rPr>
              <a:t>03</a:t>
            </a:r>
            <a:endParaRPr lang="zh-CN" altLang="en-US" sz="23900" dirty="0">
              <a:solidFill>
                <a:schemeClr val="bg1"/>
              </a:solidFill>
              <a:latin typeface="Impact" panose="020B0806030902050204" pitchFamily="34" charset="0"/>
              <a:ea typeface="微软雅黑" panose="020B0503020204020204" pitchFamily="34" charset="-122"/>
              <a:cs typeface="Arial" panose="020B0604020202020204" pitchFamily="34" charset="0"/>
            </a:endParaRPr>
          </a:p>
        </p:txBody>
      </p:sp>
    </p:spTree>
    <p:extLst>
      <p:ext uri="{BB962C8B-B14F-4D97-AF65-F5344CB8AC3E}">
        <p14:creationId xmlns:p14="http://schemas.microsoft.com/office/powerpoint/2010/main" val="887119661"/>
      </p:ext>
    </p:extLst>
  </p:cSld>
  <p:clrMapOvr>
    <a:masterClrMapping/>
  </p:clrMapOvr>
  <mc:AlternateContent xmlns:mc="http://schemas.openxmlformats.org/markup-compatibility/2006" xmlns:p14="http://schemas.microsoft.com/office/powerpoint/2010/main">
    <mc:Choice Requires="p14">
      <p:transition spd="slow" p14:dur="1600" advClick="0">
        <p14:gallery dir="l"/>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5123"/>
                                        </p:tgtEl>
                                        <p:attrNameLst>
                                          <p:attrName>style.visibility</p:attrName>
                                        </p:attrNameLst>
                                      </p:cBhvr>
                                      <p:to>
                                        <p:strVal val="visible"/>
                                      </p:to>
                                    </p:set>
                                    <p:animEffect transition="in" filter="wipe(down)">
                                      <p:cBhvr>
                                        <p:cTn id="7" dur="500"/>
                                        <p:tgtEl>
                                          <p:spTgt spid="5123"/>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wipe(down)">
                                      <p:cBhvr>
                                        <p:cTn id="11" dur="500"/>
                                        <p:tgtEl>
                                          <p:spTgt spid="12"/>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5122"/>
                                        </p:tgtEl>
                                        <p:attrNameLst>
                                          <p:attrName>style.visibility</p:attrName>
                                        </p:attrNameLst>
                                      </p:cBhvr>
                                      <p:to>
                                        <p:strVal val="visible"/>
                                      </p:to>
                                    </p:set>
                                    <p:animEffect transition="in" filter="wipe(left)">
                                      <p:cBhvr>
                                        <p:cTn id="15" dur="500"/>
                                        <p:tgtEl>
                                          <p:spTgt spid="5122"/>
                                        </p:tgtEl>
                                      </p:cBhvr>
                                    </p:animEffect>
                                  </p:childTnLst>
                                </p:cTn>
                              </p:par>
                            </p:childTnLst>
                          </p:cTn>
                        </p:par>
                        <p:par>
                          <p:cTn id="16" fill="hold">
                            <p:stCondLst>
                              <p:cond delay="1500"/>
                            </p:stCondLst>
                            <p:childTnLst>
                              <p:par>
                                <p:cTn id="17" presetID="2" presetClass="entr" presetSubtype="1" fill="hold" grpId="0" nodeType="after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250" fill="hold"/>
                                        <p:tgtEl>
                                          <p:spTgt spid="14"/>
                                        </p:tgtEl>
                                        <p:attrNameLst>
                                          <p:attrName>ppt_x</p:attrName>
                                        </p:attrNameLst>
                                      </p:cBhvr>
                                      <p:tavLst>
                                        <p:tav tm="0">
                                          <p:val>
                                            <p:strVal val="#ppt_x"/>
                                          </p:val>
                                        </p:tav>
                                        <p:tav tm="100000">
                                          <p:val>
                                            <p:strVal val="#ppt_x"/>
                                          </p:val>
                                        </p:tav>
                                      </p:tavLst>
                                    </p:anim>
                                    <p:anim calcmode="lin" valueType="num">
                                      <p:cBhvr additive="base">
                                        <p:cTn id="20" dur="250" fill="hold"/>
                                        <p:tgtEl>
                                          <p:spTgt spid="14"/>
                                        </p:tgtEl>
                                        <p:attrNameLst>
                                          <p:attrName>ppt_y</p:attrName>
                                        </p:attrNameLst>
                                      </p:cBhvr>
                                      <p:tavLst>
                                        <p:tav tm="0">
                                          <p:val>
                                            <p:strVal val="0-#ppt_h/2"/>
                                          </p:val>
                                        </p:tav>
                                        <p:tav tm="100000">
                                          <p:val>
                                            <p:strVal val="#ppt_y"/>
                                          </p:val>
                                        </p:tav>
                                      </p:tavLst>
                                    </p:anim>
                                  </p:childTnLst>
                                </p:cTn>
                              </p:par>
                            </p:childTnLst>
                          </p:cTn>
                        </p:par>
                        <p:par>
                          <p:cTn id="21" fill="hold">
                            <p:stCondLst>
                              <p:cond delay="2000"/>
                            </p:stCondLst>
                            <p:childTnLst>
                              <p:par>
                                <p:cTn id="22" presetID="26" presetClass="emph" presetSubtype="0" fill="hold" grpId="1" nodeType="afterEffect">
                                  <p:stCondLst>
                                    <p:cond delay="0"/>
                                  </p:stCondLst>
                                  <p:childTnLst>
                                    <p:animEffect transition="out" filter="fade">
                                      <p:cBhvr>
                                        <p:cTn id="23" dur="500" tmFilter="0, 0; .2, .5; .8, .5; 1, 0"/>
                                        <p:tgtEl>
                                          <p:spTgt spid="14"/>
                                        </p:tgtEl>
                                      </p:cBhvr>
                                    </p:animEffect>
                                    <p:animScale>
                                      <p:cBhvr>
                                        <p:cTn id="24" dur="250" autoRev="1" fill="hold"/>
                                        <p:tgtEl>
                                          <p:spTgt spid="14"/>
                                        </p:tgtEl>
                                      </p:cBhvr>
                                      <p:by x="105000" y="105000"/>
                                    </p:animScale>
                                  </p:childTnLst>
                                </p:cTn>
                              </p:par>
                            </p:childTnLst>
                          </p:cTn>
                        </p:par>
                        <p:par>
                          <p:cTn id="25" fill="hold">
                            <p:stCondLst>
                              <p:cond delay="2500"/>
                            </p:stCondLst>
                            <p:childTnLst>
                              <p:par>
                                <p:cTn id="26" presetID="2" presetClass="entr" presetSubtype="1" fill="hold" grpId="0" nodeType="afterEffect">
                                  <p:stCondLst>
                                    <p:cond delay="0"/>
                                  </p:stCondLst>
                                  <p:childTnLst>
                                    <p:set>
                                      <p:cBhvr>
                                        <p:cTn id="27" dur="1" fill="hold">
                                          <p:stCondLst>
                                            <p:cond delay="0"/>
                                          </p:stCondLst>
                                        </p:cTn>
                                        <p:tgtEl>
                                          <p:spTgt spid="13"/>
                                        </p:tgtEl>
                                        <p:attrNameLst>
                                          <p:attrName>style.visibility</p:attrName>
                                        </p:attrNameLst>
                                      </p:cBhvr>
                                      <p:to>
                                        <p:strVal val="visible"/>
                                      </p:to>
                                    </p:set>
                                    <p:anim calcmode="lin" valueType="num">
                                      <p:cBhvr additive="base">
                                        <p:cTn id="28" dur="250" fill="hold"/>
                                        <p:tgtEl>
                                          <p:spTgt spid="13"/>
                                        </p:tgtEl>
                                        <p:attrNameLst>
                                          <p:attrName>ppt_x</p:attrName>
                                        </p:attrNameLst>
                                      </p:cBhvr>
                                      <p:tavLst>
                                        <p:tav tm="0">
                                          <p:val>
                                            <p:strVal val="#ppt_x"/>
                                          </p:val>
                                        </p:tav>
                                        <p:tav tm="100000">
                                          <p:val>
                                            <p:strVal val="#ppt_x"/>
                                          </p:val>
                                        </p:tav>
                                      </p:tavLst>
                                    </p:anim>
                                    <p:anim calcmode="lin" valueType="num">
                                      <p:cBhvr additive="base">
                                        <p:cTn id="29" dur="250" fill="hold"/>
                                        <p:tgtEl>
                                          <p:spTgt spid="1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2" grpId="0" bldLvl="0" animBg="1"/>
      <p:bldP spid="5123" grpId="0" bldLvl="0" animBg="1"/>
      <p:bldP spid="12" grpId="0" animBg="1"/>
      <p:bldP spid="13" grpId="0"/>
      <p:bldP spid="14" grpId="0"/>
      <p:bldP spid="14" grpId="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1274364" y="2328936"/>
            <a:ext cx="10109062" cy="3005862"/>
          </a:xfrm>
          <a:prstGeom prst="rect">
            <a:avLst/>
          </a:prstGeom>
          <a:noFill/>
        </p:spPr>
        <p:style>
          <a:lnRef idx="2">
            <a:schemeClr val="accent6"/>
          </a:lnRef>
          <a:fillRef idx="1">
            <a:schemeClr val="lt1"/>
          </a:fillRef>
          <a:effectRef idx="0">
            <a:schemeClr val="accent6"/>
          </a:effectRef>
          <a:fontRef idx="minor">
            <a:schemeClr val="dk1"/>
          </a:fontRef>
        </p:style>
        <p:txBody>
          <a:bodyPr wrap="square" lIns="96433" tIns="48216" rIns="96433" bIns="48216" rtlCol="0">
            <a:spAutoFit/>
          </a:bodyPr>
          <a:lstStyle/>
          <a:p>
            <a:pPr indent="531719">
              <a:lnSpc>
                <a:spcPct val="150000"/>
              </a:lnSpc>
            </a:pPr>
            <a:r>
              <a:rPr lang="zh-CN" altLang="en-US"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采用交流伺服电动机</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作为执行元件的伺服系统，称为</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交流伺服系统</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。目前常将交流伺服系统按其选用不同的电动机而分为两大类：</a:t>
            </a:r>
            <a:r>
              <a:rPr lang="zh-CN" altLang="en-US" sz="2100" b="1" dirty="0">
                <a:latin typeface="Times New Roman" panose="02020603050405020304" pitchFamily="18" charset="0"/>
                <a:ea typeface="微软雅黑" panose="020B0503020204020204" pitchFamily="34" charset="-122"/>
                <a:cs typeface="Times New Roman" panose="02020603050405020304" pitchFamily="18" charset="0"/>
              </a:rPr>
              <a:t>同步型交流伺服电动机</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和</a:t>
            </a:r>
            <a:r>
              <a:rPr lang="zh-CN" altLang="en-US" sz="2100" b="1" dirty="0">
                <a:latin typeface="Times New Roman" panose="02020603050405020304" pitchFamily="18" charset="0"/>
                <a:ea typeface="微软雅黑" panose="020B0503020204020204" pitchFamily="34" charset="-122"/>
                <a:cs typeface="Times New Roman" panose="02020603050405020304" pitchFamily="18" charset="0"/>
              </a:rPr>
              <a:t>异步型交流伺服电动机</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。采用同步型交流伺服电动机的伺服系统，</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多用于机床进给传动控制、工业机器人关节传动和其他需要运动和</a:t>
            </a:r>
            <a:r>
              <a:rPr lang="zh-CN" altLang="en-US" sz="2100" dirty="0">
                <a:solidFill>
                  <a:srgbClr val="FF0000"/>
                </a:solidFill>
                <a:highlight>
                  <a:srgbClr val="FFFF00"/>
                </a:highlight>
                <a:latin typeface="Times New Roman" panose="02020603050405020304" pitchFamily="18" charset="0"/>
                <a:ea typeface="微软雅黑" panose="020B0503020204020204" pitchFamily="34" charset="-122"/>
                <a:cs typeface="Times New Roman" panose="02020603050405020304" pitchFamily="18" charset="0"/>
              </a:rPr>
              <a:t>位置控制</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的场合</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。异步型交流伺服电动机的伺服系统，</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多用于机床主轴转速和其他</a:t>
            </a:r>
            <a:r>
              <a:rPr lang="zh-CN" altLang="en-US" sz="2100" dirty="0">
                <a:solidFill>
                  <a:srgbClr val="FF0000"/>
                </a:solidFill>
                <a:highlight>
                  <a:srgbClr val="FFFF00"/>
                </a:highlight>
                <a:latin typeface="Times New Roman" panose="02020603050405020304" pitchFamily="18" charset="0"/>
                <a:ea typeface="微软雅黑" panose="020B0503020204020204" pitchFamily="34" charset="-122"/>
                <a:cs typeface="Times New Roman" panose="02020603050405020304" pitchFamily="18" charset="0"/>
              </a:rPr>
              <a:t>调速系统</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。本章主要介绍异步型交流电动机的</a:t>
            </a:r>
            <a:r>
              <a:rPr lang="zh-CN" altLang="en-US" sz="2100" dirty="0">
                <a:highlight>
                  <a:srgbClr val="FFFF00"/>
                </a:highlight>
                <a:latin typeface="Times New Roman" panose="02020603050405020304" pitchFamily="18" charset="0"/>
                <a:ea typeface="微软雅黑" panose="020B0503020204020204" pitchFamily="34" charset="-122"/>
                <a:cs typeface="Times New Roman" panose="02020603050405020304" pitchFamily="18" charset="0"/>
              </a:rPr>
              <a:t>变频调速</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系统。</a:t>
            </a:r>
          </a:p>
        </p:txBody>
      </p:sp>
      <p:sp>
        <p:nvSpPr>
          <p:cNvPr id="15" name="平行四边形 14"/>
          <p:cNvSpPr/>
          <p:nvPr/>
        </p:nvSpPr>
        <p:spPr>
          <a:xfrm flipH="1">
            <a:off x="250478" y="-2678"/>
            <a:ext cx="10643964" cy="618124"/>
          </a:xfrm>
          <a:prstGeom prst="parallelogram">
            <a:avLst>
              <a:gd name="adj" fmla="val 104225"/>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6" name="文本框 3"/>
          <p:cNvSpPr txBox="1"/>
          <p:nvPr/>
        </p:nvSpPr>
        <p:spPr>
          <a:xfrm>
            <a:off x="938957" y="52576"/>
            <a:ext cx="7961709" cy="486886"/>
          </a:xfrm>
          <a:prstGeom prst="rect">
            <a:avLst/>
          </a:prstGeom>
          <a:noFill/>
        </p:spPr>
        <p:txBody>
          <a:bodyPr wrap="square" lIns="96433" tIns="48216" rIns="96433" bIns="48216" rtlCol="0">
            <a:spAutoFit/>
          </a:bodyPr>
          <a:lstStyle/>
          <a:p>
            <a:r>
              <a:rPr lang="zh-CN" altLang="en-US" sz="2500" b="1" dirty="0">
                <a:solidFill>
                  <a:schemeClr val="bg1"/>
                </a:solidFill>
                <a:latin typeface="微软雅黑" panose="020B0503020204020204" pitchFamily="34" charset="-122"/>
                <a:ea typeface="微软雅黑" panose="020B0503020204020204" pitchFamily="34" charset="-122"/>
              </a:rPr>
              <a:t>第三节   交流伺服系统</a:t>
            </a:r>
          </a:p>
        </p:txBody>
      </p:sp>
      <p:sp>
        <p:nvSpPr>
          <p:cNvPr id="17" name="直角三角形 16"/>
          <p:cNvSpPr/>
          <p:nvPr/>
        </p:nvSpPr>
        <p:spPr>
          <a:xfrm>
            <a:off x="-22771" y="1"/>
            <a:ext cx="633561" cy="644057"/>
          </a:xfrm>
          <a:prstGeom prst="rtTriangle">
            <a:avLst/>
          </a:prstGeom>
          <a:solidFill>
            <a:srgbClr val="513D4F"/>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20" name="Picture 3" descr="G:\409835d4e6170db16fe5ea1d69c71340.png"/>
          <p:cNvPicPr>
            <a:picLocks noChangeAspect="1" noChangeArrowheads="1"/>
          </p:cNvPicPr>
          <p:nvPr/>
        </p:nvPicPr>
        <p:blipFill>
          <a:blip r:embed="rId3" cstate="print">
            <a:duotone>
              <a:prstClr val="black"/>
              <a:srgbClr val="864284">
                <a:tint val="45000"/>
                <a:satMod val="400000"/>
              </a:srgbClr>
            </a:duotone>
            <a:extLst>
              <a:ext uri="{28A0092B-C50C-407E-A947-70E740481C1C}">
                <a14:useLocalDpi xmlns:a14="http://schemas.microsoft.com/office/drawing/2010/main" val="0"/>
              </a:ext>
            </a:extLst>
          </a:blip>
          <a:srcRect/>
          <a:stretch>
            <a:fillRect/>
          </a:stretch>
        </p:blipFill>
        <p:spPr bwMode="auto">
          <a:xfrm rot="2286903">
            <a:off x="10932535" y="-72093"/>
            <a:ext cx="901783" cy="916026"/>
          </a:xfrm>
          <a:prstGeom prst="rect">
            <a:avLst/>
          </a:prstGeom>
          <a:noFill/>
          <a:extLst>
            <a:ext uri="{909E8E84-426E-40DD-AFC4-6F175D3DCCD1}">
              <a14:hiddenFill xmlns:a14="http://schemas.microsoft.com/office/drawing/2010/main">
                <a:solidFill>
                  <a:srgbClr val="FFFFFF"/>
                </a:solidFill>
              </a14:hiddenFill>
            </a:ext>
          </a:extLst>
        </p:spPr>
      </p:pic>
      <p:sp>
        <p:nvSpPr>
          <p:cNvPr id="21" name="平行四边形 20"/>
          <p:cNvSpPr/>
          <p:nvPr/>
        </p:nvSpPr>
        <p:spPr>
          <a:xfrm flipH="1">
            <a:off x="94432" y="0"/>
            <a:ext cx="743396" cy="618124"/>
          </a:xfrm>
          <a:prstGeom prst="parallelogram">
            <a:avLst>
              <a:gd name="adj" fmla="val 99241"/>
            </a:avLst>
          </a:prstGeom>
          <a:solidFill>
            <a:srgbClr val="864284"/>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3" name="矩形 22"/>
          <p:cNvSpPr/>
          <p:nvPr/>
        </p:nvSpPr>
        <p:spPr>
          <a:xfrm>
            <a:off x="-10046" y="7075942"/>
            <a:ext cx="12869466" cy="174019"/>
          </a:xfrm>
          <a:prstGeom prst="rect">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Tree>
    <p:extLst>
      <p:ext uri="{BB962C8B-B14F-4D97-AF65-F5344CB8AC3E}">
        <p14:creationId xmlns:p14="http://schemas.microsoft.com/office/powerpoint/2010/main" val="56383163"/>
      </p:ext>
    </p:extLst>
  </p:cSld>
  <p:clrMapOvr>
    <a:masterClrMapping/>
  </p:clrMapOvr>
  <mc:AlternateContent xmlns:mc="http://schemas.openxmlformats.org/markup-compatibility/2006" xmlns:p14="http://schemas.microsoft.com/office/powerpoint/2010/main">
    <mc:Choice Requires="p14">
      <p:transition spd="slow" p14:dur="1600" advClick="0">
        <p14:gallery dir="l"/>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barn(inVertical)">
                                      <p:cBhvr>
                                        <p:cTn id="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圆角 2">
            <a:extLst>
              <a:ext uri="{FF2B5EF4-FFF2-40B4-BE49-F238E27FC236}">
                <a16:creationId xmlns:a16="http://schemas.microsoft.com/office/drawing/2014/main" id="{5B1857AA-528E-4155-8866-BECDD1755CB7}"/>
              </a:ext>
            </a:extLst>
          </p:cNvPr>
          <p:cNvSpPr/>
          <p:nvPr/>
        </p:nvSpPr>
        <p:spPr>
          <a:xfrm>
            <a:off x="4053111" y="2599552"/>
            <a:ext cx="3024336" cy="70415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 219"/>
          <p:cNvSpPr/>
          <p:nvPr/>
        </p:nvSpPr>
        <p:spPr>
          <a:xfrm>
            <a:off x="951682" y="869927"/>
            <a:ext cx="7859698" cy="536422"/>
          </a:xfrm>
          <a:prstGeom prst="roundRect">
            <a:avLst>
              <a:gd name="adj" fmla="val 50000"/>
            </a:avLst>
          </a:prstGeom>
          <a:solidFill>
            <a:srgbClr val="E6BCD7"/>
          </a:solidFill>
          <a:ln>
            <a:noFill/>
          </a:ln>
          <a:effectLst>
            <a:outerShdw blurRad="50800" dist="50800" dir="5400000" algn="ctr" rotWithShape="0">
              <a:srgbClr val="000000">
                <a:alpha val="38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18" name="TextBox 17"/>
          <p:cNvSpPr txBox="1"/>
          <p:nvPr/>
        </p:nvSpPr>
        <p:spPr>
          <a:xfrm>
            <a:off x="648915" y="1840184"/>
            <a:ext cx="4907576" cy="524798"/>
          </a:xfrm>
          <a:prstGeom prst="rect">
            <a:avLst/>
          </a:prstGeom>
          <a:noFill/>
        </p:spPr>
        <p:txBody>
          <a:bodyPr wrap="square" lIns="96433" tIns="48216" rIns="96433" bIns="48216" rtlCol="0">
            <a:spAutoFit/>
          </a:bodyPr>
          <a:lstStyle/>
          <a:p>
            <a:pPr indent="531719">
              <a:lnSpc>
                <a:spcPct val="150000"/>
              </a:lnSpc>
            </a:pP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异步电动机的转速方程为</a:t>
            </a:r>
          </a:p>
        </p:txBody>
      </p:sp>
      <p:sp>
        <p:nvSpPr>
          <p:cNvPr id="19" name="TextBox 18"/>
          <p:cNvSpPr txBox="1"/>
          <p:nvPr/>
        </p:nvSpPr>
        <p:spPr>
          <a:xfrm>
            <a:off x="1115524" y="895397"/>
            <a:ext cx="7785142" cy="482094"/>
          </a:xfrm>
          <a:prstGeom prst="rect">
            <a:avLst/>
          </a:prstGeom>
          <a:noFill/>
        </p:spPr>
        <p:txBody>
          <a:bodyPr wrap="square" lIns="96433" tIns="48216" rIns="96433" bIns="48216" rtlCol="0">
            <a:spAutoFit/>
          </a:bodyPr>
          <a:lstStyle/>
          <a:p>
            <a:r>
              <a:rPr lang="zh-CN" altLang="en-US" sz="2500" b="1" dirty="0">
                <a:latin typeface="微软雅黑" panose="020B0503020204020204" pitchFamily="34" charset="-122"/>
                <a:ea typeface="微软雅黑" panose="020B0503020204020204" pitchFamily="34" charset="-122"/>
              </a:rPr>
              <a:t>一、异步型交流电动机的变频调速的基本原理及特性</a:t>
            </a:r>
          </a:p>
        </p:txBody>
      </p:sp>
      <p:sp>
        <p:nvSpPr>
          <p:cNvPr id="15" name="平行四边形 14"/>
          <p:cNvSpPr/>
          <p:nvPr/>
        </p:nvSpPr>
        <p:spPr>
          <a:xfrm flipH="1">
            <a:off x="250478" y="-2678"/>
            <a:ext cx="10643964" cy="618124"/>
          </a:xfrm>
          <a:prstGeom prst="parallelogram">
            <a:avLst>
              <a:gd name="adj" fmla="val 104225"/>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6" name="文本框 3"/>
          <p:cNvSpPr txBox="1"/>
          <p:nvPr/>
        </p:nvSpPr>
        <p:spPr>
          <a:xfrm>
            <a:off x="938957" y="52576"/>
            <a:ext cx="7961709" cy="486886"/>
          </a:xfrm>
          <a:prstGeom prst="rect">
            <a:avLst/>
          </a:prstGeom>
          <a:noFill/>
        </p:spPr>
        <p:txBody>
          <a:bodyPr wrap="square" lIns="96433" tIns="48216" rIns="96433" bIns="48216" rtlCol="0">
            <a:spAutoFit/>
          </a:bodyPr>
          <a:lstStyle/>
          <a:p>
            <a:r>
              <a:rPr lang="zh-CN" altLang="en-US" sz="2500" b="1" dirty="0">
                <a:solidFill>
                  <a:schemeClr val="bg1"/>
                </a:solidFill>
                <a:latin typeface="微软雅黑" panose="020B0503020204020204" pitchFamily="34" charset="-122"/>
                <a:ea typeface="微软雅黑" panose="020B0503020204020204" pitchFamily="34" charset="-122"/>
              </a:rPr>
              <a:t>第三节   交流伺服系统</a:t>
            </a:r>
          </a:p>
        </p:txBody>
      </p:sp>
      <p:sp>
        <p:nvSpPr>
          <p:cNvPr id="17" name="直角三角形 16"/>
          <p:cNvSpPr/>
          <p:nvPr/>
        </p:nvSpPr>
        <p:spPr>
          <a:xfrm>
            <a:off x="-22771" y="1"/>
            <a:ext cx="633561" cy="644057"/>
          </a:xfrm>
          <a:prstGeom prst="rtTriangle">
            <a:avLst/>
          </a:prstGeom>
          <a:solidFill>
            <a:srgbClr val="513D4F"/>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20" name="Picture 3" descr="G:\409835d4e6170db16fe5ea1d69c71340.png"/>
          <p:cNvPicPr>
            <a:picLocks noChangeAspect="1" noChangeArrowheads="1"/>
          </p:cNvPicPr>
          <p:nvPr/>
        </p:nvPicPr>
        <p:blipFill>
          <a:blip r:embed="rId3" cstate="print">
            <a:duotone>
              <a:prstClr val="black"/>
              <a:srgbClr val="864284">
                <a:tint val="45000"/>
                <a:satMod val="400000"/>
              </a:srgbClr>
            </a:duotone>
            <a:extLst>
              <a:ext uri="{28A0092B-C50C-407E-A947-70E740481C1C}">
                <a14:useLocalDpi xmlns:a14="http://schemas.microsoft.com/office/drawing/2010/main" val="0"/>
              </a:ext>
            </a:extLst>
          </a:blip>
          <a:srcRect/>
          <a:stretch>
            <a:fillRect/>
          </a:stretch>
        </p:blipFill>
        <p:spPr bwMode="auto">
          <a:xfrm rot="2286903">
            <a:off x="10932535" y="-72093"/>
            <a:ext cx="901783" cy="916026"/>
          </a:xfrm>
          <a:prstGeom prst="rect">
            <a:avLst/>
          </a:prstGeom>
          <a:noFill/>
          <a:extLst>
            <a:ext uri="{909E8E84-426E-40DD-AFC4-6F175D3DCCD1}">
              <a14:hiddenFill xmlns:a14="http://schemas.microsoft.com/office/drawing/2010/main">
                <a:solidFill>
                  <a:srgbClr val="FFFFFF"/>
                </a:solidFill>
              </a14:hiddenFill>
            </a:ext>
          </a:extLst>
        </p:spPr>
      </p:pic>
      <p:sp>
        <p:nvSpPr>
          <p:cNvPr id="21" name="平行四边形 20"/>
          <p:cNvSpPr/>
          <p:nvPr/>
        </p:nvSpPr>
        <p:spPr>
          <a:xfrm flipH="1">
            <a:off x="94432" y="0"/>
            <a:ext cx="743396" cy="618124"/>
          </a:xfrm>
          <a:prstGeom prst="parallelogram">
            <a:avLst>
              <a:gd name="adj" fmla="val 99241"/>
            </a:avLst>
          </a:prstGeom>
          <a:solidFill>
            <a:srgbClr val="864284"/>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3" name="矩形 22"/>
          <p:cNvSpPr/>
          <p:nvPr/>
        </p:nvSpPr>
        <p:spPr>
          <a:xfrm>
            <a:off x="-10046" y="7075942"/>
            <a:ext cx="12869466" cy="174019"/>
          </a:xfrm>
          <a:prstGeom prst="rect">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mc:AlternateContent xmlns:mc="http://schemas.openxmlformats.org/markup-compatibility/2006" xmlns:a14="http://schemas.microsoft.com/office/drawing/2010/main">
        <mc:Choice Requires="a14">
          <p:sp>
            <p:nvSpPr>
              <p:cNvPr id="2" name="矩形 1">
                <a:extLst>
                  <a:ext uri="{FF2B5EF4-FFF2-40B4-BE49-F238E27FC236}">
                    <a16:creationId xmlns:a16="http://schemas.microsoft.com/office/drawing/2014/main" id="{561D3A60-F66E-438F-BB15-14D91F112B91}"/>
                  </a:ext>
                </a:extLst>
              </p:cNvPr>
              <p:cNvSpPr/>
              <p:nvPr/>
            </p:nvSpPr>
            <p:spPr>
              <a:xfrm>
                <a:off x="4053111" y="2638142"/>
                <a:ext cx="2998385" cy="66556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i="1">
                          <a:latin typeface="Cambria Math" panose="02040503050406030204" pitchFamily="18" charset="0"/>
                        </a:rPr>
                        <m:t>𝑛</m:t>
                      </m:r>
                      <m:r>
                        <a:rPr lang="zh-CN" altLang="en-US" i="0">
                          <a:latin typeface="Cambria Math" panose="02040503050406030204" pitchFamily="18" charset="0"/>
                        </a:rPr>
                        <m:t>=</m:t>
                      </m:r>
                      <m:f>
                        <m:fPr>
                          <m:ctrlPr>
                            <a:rPr lang="zh-CN" altLang="en-US" i="1">
                              <a:latin typeface="Cambria Math" panose="02040503050406030204" pitchFamily="18" charset="0"/>
                            </a:rPr>
                          </m:ctrlPr>
                        </m:fPr>
                        <m:num>
                          <m:r>
                            <a:rPr lang="zh-CN" altLang="en-US" i="0">
                              <a:latin typeface="Cambria Math" panose="02040503050406030204" pitchFamily="18" charset="0"/>
                            </a:rPr>
                            <m:t>60</m:t>
                          </m:r>
                          <m:sSub>
                            <m:sSubPr>
                              <m:ctrlPr>
                                <a:rPr lang="zh-CN" altLang="en-US" i="1">
                                  <a:latin typeface="Cambria Math" panose="02040503050406030204" pitchFamily="18" charset="0"/>
                                </a:rPr>
                              </m:ctrlPr>
                            </m:sSubPr>
                            <m:e>
                              <m:r>
                                <a:rPr lang="zh-CN" altLang="en-US" i="1">
                                  <a:latin typeface="Cambria Math" panose="02040503050406030204" pitchFamily="18" charset="0"/>
                                </a:rPr>
                                <m:t>𝑓</m:t>
                              </m:r>
                            </m:e>
                            <m:sub>
                              <m:r>
                                <a:rPr lang="zh-CN" altLang="en-US" i="0">
                                  <a:latin typeface="Cambria Math" panose="02040503050406030204" pitchFamily="18" charset="0"/>
                                </a:rPr>
                                <m:t>1</m:t>
                              </m:r>
                            </m:sub>
                          </m:sSub>
                        </m:num>
                        <m:den>
                          <m:r>
                            <a:rPr lang="zh-CN" altLang="en-US" i="1">
                              <a:latin typeface="Cambria Math" panose="02040503050406030204" pitchFamily="18" charset="0"/>
                            </a:rPr>
                            <m:t>𝑝</m:t>
                          </m:r>
                        </m:den>
                      </m:f>
                      <m:r>
                        <m:rPr>
                          <m:nor/>
                        </m:rPr>
                        <a:rPr lang="zh-CN" altLang="en-US">
                          <a:latin typeface="Cambria Math" panose="02040503050406030204" pitchFamily="18" charset="0"/>
                        </a:rPr>
                        <m:t>(</m:t>
                      </m:r>
                      <m:r>
                        <a:rPr lang="zh-CN" altLang="en-US" i="0">
                          <a:latin typeface="Cambria Math" panose="02040503050406030204" pitchFamily="18" charset="0"/>
                        </a:rPr>
                        <m:t>1</m:t>
                      </m:r>
                      <m:r>
                        <m:rPr>
                          <m:nor/>
                        </m:rPr>
                        <a:rPr lang="zh-CN" altLang="en-US" i="1">
                          <a:latin typeface="Cambria Math" panose="02040503050406030204" pitchFamily="18" charset="0"/>
                        </a:rPr>
                        <m:t>−</m:t>
                      </m:r>
                      <m:r>
                        <a:rPr lang="zh-CN" altLang="en-US" i="1">
                          <a:latin typeface="Cambria Math" panose="02040503050406030204" pitchFamily="18" charset="0"/>
                        </a:rPr>
                        <m:t>𝑠</m:t>
                      </m:r>
                      <m:r>
                        <m:rPr>
                          <m:nor/>
                        </m:rPr>
                        <a:rPr lang="zh-CN" altLang="en-US">
                          <a:latin typeface="Cambria Math" panose="02040503050406030204" pitchFamily="18" charset="0"/>
                        </a:rPr>
                        <m:t>)</m:t>
                      </m:r>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𝑛</m:t>
                          </m:r>
                        </m:e>
                        <m:sub>
                          <m:r>
                            <a:rPr lang="zh-CN" altLang="en-US" i="0">
                              <a:latin typeface="Cambria Math" panose="02040503050406030204" pitchFamily="18" charset="0"/>
                            </a:rPr>
                            <m:t>1</m:t>
                          </m:r>
                        </m:sub>
                      </m:sSub>
                      <m:r>
                        <m:rPr>
                          <m:nor/>
                        </m:rPr>
                        <a:rPr lang="zh-CN" altLang="en-US">
                          <a:latin typeface="Cambria Math" panose="02040503050406030204" pitchFamily="18" charset="0"/>
                        </a:rPr>
                        <m:t>(</m:t>
                      </m:r>
                      <m:r>
                        <a:rPr lang="zh-CN" altLang="en-US" i="0">
                          <a:latin typeface="Cambria Math" panose="02040503050406030204" pitchFamily="18" charset="0"/>
                        </a:rPr>
                        <m:t>1</m:t>
                      </m:r>
                      <m:r>
                        <m:rPr>
                          <m:nor/>
                        </m:rPr>
                        <a:rPr lang="zh-CN" altLang="en-US" i="1">
                          <a:latin typeface="Cambria Math" panose="02040503050406030204" pitchFamily="18" charset="0"/>
                        </a:rPr>
                        <m:t>−</m:t>
                      </m:r>
                      <m:r>
                        <a:rPr lang="zh-CN" altLang="en-US" i="1">
                          <a:latin typeface="Cambria Math" panose="02040503050406030204" pitchFamily="18" charset="0"/>
                        </a:rPr>
                        <m:t>𝑠</m:t>
                      </m:r>
                      <m:r>
                        <m:rPr>
                          <m:nor/>
                        </m:rPr>
                        <a:rPr lang="zh-CN" altLang="en-US">
                          <a:latin typeface="Cambria Math" panose="02040503050406030204" pitchFamily="18" charset="0"/>
                        </a:rPr>
                        <m:t>)</m:t>
                      </m:r>
                    </m:oMath>
                  </m:oMathPara>
                </a14:m>
                <a:endParaRPr lang="zh-CN" altLang="en-US" dirty="0">
                  <a:latin typeface="Cambria Math" panose="02040503050406030204" pitchFamily="18" charset="0"/>
                </a:endParaRPr>
              </a:p>
            </p:txBody>
          </p:sp>
        </mc:Choice>
        <mc:Fallback xmlns="">
          <p:sp>
            <p:nvSpPr>
              <p:cNvPr id="2" name="矩形 1">
                <a:extLst>
                  <a:ext uri="{FF2B5EF4-FFF2-40B4-BE49-F238E27FC236}">
                    <a16:creationId xmlns:a16="http://schemas.microsoft.com/office/drawing/2014/main" id="{561D3A60-F66E-438F-BB15-14D91F112B91}"/>
                  </a:ext>
                </a:extLst>
              </p:cNvPr>
              <p:cNvSpPr>
                <a:spLocks noRot="1" noChangeAspect="1" noMove="1" noResize="1" noEditPoints="1" noAdjustHandles="1" noChangeArrowheads="1" noChangeShapeType="1" noTextEdit="1"/>
              </p:cNvSpPr>
              <p:nvPr/>
            </p:nvSpPr>
            <p:spPr>
              <a:xfrm>
                <a:off x="4053111" y="2638142"/>
                <a:ext cx="2998385" cy="665567"/>
              </a:xfrm>
              <a:prstGeom prst="rect">
                <a:avLst/>
              </a:prstGeom>
              <a:blipFill>
                <a:blip r:embed="rId4"/>
                <a:stretch>
                  <a:fillRect b="-5556"/>
                </a:stretch>
              </a:blipFill>
            </p:spPr>
            <p:txBody>
              <a:bodyPr/>
              <a:lstStyle/>
              <a:p>
                <a:r>
                  <a:rPr lang="zh-CN" altLang="en-US">
                    <a:noFill/>
                  </a:rPr>
                  <a:t> </a:t>
                </a:r>
              </a:p>
            </p:txBody>
          </p:sp>
        </mc:Fallback>
      </mc:AlternateContent>
      <p:sp>
        <p:nvSpPr>
          <p:cNvPr id="26" name="矩形 25">
            <a:extLst>
              <a:ext uri="{FF2B5EF4-FFF2-40B4-BE49-F238E27FC236}">
                <a16:creationId xmlns:a16="http://schemas.microsoft.com/office/drawing/2014/main" id="{9C1409B9-64F2-42C2-8C76-6B98FF1F4698}"/>
              </a:ext>
            </a:extLst>
          </p:cNvPr>
          <p:cNvSpPr/>
          <p:nvPr/>
        </p:nvSpPr>
        <p:spPr>
          <a:xfrm>
            <a:off x="9810312" y="2638142"/>
            <a:ext cx="1606209" cy="458715"/>
          </a:xfrm>
          <a:prstGeom prst="rect">
            <a:avLst/>
          </a:prstGeom>
        </p:spPr>
        <p:txBody>
          <a:bodyPr wrap="none">
            <a:spAutoFit/>
          </a:bodyPr>
          <a:lstStyle/>
          <a:p>
            <a:pPr indent="531719">
              <a:lnSpc>
                <a:spcPct val="150000"/>
              </a:lnSpc>
            </a:pP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4-37</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a:t>
            </a:r>
          </a:p>
        </p:txBody>
      </p:sp>
      <p:sp>
        <p:nvSpPr>
          <p:cNvPr id="27" name="TextBox 17">
            <a:extLst>
              <a:ext uri="{FF2B5EF4-FFF2-40B4-BE49-F238E27FC236}">
                <a16:creationId xmlns:a16="http://schemas.microsoft.com/office/drawing/2014/main" id="{94403D20-A447-4908-A970-0E926736B8EF}"/>
              </a:ext>
            </a:extLst>
          </p:cNvPr>
          <p:cNvSpPr txBox="1"/>
          <p:nvPr/>
        </p:nvSpPr>
        <p:spPr>
          <a:xfrm>
            <a:off x="678627" y="3774122"/>
            <a:ext cx="7910988" cy="2521114"/>
          </a:xfrm>
          <a:prstGeom prst="rect">
            <a:avLst/>
          </a:prstGeom>
          <a:noFill/>
        </p:spPr>
        <p:txBody>
          <a:bodyPr wrap="square" lIns="96433" tIns="48216" rIns="96433" bIns="48216" rtlCol="0">
            <a:spAutoFit/>
          </a:bodyPr>
          <a:lstStyle/>
          <a:p>
            <a:pPr indent="531719">
              <a:lnSpc>
                <a:spcPct val="150000"/>
              </a:lnSpc>
            </a:pP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式中　</a:t>
            </a:r>
            <a:r>
              <a:rPr lang="en-US" altLang="zh-CN" i="1" dirty="0">
                <a:latin typeface="Cambria Math" panose="02040503050406030204" pitchFamily="18" charset="0"/>
                <a:ea typeface="Cambria Math" panose="02040503050406030204" pitchFamily="18" charset="0"/>
              </a:rPr>
              <a:t>n</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电动机转速；</a:t>
            </a:r>
            <a:endParaRPr lang="en-US" altLang="zh-CN" sz="2100" dirty="0">
              <a:latin typeface="Times New Roman" panose="02020603050405020304" pitchFamily="18" charset="0"/>
              <a:ea typeface="微软雅黑" panose="020B0503020204020204" pitchFamily="34" charset="-122"/>
              <a:cs typeface="Times New Roman" panose="02020603050405020304" pitchFamily="18" charset="0"/>
            </a:endParaRPr>
          </a:p>
          <a:p>
            <a:pPr indent="531719">
              <a:lnSpc>
                <a:spcPct val="150000"/>
              </a:lnSpc>
            </a:pP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100" dirty="0">
                <a:latin typeface="Cambria Math" panose="02040503050406030204" pitchFamily="18" charset="0"/>
                <a:ea typeface="Cambria Math" panose="02040503050406030204" pitchFamily="18" charset="0"/>
                <a:cs typeface="Times New Roman" panose="02020603050405020304" pitchFamily="18" charset="0"/>
              </a:rPr>
              <a:t>     </a:t>
            </a:r>
            <a:r>
              <a:rPr lang="en-US" altLang="zh-CN" i="1" dirty="0">
                <a:highlight>
                  <a:srgbClr val="FFFF00"/>
                </a:highlight>
                <a:latin typeface="Cambria Math" panose="02040503050406030204" pitchFamily="18" charset="0"/>
                <a:ea typeface="Cambria Math" panose="02040503050406030204" pitchFamily="18" charset="0"/>
              </a:rPr>
              <a:t>n</a:t>
            </a:r>
            <a:r>
              <a:rPr lang="en-US" altLang="zh-CN" baseline="-25000" dirty="0">
                <a:highlight>
                  <a:srgbClr val="FFFF00"/>
                </a:highlight>
                <a:latin typeface="Cambria Math" panose="02040503050406030204" pitchFamily="18" charset="0"/>
                <a:ea typeface="Cambria Math" panose="02040503050406030204" pitchFamily="18" charset="0"/>
              </a:rPr>
              <a:t>1</a:t>
            </a:r>
            <a:r>
              <a:rPr lang="en-US" altLang="zh-CN" sz="2100" dirty="0">
                <a:highlight>
                  <a:srgbClr val="FFFF00"/>
                </a:highlight>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highlight>
                  <a:srgbClr val="FFFF00"/>
                </a:highlight>
                <a:latin typeface="Times New Roman" panose="02020603050405020304" pitchFamily="18" charset="0"/>
                <a:ea typeface="微软雅黑" panose="020B0503020204020204" pitchFamily="34" charset="-122"/>
                <a:cs typeface="Times New Roman" panose="02020603050405020304" pitchFamily="18" charset="0"/>
              </a:rPr>
              <a:t>定子转速磁场的同步转速</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2100" dirty="0">
              <a:latin typeface="Times New Roman" panose="02020603050405020304" pitchFamily="18" charset="0"/>
              <a:ea typeface="微软雅黑" panose="020B0503020204020204" pitchFamily="34" charset="-122"/>
              <a:cs typeface="Times New Roman" panose="02020603050405020304" pitchFamily="18" charset="0"/>
            </a:endParaRPr>
          </a:p>
          <a:p>
            <a:pPr indent="531719">
              <a:lnSpc>
                <a:spcPct val="150000"/>
              </a:lnSpc>
            </a:pP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i="1" dirty="0">
                <a:latin typeface="Cambria Math" panose="02040503050406030204" pitchFamily="18" charset="0"/>
                <a:ea typeface="Cambria Math" panose="02040503050406030204" pitchFamily="18" charset="0"/>
              </a:rPr>
              <a:t>f</a:t>
            </a:r>
            <a:r>
              <a:rPr lang="en-US" altLang="zh-CN" baseline="-25000" dirty="0">
                <a:latin typeface="Cambria Math" panose="02040503050406030204" pitchFamily="18" charset="0"/>
                <a:ea typeface="Cambria Math" panose="02040503050406030204" pitchFamily="18" charset="0"/>
              </a:rPr>
              <a:t>1</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定子供电频率；</a:t>
            </a:r>
            <a:endParaRPr lang="en-US" altLang="zh-CN" sz="2100" dirty="0">
              <a:latin typeface="Times New Roman" panose="02020603050405020304" pitchFamily="18" charset="0"/>
              <a:ea typeface="微软雅黑" panose="020B0503020204020204" pitchFamily="34" charset="-122"/>
              <a:cs typeface="Times New Roman" panose="02020603050405020304" pitchFamily="18" charset="0"/>
            </a:endParaRPr>
          </a:p>
          <a:p>
            <a:pPr indent="531719">
              <a:lnSpc>
                <a:spcPct val="150000"/>
              </a:lnSpc>
            </a:pP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100" dirty="0">
                <a:latin typeface="Cambria Math" panose="02040503050406030204" pitchFamily="18" charset="0"/>
                <a:ea typeface="Cambria Math" panose="02040503050406030204" pitchFamily="18" charset="0"/>
                <a:cs typeface="Times New Roman" panose="02020603050405020304" pitchFamily="18" charset="0"/>
              </a:rPr>
              <a:t>      </a:t>
            </a:r>
            <a:r>
              <a:rPr lang="en-US" altLang="zh-CN" i="1" dirty="0">
                <a:latin typeface="Cambria Math" panose="02040503050406030204" pitchFamily="18" charset="0"/>
                <a:ea typeface="Cambria Math" panose="02040503050406030204" pitchFamily="18" charset="0"/>
              </a:rPr>
              <a:t>s</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转差率；</a:t>
            </a:r>
            <a:endParaRPr lang="en-US" altLang="zh-CN" sz="2100" dirty="0">
              <a:latin typeface="Times New Roman" panose="02020603050405020304" pitchFamily="18" charset="0"/>
              <a:ea typeface="微软雅黑" panose="020B0503020204020204" pitchFamily="34" charset="-122"/>
              <a:cs typeface="Times New Roman" panose="02020603050405020304" pitchFamily="18" charset="0"/>
            </a:endParaRPr>
          </a:p>
          <a:p>
            <a:pPr indent="531719">
              <a:lnSpc>
                <a:spcPct val="150000"/>
              </a:lnSpc>
            </a:pP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i="1" dirty="0">
                <a:latin typeface="Cambria Math" panose="02040503050406030204" pitchFamily="18" charset="0"/>
                <a:ea typeface="Cambria Math" panose="02040503050406030204" pitchFamily="18" charset="0"/>
              </a:rPr>
              <a:t>p</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极对数。</a:t>
            </a:r>
          </a:p>
        </p:txBody>
      </p:sp>
    </p:spTree>
    <p:extLst>
      <p:ext uri="{BB962C8B-B14F-4D97-AF65-F5344CB8AC3E}">
        <p14:creationId xmlns:p14="http://schemas.microsoft.com/office/powerpoint/2010/main" val="1180118735"/>
      </p:ext>
    </p:extLst>
  </p:cSld>
  <p:clrMapOvr>
    <a:masterClrMapping/>
  </p:clrMapOvr>
  <mc:AlternateContent xmlns:mc="http://schemas.openxmlformats.org/markup-compatibility/2006" xmlns:p14="http://schemas.microsoft.com/office/powerpoint/2010/main">
    <mc:Choice Requires="p14">
      <p:transition spd="slow" p14:dur="1600" advClick="0">
        <p14:gallery dir="l"/>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circle(in)">
                                      <p:cBhvr>
                                        <p:cTn id="7" dur="20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wipe(down)">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randombar(horizontal)">
                                      <p:cBhvr>
                                        <p:cTn id="17" dur="500"/>
                                        <p:tgtEl>
                                          <p:spTgt spid="18"/>
                                        </p:tgtEl>
                                      </p:cBhvr>
                                    </p:animEffect>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grpId="0"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1000"/>
                                        <p:tgtEl>
                                          <p:spTgt spid="3"/>
                                        </p:tgtEl>
                                      </p:cBhvr>
                                    </p:animEffect>
                                    <p:anim calcmode="lin" valueType="num">
                                      <p:cBhvr>
                                        <p:cTn id="23" dur="1000" fill="hold"/>
                                        <p:tgtEl>
                                          <p:spTgt spid="3"/>
                                        </p:tgtEl>
                                        <p:attrNameLst>
                                          <p:attrName>ppt_x</p:attrName>
                                        </p:attrNameLst>
                                      </p:cBhvr>
                                      <p:tavLst>
                                        <p:tav tm="0">
                                          <p:val>
                                            <p:strVal val="#ppt_x"/>
                                          </p:val>
                                        </p:tav>
                                        <p:tav tm="100000">
                                          <p:val>
                                            <p:strVal val="#ppt_x"/>
                                          </p:val>
                                        </p:tav>
                                      </p:tavLst>
                                    </p:anim>
                                    <p:anim calcmode="lin" valueType="num">
                                      <p:cBhvr>
                                        <p:cTn id="24" dur="1000" fill="hold"/>
                                        <p:tgtEl>
                                          <p:spTgt spid="3"/>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fade">
                                      <p:cBhvr>
                                        <p:cTn id="27" dur="1000"/>
                                        <p:tgtEl>
                                          <p:spTgt spid="2"/>
                                        </p:tgtEl>
                                      </p:cBhvr>
                                    </p:animEffect>
                                    <p:anim calcmode="lin" valueType="num">
                                      <p:cBhvr>
                                        <p:cTn id="28" dur="1000" fill="hold"/>
                                        <p:tgtEl>
                                          <p:spTgt spid="2"/>
                                        </p:tgtEl>
                                        <p:attrNameLst>
                                          <p:attrName>ppt_x</p:attrName>
                                        </p:attrNameLst>
                                      </p:cBhvr>
                                      <p:tavLst>
                                        <p:tav tm="0">
                                          <p:val>
                                            <p:strVal val="#ppt_x"/>
                                          </p:val>
                                        </p:tav>
                                        <p:tav tm="100000">
                                          <p:val>
                                            <p:strVal val="#ppt_x"/>
                                          </p:val>
                                        </p:tav>
                                      </p:tavLst>
                                    </p:anim>
                                    <p:anim calcmode="lin" valueType="num">
                                      <p:cBhvr>
                                        <p:cTn id="2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grpId="0" nodeType="clickEffect">
                                  <p:stCondLst>
                                    <p:cond delay="0"/>
                                  </p:stCondLst>
                                  <p:childTnLst>
                                    <p:set>
                                      <p:cBhvr>
                                        <p:cTn id="33" dur="1" fill="hold">
                                          <p:stCondLst>
                                            <p:cond delay="0"/>
                                          </p:stCondLst>
                                        </p:cTn>
                                        <p:tgtEl>
                                          <p:spTgt spid="26"/>
                                        </p:tgtEl>
                                        <p:attrNameLst>
                                          <p:attrName>style.visibility</p:attrName>
                                        </p:attrNameLst>
                                      </p:cBhvr>
                                      <p:to>
                                        <p:strVal val="visible"/>
                                      </p:to>
                                    </p:set>
                                    <p:animEffect transition="in" filter="wipe(down)">
                                      <p:cBhvr>
                                        <p:cTn id="34" dur="500"/>
                                        <p:tgtEl>
                                          <p:spTgt spid="26"/>
                                        </p:tgtEl>
                                      </p:cBhvr>
                                    </p:animEffect>
                                  </p:childTnLst>
                                </p:cTn>
                              </p:par>
                            </p:childTnLst>
                          </p:cTn>
                        </p:par>
                      </p:childTnLst>
                    </p:cTn>
                  </p:par>
                  <p:par>
                    <p:cTn id="35" fill="hold">
                      <p:stCondLst>
                        <p:cond delay="indefinite"/>
                      </p:stCondLst>
                      <p:childTnLst>
                        <p:par>
                          <p:cTn id="36" fill="hold">
                            <p:stCondLst>
                              <p:cond delay="0"/>
                            </p:stCondLst>
                            <p:childTnLst>
                              <p:par>
                                <p:cTn id="37" presetID="14" presetClass="entr" presetSubtype="10" fill="hold" grpId="0" nodeType="clickEffect">
                                  <p:stCondLst>
                                    <p:cond delay="0"/>
                                  </p:stCondLst>
                                  <p:childTnLst>
                                    <p:set>
                                      <p:cBhvr>
                                        <p:cTn id="38" dur="1" fill="hold">
                                          <p:stCondLst>
                                            <p:cond delay="0"/>
                                          </p:stCondLst>
                                        </p:cTn>
                                        <p:tgtEl>
                                          <p:spTgt spid="27"/>
                                        </p:tgtEl>
                                        <p:attrNameLst>
                                          <p:attrName>style.visibility</p:attrName>
                                        </p:attrNameLst>
                                      </p:cBhvr>
                                      <p:to>
                                        <p:strVal val="visible"/>
                                      </p:to>
                                    </p:set>
                                    <p:animEffect transition="in" filter="randombar(horizontal)">
                                      <p:cBhvr>
                                        <p:cTn id="39"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5" grpId="0" animBg="1"/>
      <p:bldP spid="18" grpId="0"/>
      <p:bldP spid="19" grpId="0"/>
      <p:bldP spid="2" grpId="0"/>
      <p:bldP spid="26" grpId="0"/>
      <p:bldP spid="27"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1274363" y="1960141"/>
            <a:ext cx="10267579" cy="3490610"/>
          </a:xfrm>
          <a:prstGeom prst="rect">
            <a:avLst/>
          </a:prstGeom>
          <a:noFill/>
        </p:spPr>
        <p:style>
          <a:lnRef idx="2">
            <a:schemeClr val="accent6"/>
          </a:lnRef>
          <a:fillRef idx="1">
            <a:schemeClr val="lt1"/>
          </a:fillRef>
          <a:effectRef idx="0">
            <a:schemeClr val="accent6"/>
          </a:effectRef>
          <a:fontRef idx="minor">
            <a:schemeClr val="dk1"/>
          </a:fontRef>
        </p:style>
        <p:txBody>
          <a:bodyPr wrap="square" lIns="96433" tIns="48216" rIns="96433" bIns="48216" rtlCol="0">
            <a:spAutoFit/>
          </a:bodyPr>
          <a:lstStyle/>
          <a:p>
            <a:pPr indent="531719">
              <a:lnSpc>
                <a:spcPct val="150000"/>
              </a:lnSpc>
            </a:pP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上式可见，改变异步电动机的供电频率</a:t>
            </a:r>
            <a:r>
              <a:rPr lang="en-US" altLang="zh-CN" sz="2100" i="1" dirty="0">
                <a:latin typeface="Times New Roman" panose="02020603050405020304" pitchFamily="18" charset="0"/>
                <a:ea typeface="微软雅黑" panose="020B0503020204020204" pitchFamily="34" charset="-122"/>
                <a:cs typeface="Times New Roman" panose="02020603050405020304" pitchFamily="18" charset="0"/>
              </a:rPr>
              <a:t>f</a:t>
            </a:r>
            <a:r>
              <a:rPr lang="en-US" altLang="zh-CN" sz="2100" baseline="-25000" dirty="0">
                <a:latin typeface="Times New Roman" panose="02020603050405020304" pitchFamily="18" charset="0"/>
                <a:ea typeface="微软雅黑" panose="020B0503020204020204" pitchFamily="34" charset="-122"/>
                <a:cs typeface="Times New Roman" panose="02020603050405020304" pitchFamily="18" charset="0"/>
              </a:rPr>
              <a:t>1</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，可以改变其同步转速</a:t>
            </a:r>
            <a:r>
              <a:rPr lang="en-US" altLang="zh-CN" sz="2100" i="1" dirty="0">
                <a:latin typeface="Times New Roman" panose="02020603050405020304" pitchFamily="18" charset="0"/>
                <a:ea typeface="微软雅黑" panose="020B0503020204020204" pitchFamily="34" charset="-122"/>
                <a:cs typeface="Times New Roman" panose="02020603050405020304" pitchFamily="18" charset="0"/>
              </a:rPr>
              <a:t>n</a:t>
            </a:r>
            <a:r>
              <a:rPr lang="en-US" altLang="zh-CN" sz="2100" baseline="-25000" dirty="0">
                <a:latin typeface="Times New Roman" panose="02020603050405020304" pitchFamily="18" charset="0"/>
                <a:ea typeface="微软雅黑" panose="020B0503020204020204" pitchFamily="34" charset="-122"/>
                <a:cs typeface="Times New Roman" panose="02020603050405020304" pitchFamily="18" charset="0"/>
              </a:rPr>
              <a:t>1</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，实现调速运行，也称为变频调速。</a:t>
            </a:r>
          </a:p>
          <a:p>
            <a:pPr indent="531719">
              <a:lnSpc>
                <a:spcPct val="150000"/>
              </a:lnSpc>
            </a:pP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对异步电动机进行变频调速控制时，</a:t>
            </a:r>
            <a:r>
              <a:rPr lang="zh-CN" altLang="en-US" sz="2100" dirty="0">
                <a:highlight>
                  <a:srgbClr val="FFFF00"/>
                </a:highlight>
                <a:latin typeface="Times New Roman" panose="02020603050405020304" pitchFamily="18" charset="0"/>
                <a:ea typeface="微软雅黑" panose="020B0503020204020204" pitchFamily="34" charset="-122"/>
                <a:cs typeface="Times New Roman" panose="02020603050405020304" pitchFamily="18" charset="0"/>
              </a:rPr>
              <a:t>希望电动机的每极磁通保持额定值不变</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。若</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磁通为弱</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，则铁心利用不够充分，在同样的转子电流下，电磁转矩小，电动机的负载能力下降。若</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磁通太强</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，又会使铁心饱和，使励磁电流过大，严重时会因绕组过热而损坏电动机。</a:t>
            </a:r>
            <a:r>
              <a:rPr lang="zh-CN" altLang="en-US" sz="2100" b="1" dirty="0">
                <a:highlight>
                  <a:srgbClr val="FFFF00"/>
                </a:highlight>
                <a:latin typeface="Times New Roman" panose="02020603050405020304" pitchFamily="18" charset="0"/>
                <a:ea typeface="微软雅黑" panose="020B0503020204020204" pitchFamily="34" charset="-122"/>
                <a:cs typeface="Times New Roman" panose="02020603050405020304" pitchFamily="18" charset="0"/>
              </a:rPr>
              <a:t>异步电动机的磁通是定子和转子磁动势合成产生的</a:t>
            </a:r>
            <a:r>
              <a:rPr lang="zh-CN" altLang="en-US" sz="2100" b="1" dirty="0">
                <a:latin typeface="Times New Roman" panose="02020603050405020304" pitchFamily="18" charset="0"/>
                <a:ea typeface="微软雅黑" panose="020B0503020204020204" pitchFamily="34" charset="-122"/>
                <a:cs typeface="Times New Roman" panose="02020603050405020304" pitchFamily="18" charset="0"/>
              </a:rPr>
              <a:t>，下面说明怎样才能使磁通保持恒定</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a:t>
            </a:r>
          </a:p>
        </p:txBody>
      </p:sp>
      <p:sp>
        <p:nvSpPr>
          <p:cNvPr id="15" name="平行四边形 14"/>
          <p:cNvSpPr/>
          <p:nvPr/>
        </p:nvSpPr>
        <p:spPr>
          <a:xfrm flipH="1">
            <a:off x="250478" y="-2678"/>
            <a:ext cx="10643964" cy="618124"/>
          </a:xfrm>
          <a:prstGeom prst="parallelogram">
            <a:avLst>
              <a:gd name="adj" fmla="val 104225"/>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6" name="文本框 3"/>
          <p:cNvSpPr txBox="1"/>
          <p:nvPr/>
        </p:nvSpPr>
        <p:spPr>
          <a:xfrm>
            <a:off x="938957" y="52576"/>
            <a:ext cx="7961709" cy="486886"/>
          </a:xfrm>
          <a:prstGeom prst="rect">
            <a:avLst/>
          </a:prstGeom>
          <a:noFill/>
        </p:spPr>
        <p:txBody>
          <a:bodyPr wrap="square" lIns="96433" tIns="48216" rIns="96433" bIns="48216" rtlCol="0">
            <a:spAutoFit/>
          </a:bodyPr>
          <a:lstStyle/>
          <a:p>
            <a:r>
              <a:rPr lang="zh-CN" altLang="en-US" sz="2500" b="1" dirty="0">
                <a:solidFill>
                  <a:schemeClr val="bg1"/>
                </a:solidFill>
                <a:latin typeface="微软雅黑" panose="020B0503020204020204" pitchFamily="34" charset="-122"/>
                <a:ea typeface="微软雅黑" panose="020B0503020204020204" pitchFamily="34" charset="-122"/>
              </a:rPr>
              <a:t>第三节   交流伺服系统</a:t>
            </a:r>
          </a:p>
        </p:txBody>
      </p:sp>
      <p:sp>
        <p:nvSpPr>
          <p:cNvPr id="17" name="直角三角形 16"/>
          <p:cNvSpPr/>
          <p:nvPr/>
        </p:nvSpPr>
        <p:spPr>
          <a:xfrm>
            <a:off x="-22771" y="1"/>
            <a:ext cx="633561" cy="644057"/>
          </a:xfrm>
          <a:prstGeom prst="rtTriangle">
            <a:avLst/>
          </a:prstGeom>
          <a:solidFill>
            <a:srgbClr val="513D4F"/>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20" name="Picture 3" descr="G:\409835d4e6170db16fe5ea1d69c71340.png"/>
          <p:cNvPicPr>
            <a:picLocks noChangeAspect="1" noChangeArrowheads="1"/>
          </p:cNvPicPr>
          <p:nvPr/>
        </p:nvPicPr>
        <p:blipFill>
          <a:blip r:embed="rId3" cstate="print">
            <a:duotone>
              <a:prstClr val="black"/>
              <a:srgbClr val="864284">
                <a:tint val="45000"/>
                <a:satMod val="400000"/>
              </a:srgbClr>
            </a:duotone>
            <a:extLst>
              <a:ext uri="{28A0092B-C50C-407E-A947-70E740481C1C}">
                <a14:useLocalDpi xmlns:a14="http://schemas.microsoft.com/office/drawing/2010/main" val="0"/>
              </a:ext>
            </a:extLst>
          </a:blip>
          <a:srcRect/>
          <a:stretch>
            <a:fillRect/>
          </a:stretch>
        </p:blipFill>
        <p:spPr bwMode="auto">
          <a:xfrm rot="2286903">
            <a:off x="10932535" y="-72093"/>
            <a:ext cx="901783" cy="916026"/>
          </a:xfrm>
          <a:prstGeom prst="rect">
            <a:avLst/>
          </a:prstGeom>
          <a:noFill/>
          <a:extLst>
            <a:ext uri="{909E8E84-426E-40DD-AFC4-6F175D3DCCD1}">
              <a14:hiddenFill xmlns:a14="http://schemas.microsoft.com/office/drawing/2010/main">
                <a:solidFill>
                  <a:srgbClr val="FFFFFF"/>
                </a:solidFill>
              </a14:hiddenFill>
            </a:ext>
          </a:extLst>
        </p:spPr>
      </p:pic>
      <p:sp>
        <p:nvSpPr>
          <p:cNvPr id="21" name="平行四边形 20"/>
          <p:cNvSpPr/>
          <p:nvPr/>
        </p:nvSpPr>
        <p:spPr>
          <a:xfrm flipH="1">
            <a:off x="94432" y="0"/>
            <a:ext cx="743396" cy="618124"/>
          </a:xfrm>
          <a:prstGeom prst="parallelogram">
            <a:avLst>
              <a:gd name="adj" fmla="val 99241"/>
            </a:avLst>
          </a:prstGeom>
          <a:solidFill>
            <a:srgbClr val="864284"/>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3" name="矩形 22"/>
          <p:cNvSpPr/>
          <p:nvPr/>
        </p:nvSpPr>
        <p:spPr>
          <a:xfrm>
            <a:off x="-10046" y="7075942"/>
            <a:ext cx="12869466" cy="174019"/>
          </a:xfrm>
          <a:prstGeom prst="rect">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Tree>
    <p:extLst>
      <p:ext uri="{BB962C8B-B14F-4D97-AF65-F5344CB8AC3E}">
        <p14:creationId xmlns:p14="http://schemas.microsoft.com/office/powerpoint/2010/main" val="318281439"/>
      </p:ext>
    </p:extLst>
  </p:cSld>
  <p:clrMapOvr>
    <a:masterClrMapping/>
  </p:clrMapOvr>
  <mc:AlternateContent xmlns:mc="http://schemas.openxmlformats.org/markup-compatibility/2006" xmlns:p14="http://schemas.microsoft.com/office/powerpoint/2010/main">
    <mc:Choice Requires="p14">
      <p:transition spd="slow" p14:dur="1600" advClick="0">
        <p14:gallery dir="l"/>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barn(inVertical)">
                                      <p:cBhvr>
                                        <p:cTn id="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81088918-986F-4ACB-911F-BB18FB97932C}"/>
              </a:ext>
            </a:extLst>
          </p:cNvPr>
          <p:cNvSpPr txBox="1"/>
          <p:nvPr>
            <p:custDataLst>
              <p:tags r:id="rId2"/>
            </p:custDataLst>
          </p:nvPr>
        </p:nvSpPr>
        <p:spPr>
          <a:xfrm>
            <a:off x="1286157" y="669690"/>
            <a:ext cx="10286436" cy="2260203"/>
          </a:xfrm>
          <a:prstGeom prst="rect">
            <a:avLst/>
          </a:prstGeom>
          <a:noFill/>
        </p:spPr>
        <p:txBody>
          <a:bodyPr vert="horz" wrap="square" rtlCol="0" anchor="ctr" anchorCtr="0">
            <a:noAutofit/>
          </a:bodyPr>
          <a:lstStyle/>
          <a:p>
            <a:r>
              <a:rPr lang="zh-CN" altLang="en-US" sz="2742"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sym typeface="Microsoft Yahei" panose="020B0503020204020204" pitchFamily="34" charset="-122"/>
              </a:rPr>
              <a:t>某三相交流电动机，电源频率</a:t>
            </a:r>
            <a:r>
              <a:rPr lang="en-US" altLang="zh-CN" sz="2742"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sym typeface="Microsoft Yahei" panose="020B0503020204020204" pitchFamily="34" charset="-122"/>
              </a:rPr>
              <a:t>50</a:t>
            </a:r>
            <a:r>
              <a:rPr lang="zh-CN" altLang="en-US" sz="2742"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sym typeface="Microsoft Yahei" panose="020B0503020204020204" pitchFamily="34" charset="-122"/>
              </a:rPr>
              <a:t> </a:t>
            </a:r>
            <a:r>
              <a:rPr lang="en-US" altLang="zh-CN" sz="2742"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sym typeface="Microsoft Yahei" panose="020B0503020204020204" pitchFamily="34" charset="-122"/>
              </a:rPr>
              <a:t>Hz</a:t>
            </a:r>
            <a:r>
              <a:rPr lang="zh-CN" altLang="en-US" sz="2742"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sym typeface="Microsoft Yahei" panose="020B0503020204020204" pitchFamily="34" charset="-122"/>
              </a:rPr>
              <a:t>，空载转速</a:t>
            </a:r>
            <a:r>
              <a:rPr lang="en-US" altLang="zh-CN" sz="2742"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sym typeface="Microsoft Yahei" panose="020B0503020204020204" pitchFamily="34" charset="-122"/>
              </a:rPr>
              <a:t>1450</a:t>
            </a:r>
            <a:r>
              <a:rPr lang="zh-CN" altLang="en-US" sz="2742"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sym typeface="Microsoft Yahei" panose="020B0503020204020204" pitchFamily="34" charset="-122"/>
              </a:rPr>
              <a:t> </a:t>
            </a:r>
            <a:r>
              <a:rPr lang="en-US" altLang="zh-CN" sz="2742"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sym typeface="Microsoft Yahei" panose="020B0503020204020204" pitchFamily="34" charset="-122"/>
              </a:rPr>
              <a:t>r/min</a:t>
            </a:r>
            <a:r>
              <a:rPr lang="zh-CN" altLang="en-US" sz="2742"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sym typeface="Microsoft Yahei" panose="020B0503020204020204" pitchFamily="34" charset="-122"/>
              </a:rPr>
              <a:t>，则该电动机为（）极，空载转差率为（）。</a:t>
            </a:r>
          </a:p>
        </p:txBody>
      </p:sp>
      <p:sp>
        <p:nvSpPr>
          <p:cNvPr id="5" name="文本框 4">
            <a:extLst>
              <a:ext uri="{FF2B5EF4-FFF2-40B4-BE49-F238E27FC236}">
                <a16:creationId xmlns:a16="http://schemas.microsoft.com/office/drawing/2014/main" id="{284F5CC2-ADE4-473F-98FA-76FB591AEC5D}"/>
              </a:ext>
            </a:extLst>
          </p:cNvPr>
          <p:cNvSpPr txBox="1"/>
          <p:nvPr>
            <p:custDataLst>
              <p:tags r:id="rId3"/>
            </p:custDataLst>
          </p:nvPr>
        </p:nvSpPr>
        <p:spPr>
          <a:xfrm>
            <a:off x="2571962" y="2938265"/>
            <a:ext cx="9000631" cy="678061"/>
          </a:xfrm>
          <a:prstGeom prst="rect">
            <a:avLst/>
          </a:prstGeom>
          <a:noFill/>
        </p:spPr>
        <p:txBody>
          <a:bodyPr vert="horz" rtlCol="0" anchor="ctr" anchorCtr="0">
            <a:noAutofit/>
          </a:bodyPr>
          <a:lstStyle/>
          <a:p>
            <a:r>
              <a:rPr lang="en-US" altLang="zh-CN" sz="2742"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sym typeface="Microsoft Yahei" panose="020B0503020204020204" pitchFamily="34" charset="-122"/>
              </a:rPr>
              <a:t>2 </a:t>
            </a:r>
            <a:r>
              <a:rPr lang="zh-CN" altLang="en-US" sz="2742"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sym typeface="Microsoft Yahei" panose="020B0503020204020204" pitchFamily="34" charset="-122"/>
              </a:rPr>
              <a:t>；</a:t>
            </a:r>
            <a:r>
              <a:rPr lang="en-US" altLang="zh-CN" sz="2742"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sym typeface="Microsoft Yahei" panose="020B0503020204020204" pitchFamily="34" charset="-122"/>
              </a:rPr>
              <a:t>3.3%</a:t>
            </a:r>
            <a:endParaRPr lang="zh-CN" altLang="en-US" sz="2742"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sym typeface="Microsoft Yahei" panose="020B0503020204020204" pitchFamily="34" charset="-122"/>
            </a:endParaRPr>
          </a:p>
        </p:txBody>
      </p:sp>
      <p:sp>
        <p:nvSpPr>
          <p:cNvPr id="6" name="文本框 5">
            <a:extLst>
              <a:ext uri="{FF2B5EF4-FFF2-40B4-BE49-F238E27FC236}">
                <a16:creationId xmlns:a16="http://schemas.microsoft.com/office/drawing/2014/main" id="{F0E65AA8-B55A-48AA-B22E-4BB87E0E2C91}"/>
              </a:ext>
            </a:extLst>
          </p:cNvPr>
          <p:cNvSpPr txBox="1"/>
          <p:nvPr>
            <p:custDataLst>
              <p:tags r:id="rId4"/>
            </p:custDataLst>
          </p:nvPr>
        </p:nvSpPr>
        <p:spPr>
          <a:xfrm>
            <a:off x="2571962" y="3842346"/>
            <a:ext cx="9000631" cy="678061"/>
          </a:xfrm>
          <a:prstGeom prst="rect">
            <a:avLst/>
          </a:prstGeom>
          <a:noFill/>
        </p:spPr>
        <p:txBody>
          <a:bodyPr vert="horz" rtlCol="0" anchor="ctr" anchorCtr="0">
            <a:noAutofit/>
          </a:bodyPr>
          <a:lstStyle/>
          <a:p>
            <a:r>
              <a:rPr lang="en-US" altLang="zh-CN" sz="2742"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sym typeface="Microsoft Yahei" panose="020B0503020204020204" pitchFamily="34" charset="-122"/>
              </a:rPr>
              <a:t>2</a:t>
            </a:r>
            <a:r>
              <a:rPr lang="zh-CN" altLang="en-US" sz="2742"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sym typeface="Microsoft Yahei" panose="020B0503020204020204" pitchFamily="34" charset="-122"/>
              </a:rPr>
              <a:t>；</a:t>
            </a:r>
            <a:r>
              <a:rPr lang="en-US" altLang="zh-CN" sz="2742"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sym typeface="Microsoft Yahei" panose="020B0503020204020204" pitchFamily="34" charset="-122"/>
              </a:rPr>
              <a:t>33%</a:t>
            </a:r>
            <a:endParaRPr lang="zh-CN" altLang="en-US" sz="2742"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sym typeface="Microsoft Yahei" panose="020B0503020204020204" pitchFamily="34" charset="-122"/>
            </a:endParaRPr>
          </a:p>
        </p:txBody>
      </p:sp>
      <p:sp>
        <p:nvSpPr>
          <p:cNvPr id="7" name="文本框 6">
            <a:extLst>
              <a:ext uri="{FF2B5EF4-FFF2-40B4-BE49-F238E27FC236}">
                <a16:creationId xmlns:a16="http://schemas.microsoft.com/office/drawing/2014/main" id="{A9DD6B0D-B22F-425D-A6EF-B2F768CC1379}"/>
              </a:ext>
            </a:extLst>
          </p:cNvPr>
          <p:cNvSpPr txBox="1"/>
          <p:nvPr>
            <p:custDataLst>
              <p:tags r:id="rId5"/>
            </p:custDataLst>
          </p:nvPr>
        </p:nvSpPr>
        <p:spPr>
          <a:xfrm>
            <a:off x="2571962" y="4746427"/>
            <a:ext cx="9000631" cy="678061"/>
          </a:xfrm>
          <a:prstGeom prst="rect">
            <a:avLst/>
          </a:prstGeom>
          <a:noFill/>
        </p:spPr>
        <p:txBody>
          <a:bodyPr vert="horz" rtlCol="0" anchor="ctr" anchorCtr="0">
            <a:noAutofit/>
          </a:bodyPr>
          <a:lstStyle/>
          <a:p>
            <a:r>
              <a:rPr lang="en-US" altLang="zh-CN" sz="2742"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sym typeface="Microsoft Yahei" panose="020B0503020204020204" pitchFamily="34" charset="-122"/>
              </a:rPr>
              <a:t>4</a:t>
            </a:r>
            <a:r>
              <a:rPr lang="zh-CN" altLang="en-US" sz="2742"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sym typeface="Microsoft Yahei" panose="020B0503020204020204" pitchFamily="34" charset="-122"/>
              </a:rPr>
              <a:t>；</a:t>
            </a:r>
            <a:r>
              <a:rPr lang="en-US" altLang="zh-CN" sz="2742"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sym typeface="Microsoft Yahei" panose="020B0503020204020204" pitchFamily="34" charset="-122"/>
              </a:rPr>
              <a:t>3.3%</a:t>
            </a:r>
            <a:endParaRPr lang="zh-CN" altLang="en-US" sz="2742"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sym typeface="Microsoft Yahei" panose="020B0503020204020204" pitchFamily="34" charset="-122"/>
            </a:endParaRPr>
          </a:p>
        </p:txBody>
      </p:sp>
      <p:sp>
        <p:nvSpPr>
          <p:cNvPr id="8" name="文本框 7">
            <a:extLst>
              <a:ext uri="{FF2B5EF4-FFF2-40B4-BE49-F238E27FC236}">
                <a16:creationId xmlns:a16="http://schemas.microsoft.com/office/drawing/2014/main" id="{BEBD4414-7D62-4E3C-BFB9-35EBBC967E56}"/>
              </a:ext>
            </a:extLst>
          </p:cNvPr>
          <p:cNvSpPr txBox="1"/>
          <p:nvPr>
            <p:custDataLst>
              <p:tags r:id="rId6"/>
            </p:custDataLst>
          </p:nvPr>
        </p:nvSpPr>
        <p:spPr>
          <a:xfrm>
            <a:off x="2571962" y="5650509"/>
            <a:ext cx="9000631" cy="678061"/>
          </a:xfrm>
          <a:prstGeom prst="rect">
            <a:avLst/>
          </a:prstGeom>
          <a:noFill/>
        </p:spPr>
        <p:txBody>
          <a:bodyPr vert="horz" rtlCol="0" anchor="ctr" anchorCtr="0">
            <a:noAutofit/>
          </a:bodyPr>
          <a:lstStyle/>
          <a:p>
            <a:r>
              <a:rPr lang="en-US" altLang="zh-CN" sz="2742"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sym typeface="Microsoft Yahei" panose="020B0503020204020204" pitchFamily="34" charset="-122"/>
              </a:rPr>
              <a:t>4</a:t>
            </a:r>
            <a:r>
              <a:rPr lang="zh-CN" altLang="en-US" sz="2742"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sym typeface="Microsoft Yahei" panose="020B0503020204020204" pitchFamily="34" charset="-122"/>
              </a:rPr>
              <a:t>；</a:t>
            </a:r>
            <a:r>
              <a:rPr lang="en-US" altLang="zh-CN" sz="2742"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sym typeface="Microsoft Yahei" panose="020B0503020204020204" pitchFamily="34" charset="-122"/>
              </a:rPr>
              <a:t>33%</a:t>
            </a:r>
            <a:endParaRPr lang="zh-CN" altLang="en-US" sz="2742"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sym typeface="Microsoft Yahei" panose="020B0503020204020204" pitchFamily="34" charset="-122"/>
            </a:endParaRPr>
          </a:p>
        </p:txBody>
      </p:sp>
      <p:sp>
        <p:nvSpPr>
          <p:cNvPr id="9" name="椭圆 8">
            <a:extLst>
              <a:ext uri="{FF2B5EF4-FFF2-40B4-BE49-F238E27FC236}">
                <a16:creationId xmlns:a16="http://schemas.microsoft.com/office/drawing/2014/main" id="{D26D63F1-7403-46BA-8CA7-313B2E6CE809}"/>
              </a:ext>
            </a:extLst>
          </p:cNvPr>
          <p:cNvSpPr>
            <a:spLocks noChangeAspect="1"/>
          </p:cNvSpPr>
          <p:nvPr>
            <p:custDataLst>
              <p:tags r:id="rId7"/>
            </p:custDataLst>
          </p:nvPr>
        </p:nvSpPr>
        <p:spPr>
          <a:xfrm>
            <a:off x="1657835" y="3006070"/>
            <a:ext cx="542449" cy="542449"/>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87">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zh-CN" altLang="en-US" sz="1687">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0" name="椭圆 9">
            <a:extLst>
              <a:ext uri="{FF2B5EF4-FFF2-40B4-BE49-F238E27FC236}">
                <a16:creationId xmlns:a16="http://schemas.microsoft.com/office/drawing/2014/main" id="{7327084D-3DA4-48E2-A65B-16FA3B0F9D40}"/>
              </a:ext>
            </a:extLst>
          </p:cNvPr>
          <p:cNvSpPr>
            <a:spLocks noChangeAspect="1"/>
          </p:cNvSpPr>
          <p:nvPr>
            <p:custDataLst>
              <p:tags r:id="rId8"/>
            </p:custDataLst>
          </p:nvPr>
        </p:nvSpPr>
        <p:spPr>
          <a:xfrm>
            <a:off x="1657835" y="3910151"/>
            <a:ext cx="542449" cy="542449"/>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87">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zh-CN" altLang="en-US" sz="1687">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椭圆 10">
            <a:extLst>
              <a:ext uri="{FF2B5EF4-FFF2-40B4-BE49-F238E27FC236}">
                <a16:creationId xmlns:a16="http://schemas.microsoft.com/office/drawing/2014/main" id="{11751BE9-F28A-4D41-AD25-D5BD52076A5F}"/>
              </a:ext>
            </a:extLst>
          </p:cNvPr>
          <p:cNvSpPr>
            <a:spLocks noChangeAspect="1"/>
          </p:cNvSpPr>
          <p:nvPr>
            <p:custDataLst>
              <p:tags r:id="rId9"/>
            </p:custDataLst>
          </p:nvPr>
        </p:nvSpPr>
        <p:spPr>
          <a:xfrm>
            <a:off x="1657835" y="4814232"/>
            <a:ext cx="542449" cy="542449"/>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87">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lang="zh-CN" altLang="en-US" sz="1687">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椭圆 11">
            <a:extLst>
              <a:ext uri="{FF2B5EF4-FFF2-40B4-BE49-F238E27FC236}">
                <a16:creationId xmlns:a16="http://schemas.microsoft.com/office/drawing/2014/main" id="{C20DCD43-2D6F-4155-8A74-D3999ED20197}"/>
              </a:ext>
            </a:extLst>
          </p:cNvPr>
          <p:cNvSpPr>
            <a:spLocks noChangeAspect="1"/>
          </p:cNvSpPr>
          <p:nvPr>
            <p:custDataLst>
              <p:tags r:id="rId10"/>
            </p:custDataLst>
          </p:nvPr>
        </p:nvSpPr>
        <p:spPr>
          <a:xfrm>
            <a:off x="1657835" y="5718314"/>
            <a:ext cx="542449" cy="542449"/>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87">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D</a:t>
            </a:r>
            <a:endParaRPr lang="zh-CN" altLang="en-US" sz="1687">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矩形: 圆角 12">
            <a:extLst>
              <a:ext uri="{FF2B5EF4-FFF2-40B4-BE49-F238E27FC236}">
                <a16:creationId xmlns:a16="http://schemas.microsoft.com/office/drawing/2014/main" id="{480816A1-B906-454A-9DDD-ACFC6EAC86F1}"/>
              </a:ext>
            </a:extLst>
          </p:cNvPr>
          <p:cNvSpPr/>
          <p:nvPr>
            <p:custDataLst>
              <p:tags r:id="rId11"/>
            </p:custDataLst>
          </p:nvPr>
        </p:nvSpPr>
        <p:spPr>
          <a:xfrm>
            <a:off x="9402798" y="6554590"/>
            <a:ext cx="1627346" cy="433959"/>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87">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grpSp>
        <p:nvGrpSpPr>
          <p:cNvPr id="18" name="组合 17">
            <a:extLst>
              <a:ext uri="{FF2B5EF4-FFF2-40B4-BE49-F238E27FC236}">
                <a16:creationId xmlns:a16="http://schemas.microsoft.com/office/drawing/2014/main" id="{957124A8-04C8-42AB-966C-C8947D7C9FF4}"/>
              </a:ext>
            </a:extLst>
          </p:cNvPr>
          <p:cNvGrpSpPr/>
          <p:nvPr>
            <p:custDataLst>
              <p:tags r:id="rId12"/>
            </p:custDataLst>
          </p:nvPr>
        </p:nvGrpSpPr>
        <p:grpSpPr>
          <a:xfrm>
            <a:off x="0" y="0"/>
            <a:ext cx="12858044" cy="669690"/>
            <a:chOff x="-335" y="0"/>
            <a:chExt cx="12192000" cy="635000"/>
          </a:xfrm>
        </p:grpSpPr>
        <p:sp>
          <p:nvSpPr>
            <p:cNvPr id="14" name="TitleBackground">
              <a:extLst>
                <a:ext uri="{FF2B5EF4-FFF2-40B4-BE49-F238E27FC236}">
                  <a16:creationId xmlns:a16="http://schemas.microsoft.com/office/drawing/2014/main" id="{896CA01F-F3AD-408A-A20F-9E482AD9B5A9}"/>
                </a:ext>
              </a:extLst>
            </p:cNvPr>
            <p:cNvSpPr/>
            <p:nvPr>
              <p:custDataLst>
                <p:tags r:id="rId14"/>
              </p:custDataLst>
            </p:nvPr>
          </p:nvSpPr>
          <p:spPr>
            <a:xfrm>
              <a:off x="-335" y="0"/>
              <a:ext cx="12192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ColorBlock">
              <a:extLst>
                <a:ext uri="{FF2B5EF4-FFF2-40B4-BE49-F238E27FC236}">
                  <a16:creationId xmlns:a16="http://schemas.microsoft.com/office/drawing/2014/main" id="{80C0999D-F194-4185-95DF-7C17EB710B8E}"/>
                </a:ext>
              </a:extLst>
            </p:cNvPr>
            <p:cNvSpPr/>
            <p:nvPr>
              <p:custDataLst>
                <p:tags r:id="rId15"/>
              </p:custDataLst>
            </p:nvPr>
          </p:nvSpPr>
          <p:spPr>
            <a:xfrm>
              <a:off x="-335"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TypeText">
              <a:extLst>
                <a:ext uri="{FF2B5EF4-FFF2-40B4-BE49-F238E27FC236}">
                  <a16:creationId xmlns:a16="http://schemas.microsoft.com/office/drawing/2014/main" id="{6D7818A9-C8FB-4F5A-BD19-C5863F10CA9E}"/>
                </a:ext>
              </a:extLst>
            </p:cNvPr>
            <p:cNvSpPr txBox="1"/>
            <p:nvPr>
              <p:custDataLst>
                <p:tags r:id="rId16"/>
              </p:custDataLst>
            </p:nvPr>
          </p:nvSpPr>
          <p:spPr>
            <a:xfrm>
              <a:off x="240508" y="0"/>
              <a:ext cx="1905000" cy="635000"/>
            </a:xfrm>
            <a:prstGeom prst="rect">
              <a:avLst/>
            </a:prstGeom>
            <a:noFill/>
          </p:spPr>
          <p:txBody>
            <a:bodyPr vert="horz" wrap="none" rtlCol="0" anchor="ctr" anchorCtr="0">
              <a:noAutofit/>
            </a:bodyPr>
            <a:lstStyle/>
            <a:p>
              <a:r>
                <a:rPr lang="zh-CN" altLang="en-US" sz="2742">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p>
          </p:txBody>
        </p:sp>
        <p:sp>
          <p:nvSpPr>
            <p:cNvPr id="17" name="TipText">
              <a:extLst>
                <a:ext uri="{FF2B5EF4-FFF2-40B4-BE49-F238E27FC236}">
                  <a16:creationId xmlns:a16="http://schemas.microsoft.com/office/drawing/2014/main" id="{738AE00B-5A78-465B-873C-D250B731EFEE}"/>
                </a:ext>
              </a:extLst>
            </p:cNvPr>
            <p:cNvSpPr txBox="1"/>
            <p:nvPr>
              <p:custDataLst>
                <p:tags r:id="rId17"/>
              </p:custDataLst>
            </p:nvPr>
          </p:nvSpPr>
          <p:spPr>
            <a:xfrm>
              <a:off x="1500718" y="103562"/>
              <a:ext cx="2286000" cy="508000"/>
            </a:xfrm>
            <a:prstGeom prst="rect">
              <a:avLst/>
            </a:prstGeom>
            <a:noFill/>
          </p:spPr>
          <p:txBody>
            <a:bodyPr vert="horz" wrap="none" rtlCol="0" anchor="ctr" anchorCtr="0">
              <a:noAutofit/>
            </a:bodyPr>
            <a:lstStyle/>
            <a:p>
              <a:r>
                <a:rPr lang="en-US" altLang="zh-CN" sz="2109">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109">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3" name="图片 2">
            <a:extLst>
              <a:ext uri="{FF2B5EF4-FFF2-40B4-BE49-F238E27FC236}">
                <a16:creationId xmlns:a16="http://schemas.microsoft.com/office/drawing/2014/main" id="{080B2997-23DC-446D-B697-691A55EF0AEF}"/>
              </a:ext>
            </a:extLst>
          </p:cNvPr>
          <p:cNvPicPr>
            <a:picLocks/>
          </p:cNvPicPr>
          <p:nvPr>
            <p:custDataLst>
              <p:tags r:id="rId13"/>
            </p:custDataLst>
          </p:nvPr>
        </p:nvPicPr>
        <p:blipFill>
          <a:blip r:embed="rId19">
            <a:extLst>
              <a:ext uri="{28A0092B-C50C-407E-A947-70E740481C1C}">
                <a14:useLocalDpi xmlns:a14="http://schemas.microsoft.com/office/drawing/2010/main" val="0"/>
              </a:ext>
            </a:extLst>
          </a:blip>
          <a:stretch>
            <a:fillRect/>
          </a:stretch>
        </p:blipFill>
        <p:spPr>
          <a:xfrm>
            <a:off x="11309350" y="63500"/>
            <a:ext cx="1422400" cy="508000"/>
          </a:xfrm>
          <a:prstGeom prst="rect">
            <a:avLst/>
          </a:prstGeom>
        </p:spPr>
      </p:pic>
    </p:spTree>
    <p:custDataLst>
      <p:tags r:id="rId1"/>
    </p:custDataLst>
    <p:extLst>
      <p:ext uri="{BB962C8B-B14F-4D97-AF65-F5344CB8AC3E}">
        <p14:creationId xmlns:p14="http://schemas.microsoft.com/office/powerpoint/2010/main" val="2119903478"/>
      </p:ext>
    </p:extLst>
  </p:cSld>
  <p:clrMapOvr>
    <a:masterClrMapping/>
  </p:clrMapOvr>
  <mc:AlternateContent xmlns:mc="http://schemas.openxmlformats.org/markup-compatibility/2006" xmlns:p14="http://schemas.microsoft.com/office/powerpoint/2010/main">
    <mc:Choice Requires="p14">
      <p:transition spd="slow" p14:dur="1600" advClick="0">
        <p14:gallery dir="l"/>
      </p:transition>
    </mc:Choice>
    <mc:Fallback xmlns="">
      <p:transition spd="slow" advClick="0">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56BED94B-CD07-4C4B-8725-4C2BC03F65AC}"/>
              </a:ext>
            </a:extLst>
          </p:cNvPr>
          <p:cNvSpPr txBox="1"/>
          <p:nvPr>
            <p:custDataLst>
              <p:tags r:id="rId2"/>
            </p:custDataLst>
          </p:nvPr>
        </p:nvSpPr>
        <p:spPr>
          <a:xfrm>
            <a:off x="1286157" y="669690"/>
            <a:ext cx="10286436" cy="2260203"/>
          </a:xfrm>
          <a:prstGeom prst="rect">
            <a:avLst/>
          </a:prstGeom>
          <a:noFill/>
        </p:spPr>
        <p:txBody>
          <a:bodyPr vert="horz" wrap="square" rtlCol="0" anchor="ctr" anchorCtr="0">
            <a:noAutofit/>
          </a:bodyPr>
          <a:lstStyle/>
          <a:p>
            <a:r>
              <a:rPr lang="zh-CN" altLang="en-US" sz="2742"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sym typeface="Microsoft Yahei" panose="020B0503020204020204" pitchFamily="34" charset="-122"/>
              </a:rPr>
              <a:t>某异步电动机</a:t>
            </a:r>
            <a:r>
              <a:rPr lang="zh-CN" altLang="en-US" sz="2742" dirty="0">
                <a:solidFill>
                  <a:srgbClr val="000000"/>
                </a:solidFill>
                <a:highlight>
                  <a:srgbClr val="FFFF00"/>
                </a:highlight>
                <a:latin typeface="Times New Roman" panose="02020603050405020304" pitchFamily="18" charset="0"/>
                <a:ea typeface="Microsoft Yahei" panose="020B0503020204020204" pitchFamily="34" charset="-122"/>
                <a:cs typeface="Times New Roman" panose="02020603050405020304" pitchFamily="18" charset="0"/>
                <a:sym typeface="Microsoft Yahei" panose="020B0503020204020204" pitchFamily="34" charset="-122"/>
              </a:rPr>
              <a:t>极数为</a:t>
            </a:r>
            <a:r>
              <a:rPr lang="en-US" altLang="zh-CN" sz="2742" dirty="0">
                <a:solidFill>
                  <a:srgbClr val="000000"/>
                </a:solidFill>
                <a:highlight>
                  <a:srgbClr val="FFFF00"/>
                </a:highlight>
                <a:latin typeface="Times New Roman" panose="02020603050405020304" pitchFamily="18" charset="0"/>
                <a:ea typeface="Microsoft Yahei" panose="020B0503020204020204" pitchFamily="34" charset="-122"/>
                <a:cs typeface="Times New Roman" panose="02020603050405020304" pitchFamily="18" charset="0"/>
                <a:sym typeface="Microsoft Yahei" panose="020B0503020204020204" pitchFamily="34" charset="-122"/>
              </a:rPr>
              <a:t>4</a:t>
            </a:r>
            <a:r>
              <a:rPr lang="zh-CN" altLang="en-US" sz="2742"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sym typeface="Microsoft Yahei" panose="020B0503020204020204" pitchFamily="34" charset="-122"/>
              </a:rPr>
              <a:t>，转差率为</a:t>
            </a:r>
            <a:r>
              <a:rPr lang="en-US" altLang="zh-CN" sz="2742"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sym typeface="Microsoft Yahei" panose="020B0503020204020204" pitchFamily="34" charset="-122"/>
              </a:rPr>
              <a:t>4%</a:t>
            </a:r>
            <a:r>
              <a:rPr lang="zh-CN" altLang="en-US" sz="2742"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sym typeface="Microsoft Yahei" panose="020B0503020204020204" pitchFamily="34" charset="-122"/>
              </a:rPr>
              <a:t>，电源频率为</a:t>
            </a:r>
            <a:r>
              <a:rPr lang="en-US" altLang="zh-CN" sz="2742"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sym typeface="Microsoft Yahei" panose="020B0503020204020204" pitchFamily="34" charset="-122"/>
              </a:rPr>
              <a:t>50</a:t>
            </a:r>
            <a:r>
              <a:rPr lang="zh-CN" altLang="en-US" sz="2742"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sym typeface="Microsoft Yahei" panose="020B0503020204020204" pitchFamily="34" charset="-122"/>
              </a:rPr>
              <a:t> </a:t>
            </a:r>
            <a:r>
              <a:rPr lang="en-US" altLang="zh-CN" sz="2742"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sym typeface="Microsoft Yahei" panose="020B0503020204020204" pitchFamily="34" charset="-122"/>
              </a:rPr>
              <a:t>Hz</a:t>
            </a:r>
            <a:r>
              <a:rPr lang="zh-CN" altLang="en-US" sz="2742"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sym typeface="Microsoft Yahei" panose="020B0503020204020204" pitchFamily="34" charset="-122"/>
              </a:rPr>
              <a:t>，则其转速为：</a:t>
            </a:r>
          </a:p>
        </p:txBody>
      </p:sp>
      <p:sp>
        <p:nvSpPr>
          <p:cNvPr id="5" name="文本框 4">
            <a:extLst>
              <a:ext uri="{FF2B5EF4-FFF2-40B4-BE49-F238E27FC236}">
                <a16:creationId xmlns:a16="http://schemas.microsoft.com/office/drawing/2014/main" id="{8A1EABF5-0640-4D9A-954A-2D4E737BB3B2}"/>
              </a:ext>
            </a:extLst>
          </p:cNvPr>
          <p:cNvSpPr txBox="1"/>
          <p:nvPr>
            <p:custDataLst>
              <p:tags r:id="rId3"/>
            </p:custDataLst>
          </p:nvPr>
        </p:nvSpPr>
        <p:spPr>
          <a:xfrm>
            <a:off x="2571962" y="2938265"/>
            <a:ext cx="9000631" cy="678061"/>
          </a:xfrm>
          <a:prstGeom prst="rect">
            <a:avLst/>
          </a:prstGeom>
          <a:noFill/>
        </p:spPr>
        <p:txBody>
          <a:bodyPr vert="horz" rtlCol="0" anchor="ctr" anchorCtr="0">
            <a:noAutofit/>
          </a:bodyPr>
          <a:lstStyle/>
          <a:p>
            <a:r>
              <a:rPr lang="en-US" altLang="zh-CN" sz="2742"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sym typeface="Microsoft Yahei" panose="020B0503020204020204" pitchFamily="34" charset="-122"/>
              </a:rPr>
              <a:t>720</a:t>
            </a:r>
            <a:r>
              <a:rPr lang="zh-CN" altLang="en-US" sz="2742"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sym typeface="Microsoft Yahei" panose="020B0503020204020204" pitchFamily="34" charset="-122"/>
              </a:rPr>
              <a:t> </a:t>
            </a:r>
            <a:r>
              <a:rPr lang="en-US" altLang="zh-CN" sz="2742"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sym typeface="Microsoft Yahei" panose="020B0503020204020204" pitchFamily="34" charset="-122"/>
              </a:rPr>
              <a:t>r/min</a:t>
            </a:r>
            <a:endParaRPr lang="zh-CN" altLang="en-US" sz="2742"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sym typeface="Microsoft Yahei" panose="020B0503020204020204" pitchFamily="34" charset="-122"/>
            </a:endParaRPr>
          </a:p>
        </p:txBody>
      </p:sp>
      <p:sp>
        <p:nvSpPr>
          <p:cNvPr id="6" name="文本框 5">
            <a:extLst>
              <a:ext uri="{FF2B5EF4-FFF2-40B4-BE49-F238E27FC236}">
                <a16:creationId xmlns:a16="http://schemas.microsoft.com/office/drawing/2014/main" id="{26966BF5-AD59-4E31-A067-B8065BCDAA7C}"/>
              </a:ext>
            </a:extLst>
          </p:cNvPr>
          <p:cNvSpPr txBox="1"/>
          <p:nvPr>
            <p:custDataLst>
              <p:tags r:id="rId4"/>
            </p:custDataLst>
          </p:nvPr>
        </p:nvSpPr>
        <p:spPr>
          <a:xfrm>
            <a:off x="2571962" y="3842346"/>
            <a:ext cx="9000631" cy="678061"/>
          </a:xfrm>
          <a:prstGeom prst="rect">
            <a:avLst/>
          </a:prstGeom>
          <a:noFill/>
        </p:spPr>
        <p:txBody>
          <a:bodyPr vert="horz" rtlCol="0" anchor="ctr" anchorCtr="0">
            <a:noAutofit/>
          </a:bodyPr>
          <a:lstStyle/>
          <a:p>
            <a:r>
              <a:rPr lang="en-US" altLang="zh-CN" sz="2742"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sym typeface="Microsoft Yahei" panose="020B0503020204020204" pitchFamily="34" charset="-122"/>
              </a:rPr>
              <a:t>750</a:t>
            </a:r>
            <a:r>
              <a:rPr lang="zh-CN" altLang="en-US" sz="2742"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sym typeface="Microsoft Yahei" panose="020B0503020204020204" pitchFamily="34" charset="-122"/>
              </a:rPr>
              <a:t> </a:t>
            </a:r>
            <a:r>
              <a:rPr lang="en-US" altLang="zh-CN" sz="2742"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sym typeface="Microsoft Yahei" panose="020B0503020204020204" pitchFamily="34" charset="-122"/>
              </a:rPr>
              <a:t>r/min</a:t>
            </a:r>
            <a:endParaRPr lang="zh-CN" altLang="en-US" sz="2742"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sym typeface="Microsoft Yahei" panose="020B0503020204020204" pitchFamily="34" charset="-122"/>
            </a:endParaRPr>
          </a:p>
        </p:txBody>
      </p:sp>
      <p:sp>
        <p:nvSpPr>
          <p:cNvPr id="7" name="文本框 6">
            <a:extLst>
              <a:ext uri="{FF2B5EF4-FFF2-40B4-BE49-F238E27FC236}">
                <a16:creationId xmlns:a16="http://schemas.microsoft.com/office/drawing/2014/main" id="{7D94F0C5-3046-4AA6-A3F4-FA4AB3725CA9}"/>
              </a:ext>
            </a:extLst>
          </p:cNvPr>
          <p:cNvSpPr txBox="1"/>
          <p:nvPr>
            <p:custDataLst>
              <p:tags r:id="rId5"/>
            </p:custDataLst>
          </p:nvPr>
        </p:nvSpPr>
        <p:spPr>
          <a:xfrm>
            <a:off x="2571962" y="4746427"/>
            <a:ext cx="9000631" cy="678061"/>
          </a:xfrm>
          <a:prstGeom prst="rect">
            <a:avLst/>
          </a:prstGeom>
          <a:noFill/>
        </p:spPr>
        <p:txBody>
          <a:bodyPr vert="horz" rtlCol="0" anchor="ctr" anchorCtr="0">
            <a:noAutofit/>
          </a:bodyPr>
          <a:lstStyle/>
          <a:p>
            <a:r>
              <a:rPr lang="en-US" altLang="zh-CN" sz="2742"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sym typeface="Microsoft Yahei" panose="020B0503020204020204" pitchFamily="34" charset="-122"/>
              </a:rPr>
              <a:t>1500</a:t>
            </a:r>
            <a:r>
              <a:rPr lang="zh-CN" altLang="en-US" sz="2742"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sym typeface="Microsoft Yahei" panose="020B0503020204020204" pitchFamily="34" charset="-122"/>
              </a:rPr>
              <a:t> </a:t>
            </a:r>
            <a:r>
              <a:rPr lang="en-US" altLang="zh-CN" sz="2742"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sym typeface="Microsoft Yahei" panose="020B0503020204020204" pitchFamily="34" charset="-122"/>
              </a:rPr>
              <a:t>r/min</a:t>
            </a:r>
            <a:endParaRPr lang="zh-CN" altLang="en-US" sz="2742"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sym typeface="Microsoft Yahei" panose="020B0503020204020204" pitchFamily="34" charset="-122"/>
            </a:endParaRPr>
          </a:p>
        </p:txBody>
      </p:sp>
      <p:sp>
        <p:nvSpPr>
          <p:cNvPr id="8" name="文本框 7">
            <a:extLst>
              <a:ext uri="{FF2B5EF4-FFF2-40B4-BE49-F238E27FC236}">
                <a16:creationId xmlns:a16="http://schemas.microsoft.com/office/drawing/2014/main" id="{772E4B30-FB42-47DC-B0B4-4852FEF05B20}"/>
              </a:ext>
            </a:extLst>
          </p:cNvPr>
          <p:cNvSpPr txBox="1"/>
          <p:nvPr>
            <p:custDataLst>
              <p:tags r:id="rId6"/>
            </p:custDataLst>
          </p:nvPr>
        </p:nvSpPr>
        <p:spPr>
          <a:xfrm>
            <a:off x="2571962" y="5650509"/>
            <a:ext cx="9000631" cy="678061"/>
          </a:xfrm>
          <a:prstGeom prst="rect">
            <a:avLst/>
          </a:prstGeom>
          <a:noFill/>
        </p:spPr>
        <p:txBody>
          <a:bodyPr vert="horz" rtlCol="0" anchor="ctr" anchorCtr="0">
            <a:noAutofit/>
          </a:bodyPr>
          <a:lstStyle/>
          <a:p>
            <a:r>
              <a:rPr lang="en-US" altLang="zh-CN" sz="2742"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sym typeface="Microsoft Yahei" panose="020B0503020204020204" pitchFamily="34" charset="-122"/>
              </a:rPr>
              <a:t>1440</a:t>
            </a:r>
            <a:r>
              <a:rPr lang="zh-CN" altLang="en-US" sz="2742"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sym typeface="Microsoft Yahei" panose="020B0503020204020204" pitchFamily="34" charset="-122"/>
              </a:rPr>
              <a:t> </a:t>
            </a:r>
            <a:r>
              <a:rPr lang="en-US" altLang="zh-CN" sz="2742"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sym typeface="Microsoft Yahei" panose="020B0503020204020204" pitchFamily="34" charset="-122"/>
              </a:rPr>
              <a:t>r/min</a:t>
            </a:r>
            <a:endParaRPr lang="zh-CN" altLang="en-US" sz="2742"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sym typeface="Microsoft Yahei" panose="020B0503020204020204" pitchFamily="34" charset="-122"/>
            </a:endParaRPr>
          </a:p>
        </p:txBody>
      </p:sp>
      <p:sp>
        <p:nvSpPr>
          <p:cNvPr id="9" name="椭圆 8">
            <a:extLst>
              <a:ext uri="{FF2B5EF4-FFF2-40B4-BE49-F238E27FC236}">
                <a16:creationId xmlns:a16="http://schemas.microsoft.com/office/drawing/2014/main" id="{48E87004-B2B3-4D5D-BB30-F72C1BC1E0C4}"/>
              </a:ext>
            </a:extLst>
          </p:cNvPr>
          <p:cNvSpPr>
            <a:spLocks noChangeAspect="1"/>
          </p:cNvSpPr>
          <p:nvPr>
            <p:custDataLst>
              <p:tags r:id="rId7"/>
            </p:custDataLst>
          </p:nvPr>
        </p:nvSpPr>
        <p:spPr>
          <a:xfrm>
            <a:off x="1657835" y="3006070"/>
            <a:ext cx="542449" cy="542449"/>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87">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zh-CN" altLang="en-US" sz="1687">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0" name="椭圆 9">
            <a:extLst>
              <a:ext uri="{FF2B5EF4-FFF2-40B4-BE49-F238E27FC236}">
                <a16:creationId xmlns:a16="http://schemas.microsoft.com/office/drawing/2014/main" id="{B83886E1-1433-4CBF-8383-44F1F7FC7B07}"/>
              </a:ext>
            </a:extLst>
          </p:cNvPr>
          <p:cNvSpPr>
            <a:spLocks noChangeAspect="1"/>
          </p:cNvSpPr>
          <p:nvPr>
            <p:custDataLst>
              <p:tags r:id="rId8"/>
            </p:custDataLst>
          </p:nvPr>
        </p:nvSpPr>
        <p:spPr>
          <a:xfrm>
            <a:off x="1657835" y="3910151"/>
            <a:ext cx="542449" cy="542449"/>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87">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zh-CN" altLang="en-US" sz="1687">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椭圆 10">
            <a:extLst>
              <a:ext uri="{FF2B5EF4-FFF2-40B4-BE49-F238E27FC236}">
                <a16:creationId xmlns:a16="http://schemas.microsoft.com/office/drawing/2014/main" id="{99FA139C-CB9D-4C81-AA77-8574FABA73DD}"/>
              </a:ext>
            </a:extLst>
          </p:cNvPr>
          <p:cNvSpPr>
            <a:spLocks noChangeAspect="1"/>
          </p:cNvSpPr>
          <p:nvPr>
            <p:custDataLst>
              <p:tags r:id="rId9"/>
            </p:custDataLst>
          </p:nvPr>
        </p:nvSpPr>
        <p:spPr>
          <a:xfrm>
            <a:off x="1657835" y="4814232"/>
            <a:ext cx="542449" cy="542449"/>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87">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lang="zh-CN" altLang="en-US" sz="1687">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椭圆 11">
            <a:extLst>
              <a:ext uri="{FF2B5EF4-FFF2-40B4-BE49-F238E27FC236}">
                <a16:creationId xmlns:a16="http://schemas.microsoft.com/office/drawing/2014/main" id="{C456F72C-6B2D-4522-BD73-F45C73A08055}"/>
              </a:ext>
            </a:extLst>
          </p:cNvPr>
          <p:cNvSpPr>
            <a:spLocks noChangeAspect="1"/>
          </p:cNvSpPr>
          <p:nvPr>
            <p:custDataLst>
              <p:tags r:id="rId10"/>
            </p:custDataLst>
          </p:nvPr>
        </p:nvSpPr>
        <p:spPr>
          <a:xfrm>
            <a:off x="1657835" y="5718314"/>
            <a:ext cx="542449" cy="542449"/>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87">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D</a:t>
            </a:r>
            <a:endParaRPr lang="zh-CN" altLang="en-US" sz="1687">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矩形: 圆角 12">
            <a:extLst>
              <a:ext uri="{FF2B5EF4-FFF2-40B4-BE49-F238E27FC236}">
                <a16:creationId xmlns:a16="http://schemas.microsoft.com/office/drawing/2014/main" id="{29A270BC-D244-4992-A9C4-FFDA91310BCD}"/>
              </a:ext>
            </a:extLst>
          </p:cNvPr>
          <p:cNvSpPr/>
          <p:nvPr>
            <p:custDataLst>
              <p:tags r:id="rId11"/>
            </p:custDataLst>
          </p:nvPr>
        </p:nvSpPr>
        <p:spPr>
          <a:xfrm>
            <a:off x="9402798" y="6554590"/>
            <a:ext cx="1627346" cy="433959"/>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87">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grpSp>
        <p:nvGrpSpPr>
          <p:cNvPr id="18" name="组合 17">
            <a:extLst>
              <a:ext uri="{FF2B5EF4-FFF2-40B4-BE49-F238E27FC236}">
                <a16:creationId xmlns:a16="http://schemas.microsoft.com/office/drawing/2014/main" id="{BCB54ACF-129A-40AA-ACAD-8E5D475A9303}"/>
              </a:ext>
            </a:extLst>
          </p:cNvPr>
          <p:cNvGrpSpPr/>
          <p:nvPr>
            <p:custDataLst>
              <p:tags r:id="rId12"/>
            </p:custDataLst>
          </p:nvPr>
        </p:nvGrpSpPr>
        <p:grpSpPr>
          <a:xfrm>
            <a:off x="0" y="0"/>
            <a:ext cx="12858044" cy="669690"/>
            <a:chOff x="-335" y="0"/>
            <a:chExt cx="12192000" cy="635000"/>
          </a:xfrm>
        </p:grpSpPr>
        <p:sp>
          <p:nvSpPr>
            <p:cNvPr id="14" name="TitleBackground">
              <a:extLst>
                <a:ext uri="{FF2B5EF4-FFF2-40B4-BE49-F238E27FC236}">
                  <a16:creationId xmlns:a16="http://schemas.microsoft.com/office/drawing/2014/main" id="{1137AE5E-AA8D-4412-B869-9F2ADA7494E5}"/>
                </a:ext>
              </a:extLst>
            </p:cNvPr>
            <p:cNvSpPr/>
            <p:nvPr>
              <p:custDataLst>
                <p:tags r:id="rId14"/>
              </p:custDataLst>
            </p:nvPr>
          </p:nvSpPr>
          <p:spPr>
            <a:xfrm>
              <a:off x="-335" y="0"/>
              <a:ext cx="12192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ColorBlock">
              <a:extLst>
                <a:ext uri="{FF2B5EF4-FFF2-40B4-BE49-F238E27FC236}">
                  <a16:creationId xmlns:a16="http://schemas.microsoft.com/office/drawing/2014/main" id="{E2234FF2-46F6-4F06-BF8F-2B76B7A7B483}"/>
                </a:ext>
              </a:extLst>
            </p:cNvPr>
            <p:cNvSpPr/>
            <p:nvPr>
              <p:custDataLst>
                <p:tags r:id="rId15"/>
              </p:custDataLst>
            </p:nvPr>
          </p:nvSpPr>
          <p:spPr>
            <a:xfrm>
              <a:off x="-335"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TypeText">
              <a:extLst>
                <a:ext uri="{FF2B5EF4-FFF2-40B4-BE49-F238E27FC236}">
                  <a16:creationId xmlns:a16="http://schemas.microsoft.com/office/drawing/2014/main" id="{73F3BA70-E8BA-4227-8D5F-9E714EA9E3D9}"/>
                </a:ext>
              </a:extLst>
            </p:cNvPr>
            <p:cNvSpPr txBox="1"/>
            <p:nvPr>
              <p:custDataLst>
                <p:tags r:id="rId16"/>
              </p:custDataLst>
            </p:nvPr>
          </p:nvSpPr>
          <p:spPr>
            <a:xfrm>
              <a:off x="240508" y="0"/>
              <a:ext cx="1905000" cy="635000"/>
            </a:xfrm>
            <a:prstGeom prst="rect">
              <a:avLst/>
            </a:prstGeom>
            <a:noFill/>
          </p:spPr>
          <p:txBody>
            <a:bodyPr vert="horz" wrap="none" rtlCol="0" anchor="ctr" anchorCtr="0">
              <a:noAutofit/>
            </a:bodyPr>
            <a:lstStyle/>
            <a:p>
              <a:r>
                <a:rPr lang="zh-CN" altLang="en-US" sz="2742">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p>
          </p:txBody>
        </p:sp>
        <p:sp>
          <p:nvSpPr>
            <p:cNvPr id="17" name="TipText">
              <a:extLst>
                <a:ext uri="{FF2B5EF4-FFF2-40B4-BE49-F238E27FC236}">
                  <a16:creationId xmlns:a16="http://schemas.microsoft.com/office/drawing/2014/main" id="{60E44DD3-2710-49F5-A4AF-CC7F63605274}"/>
                </a:ext>
              </a:extLst>
            </p:cNvPr>
            <p:cNvSpPr txBox="1"/>
            <p:nvPr>
              <p:custDataLst>
                <p:tags r:id="rId17"/>
              </p:custDataLst>
            </p:nvPr>
          </p:nvSpPr>
          <p:spPr>
            <a:xfrm>
              <a:off x="1500718" y="103562"/>
              <a:ext cx="2286000" cy="508000"/>
            </a:xfrm>
            <a:prstGeom prst="rect">
              <a:avLst/>
            </a:prstGeom>
            <a:noFill/>
          </p:spPr>
          <p:txBody>
            <a:bodyPr vert="horz" wrap="none" rtlCol="0" anchor="ctr" anchorCtr="0">
              <a:noAutofit/>
            </a:bodyPr>
            <a:lstStyle/>
            <a:p>
              <a:r>
                <a:rPr lang="en-US" altLang="zh-CN" sz="2109">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109">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3" name="图片 2">
            <a:extLst>
              <a:ext uri="{FF2B5EF4-FFF2-40B4-BE49-F238E27FC236}">
                <a16:creationId xmlns:a16="http://schemas.microsoft.com/office/drawing/2014/main" id="{A140D216-7BF2-44C0-A709-E106584E0406}"/>
              </a:ext>
            </a:extLst>
          </p:cNvPr>
          <p:cNvPicPr>
            <a:picLocks/>
          </p:cNvPicPr>
          <p:nvPr>
            <p:custDataLst>
              <p:tags r:id="rId13"/>
            </p:custDataLst>
          </p:nvPr>
        </p:nvPicPr>
        <p:blipFill>
          <a:blip r:embed="rId19">
            <a:extLst>
              <a:ext uri="{28A0092B-C50C-407E-A947-70E740481C1C}">
                <a14:useLocalDpi xmlns:a14="http://schemas.microsoft.com/office/drawing/2010/main" val="0"/>
              </a:ext>
            </a:extLst>
          </a:blip>
          <a:stretch>
            <a:fillRect/>
          </a:stretch>
        </p:blipFill>
        <p:spPr>
          <a:xfrm>
            <a:off x="11309350" y="63500"/>
            <a:ext cx="1422400" cy="508000"/>
          </a:xfrm>
          <a:prstGeom prst="rect">
            <a:avLst/>
          </a:prstGeom>
        </p:spPr>
      </p:pic>
    </p:spTree>
    <p:custDataLst>
      <p:tags r:id="rId1"/>
    </p:custDataLst>
    <p:extLst>
      <p:ext uri="{BB962C8B-B14F-4D97-AF65-F5344CB8AC3E}">
        <p14:creationId xmlns:p14="http://schemas.microsoft.com/office/powerpoint/2010/main" val="134067322"/>
      </p:ext>
    </p:extLst>
  </p:cSld>
  <p:clrMapOvr>
    <a:masterClrMapping/>
  </p:clrMapOvr>
  <mc:AlternateContent xmlns:mc="http://schemas.openxmlformats.org/markup-compatibility/2006" xmlns:p14="http://schemas.microsoft.com/office/powerpoint/2010/main">
    <mc:Choice Requires="p14">
      <p:transition spd="slow" p14:dur="1600" advClick="0">
        <p14:gallery dir="l"/>
      </p:transition>
    </mc:Choice>
    <mc:Fallback xmlns="">
      <p:transition spd="slow" advClick="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5493271" y="1744117"/>
            <a:ext cx="6350444" cy="4460106"/>
          </a:xfrm>
          <a:prstGeom prst="rect">
            <a:avLst/>
          </a:prstGeom>
          <a:noFill/>
          <a:ln>
            <a:noFill/>
          </a:ln>
        </p:spPr>
        <p:style>
          <a:lnRef idx="2">
            <a:schemeClr val="accent1"/>
          </a:lnRef>
          <a:fillRef idx="1">
            <a:schemeClr val="lt1"/>
          </a:fillRef>
          <a:effectRef idx="0">
            <a:schemeClr val="accent1"/>
          </a:effectRef>
          <a:fontRef idx="minor">
            <a:schemeClr val="dk1"/>
          </a:fontRef>
        </p:style>
        <p:txBody>
          <a:bodyPr wrap="square" lIns="96433" tIns="48216" rIns="96433" bIns="48216" rtlCol="0">
            <a:spAutoFit/>
          </a:bodyPr>
          <a:lstStyle/>
          <a:p>
            <a:pPr indent="531719">
              <a:lnSpc>
                <a:spcPct val="150000"/>
              </a:lnSpc>
            </a:pP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应当指出，</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检测装置的精度</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是至关重要的，无论采用何种控制方案，系统的控制精度总是低于检测装置的精度。对检测装置的要求除了精度高之外，还要求线性度好、可靠性高、响应快等等。</a:t>
            </a:r>
            <a:endParaRPr lang="en-US" altLang="zh-CN" sz="2100" dirty="0">
              <a:latin typeface="Times New Roman" panose="02020603050405020304" pitchFamily="18" charset="0"/>
              <a:ea typeface="微软雅黑" panose="020B0503020204020204" pitchFamily="34" charset="-122"/>
              <a:cs typeface="Times New Roman" panose="02020603050405020304" pitchFamily="18" charset="0"/>
            </a:endParaRPr>
          </a:p>
          <a:p>
            <a:pPr indent="531719">
              <a:lnSpc>
                <a:spcPct val="150000"/>
              </a:lnSpc>
            </a:pP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伺服系统的种类很多，按其驱动元件性质划分，可分为</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液压</a:t>
            </a:r>
            <a:r>
              <a:rPr lang="en-US" altLang="zh-CN"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或气动</a:t>
            </a:r>
            <a:r>
              <a:rPr lang="en-US" altLang="zh-CN"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伺服系统</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和</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电气伺服系统</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电气伺服系统</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又包括</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直流伺服系统</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交流伺服系统</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和</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步进伺服系统</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。按</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控制方式</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划分，可分为</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开环伺服系统</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和</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闭环伺服系统</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a:t>
            </a:r>
          </a:p>
        </p:txBody>
      </p:sp>
      <p:sp>
        <p:nvSpPr>
          <p:cNvPr id="15" name="平行四边形 14"/>
          <p:cNvSpPr/>
          <p:nvPr/>
        </p:nvSpPr>
        <p:spPr>
          <a:xfrm flipH="1">
            <a:off x="250478" y="-2678"/>
            <a:ext cx="10643964" cy="618124"/>
          </a:xfrm>
          <a:prstGeom prst="parallelogram">
            <a:avLst>
              <a:gd name="adj" fmla="val 104225"/>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6" name="文本框 3"/>
          <p:cNvSpPr txBox="1"/>
          <p:nvPr/>
        </p:nvSpPr>
        <p:spPr>
          <a:xfrm>
            <a:off x="938957" y="52576"/>
            <a:ext cx="7961709" cy="486886"/>
          </a:xfrm>
          <a:prstGeom prst="rect">
            <a:avLst/>
          </a:prstGeom>
          <a:noFill/>
        </p:spPr>
        <p:txBody>
          <a:bodyPr wrap="square" lIns="96433" tIns="48216" rIns="96433" bIns="48216" rtlCol="0">
            <a:spAutoFit/>
          </a:bodyPr>
          <a:lstStyle/>
          <a:p>
            <a:r>
              <a:rPr lang="zh-CN" altLang="en-US" sz="2500" b="1" dirty="0">
                <a:solidFill>
                  <a:schemeClr val="bg1"/>
                </a:solidFill>
                <a:latin typeface="微软雅黑" panose="020B0503020204020204" pitchFamily="34" charset="-122"/>
                <a:ea typeface="微软雅黑" panose="020B0503020204020204" pitchFamily="34" charset="-122"/>
              </a:rPr>
              <a:t>第一节   概念</a:t>
            </a:r>
          </a:p>
        </p:txBody>
      </p:sp>
      <p:sp>
        <p:nvSpPr>
          <p:cNvPr id="17" name="直角三角形 16"/>
          <p:cNvSpPr/>
          <p:nvPr/>
        </p:nvSpPr>
        <p:spPr>
          <a:xfrm>
            <a:off x="-22771" y="1"/>
            <a:ext cx="633561" cy="644057"/>
          </a:xfrm>
          <a:prstGeom prst="rtTriangle">
            <a:avLst/>
          </a:prstGeom>
          <a:solidFill>
            <a:srgbClr val="513D4F"/>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20" name="Picture 3" descr="G:\409835d4e6170db16fe5ea1d69c71340.png"/>
          <p:cNvPicPr>
            <a:picLocks noChangeAspect="1" noChangeArrowheads="1"/>
          </p:cNvPicPr>
          <p:nvPr/>
        </p:nvPicPr>
        <p:blipFill>
          <a:blip r:embed="rId3" cstate="print">
            <a:duotone>
              <a:prstClr val="black"/>
              <a:srgbClr val="864284">
                <a:tint val="45000"/>
                <a:satMod val="400000"/>
              </a:srgbClr>
            </a:duotone>
            <a:extLst>
              <a:ext uri="{28A0092B-C50C-407E-A947-70E740481C1C}">
                <a14:useLocalDpi xmlns:a14="http://schemas.microsoft.com/office/drawing/2010/main" val="0"/>
              </a:ext>
            </a:extLst>
          </a:blip>
          <a:srcRect/>
          <a:stretch>
            <a:fillRect/>
          </a:stretch>
        </p:blipFill>
        <p:spPr bwMode="auto">
          <a:xfrm rot="2286903">
            <a:off x="10932535" y="-72093"/>
            <a:ext cx="901783" cy="916026"/>
          </a:xfrm>
          <a:prstGeom prst="rect">
            <a:avLst/>
          </a:prstGeom>
          <a:noFill/>
          <a:extLst>
            <a:ext uri="{909E8E84-426E-40DD-AFC4-6F175D3DCCD1}">
              <a14:hiddenFill xmlns:a14="http://schemas.microsoft.com/office/drawing/2010/main">
                <a:solidFill>
                  <a:srgbClr val="FFFFFF"/>
                </a:solidFill>
              </a14:hiddenFill>
            </a:ext>
          </a:extLst>
        </p:spPr>
      </p:pic>
      <p:sp>
        <p:nvSpPr>
          <p:cNvPr id="21" name="平行四边形 20"/>
          <p:cNvSpPr/>
          <p:nvPr/>
        </p:nvSpPr>
        <p:spPr>
          <a:xfrm flipH="1">
            <a:off x="94432" y="0"/>
            <a:ext cx="743396" cy="618124"/>
          </a:xfrm>
          <a:prstGeom prst="parallelogram">
            <a:avLst>
              <a:gd name="adj" fmla="val 99241"/>
            </a:avLst>
          </a:prstGeom>
          <a:solidFill>
            <a:srgbClr val="864284"/>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3" name="矩形 22"/>
          <p:cNvSpPr/>
          <p:nvPr/>
        </p:nvSpPr>
        <p:spPr>
          <a:xfrm>
            <a:off x="-10046" y="7075942"/>
            <a:ext cx="12869466" cy="174019"/>
          </a:xfrm>
          <a:prstGeom prst="rect">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3" name="图片 2">
            <a:extLst>
              <a:ext uri="{FF2B5EF4-FFF2-40B4-BE49-F238E27FC236}">
                <a16:creationId xmlns:a16="http://schemas.microsoft.com/office/drawing/2014/main" id="{4485C105-A921-41B4-AE87-A51FEF5EA84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0743" y="2597710"/>
            <a:ext cx="3823686" cy="290510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1975566831"/>
      </p:ext>
    </p:extLst>
  </p:cSld>
  <p:clrMapOvr>
    <a:masterClrMapping/>
  </p:clrMapOvr>
  <mc:AlternateContent xmlns:mc="http://schemas.openxmlformats.org/markup-compatibility/2006" xmlns:p14="http://schemas.microsoft.com/office/powerpoint/2010/main">
    <mc:Choice Requires="p14">
      <p:transition spd="slow" p14:dur="1600" advClick="0">
        <p14:gallery dir="l"/>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grpId="0" nodeType="clickEffect">
                                  <p:stCondLst>
                                    <p:cond delay="0"/>
                                  </p:stCondLst>
                                  <p:childTnLst>
                                    <p:set>
                                      <p:cBhvr>
                                        <p:cTn id="13" dur="1" fill="hold">
                                          <p:stCondLst>
                                            <p:cond delay="0"/>
                                          </p:stCondLst>
                                        </p:cTn>
                                        <p:tgtEl>
                                          <p:spTgt spid="18"/>
                                        </p:tgtEl>
                                        <p:attrNameLst>
                                          <p:attrName>style.visibility</p:attrName>
                                        </p:attrNameLst>
                                      </p:cBhvr>
                                      <p:to>
                                        <p:strVal val="visible"/>
                                      </p:to>
                                    </p:set>
                                    <p:animEffect transition="in" filter="barn(inVertical)">
                                      <p:cBhvr>
                                        <p:cTn id="14"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圆角 2">
            <a:extLst>
              <a:ext uri="{FF2B5EF4-FFF2-40B4-BE49-F238E27FC236}">
                <a16:creationId xmlns:a16="http://schemas.microsoft.com/office/drawing/2014/main" id="{5B458A00-2A9F-450E-9D4A-960B2BC92521}"/>
              </a:ext>
            </a:extLst>
          </p:cNvPr>
          <p:cNvSpPr/>
          <p:nvPr/>
        </p:nvSpPr>
        <p:spPr>
          <a:xfrm>
            <a:off x="4845199" y="2039909"/>
            <a:ext cx="2448272" cy="64031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TextBox 17"/>
          <p:cNvSpPr txBox="1"/>
          <p:nvPr/>
        </p:nvSpPr>
        <p:spPr>
          <a:xfrm>
            <a:off x="994046" y="1054195"/>
            <a:ext cx="10109062" cy="524798"/>
          </a:xfrm>
          <a:prstGeom prst="rect">
            <a:avLst/>
          </a:prstGeom>
          <a:noFill/>
        </p:spPr>
        <p:txBody>
          <a:bodyPr wrap="square" lIns="96433" tIns="48216" rIns="96433" bIns="48216" rtlCol="0">
            <a:spAutoFit/>
          </a:bodyPr>
          <a:lstStyle/>
          <a:p>
            <a:pPr indent="531719">
              <a:lnSpc>
                <a:spcPct val="150000"/>
              </a:lnSpc>
            </a:pP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由电机理论知道，三相异步电动机定子每相电动势的有效值</a:t>
            </a:r>
            <a:r>
              <a:rPr lang="en-US" altLang="zh-CN" sz="2100" i="1" dirty="0">
                <a:latin typeface="Times New Roman" panose="02020603050405020304" pitchFamily="18" charset="0"/>
                <a:ea typeface="微软雅黑" panose="020B0503020204020204" pitchFamily="34" charset="-122"/>
                <a:cs typeface="Times New Roman" panose="02020603050405020304" pitchFamily="18" charset="0"/>
              </a:rPr>
              <a:t>E</a:t>
            </a:r>
            <a:r>
              <a:rPr lang="en-US" altLang="zh-CN" sz="2100" baseline="-25000" dirty="0">
                <a:latin typeface="Times New Roman" panose="02020603050405020304" pitchFamily="18" charset="0"/>
                <a:ea typeface="微软雅黑" panose="020B0503020204020204" pitchFamily="34" charset="-122"/>
                <a:cs typeface="Times New Roman" panose="02020603050405020304" pitchFamily="18" charset="0"/>
              </a:rPr>
              <a:t>1</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为</a:t>
            </a:r>
          </a:p>
        </p:txBody>
      </p:sp>
      <p:sp>
        <p:nvSpPr>
          <p:cNvPr id="15" name="平行四边形 14"/>
          <p:cNvSpPr/>
          <p:nvPr/>
        </p:nvSpPr>
        <p:spPr>
          <a:xfrm flipH="1">
            <a:off x="250478" y="-2678"/>
            <a:ext cx="10643964" cy="618124"/>
          </a:xfrm>
          <a:prstGeom prst="parallelogram">
            <a:avLst>
              <a:gd name="adj" fmla="val 104225"/>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6" name="文本框 3"/>
          <p:cNvSpPr txBox="1"/>
          <p:nvPr/>
        </p:nvSpPr>
        <p:spPr>
          <a:xfrm>
            <a:off x="938957" y="52576"/>
            <a:ext cx="7961709" cy="486886"/>
          </a:xfrm>
          <a:prstGeom prst="rect">
            <a:avLst/>
          </a:prstGeom>
          <a:noFill/>
        </p:spPr>
        <p:txBody>
          <a:bodyPr wrap="square" lIns="96433" tIns="48216" rIns="96433" bIns="48216" rtlCol="0">
            <a:spAutoFit/>
          </a:bodyPr>
          <a:lstStyle/>
          <a:p>
            <a:r>
              <a:rPr lang="zh-CN" altLang="en-US" sz="2500" b="1" dirty="0">
                <a:solidFill>
                  <a:schemeClr val="bg1"/>
                </a:solidFill>
                <a:latin typeface="微软雅黑" panose="020B0503020204020204" pitchFamily="34" charset="-122"/>
                <a:ea typeface="微软雅黑" panose="020B0503020204020204" pitchFamily="34" charset="-122"/>
              </a:rPr>
              <a:t>第三节   交流伺服系统</a:t>
            </a:r>
          </a:p>
        </p:txBody>
      </p:sp>
      <p:sp>
        <p:nvSpPr>
          <p:cNvPr id="17" name="直角三角形 16"/>
          <p:cNvSpPr/>
          <p:nvPr/>
        </p:nvSpPr>
        <p:spPr>
          <a:xfrm>
            <a:off x="-22771" y="1"/>
            <a:ext cx="633561" cy="644057"/>
          </a:xfrm>
          <a:prstGeom prst="rtTriangle">
            <a:avLst/>
          </a:prstGeom>
          <a:solidFill>
            <a:srgbClr val="513D4F"/>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20" name="Picture 3" descr="G:\409835d4e6170db16fe5ea1d69c71340.png"/>
          <p:cNvPicPr>
            <a:picLocks noChangeAspect="1" noChangeArrowheads="1"/>
          </p:cNvPicPr>
          <p:nvPr/>
        </p:nvPicPr>
        <p:blipFill>
          <a:blip r:embed="rId3" cstate="print">
            <a:duotone>
              <a:prstClr val="black"/>
              <a:srgbClr val="864284">
                <a:tint val="45000"/>
                <a:satMod val="400000"/>
              </a:srgbClr>
            </a:duotone>
            <a:extLst>
              <a:ext uri="{28A0092B-C50C-407E-A947-70E740481C1C}">
                <a14:useLocalDpi xmlns:a14="http://schemas.microsoft.com/office/drawing/2010/main" val="0"/>
              </a:ext>
            </a:extLst>
          </a:blip>
          <a:srcRect/>
          <a:stretch>
            <a:fillRect/>
          </a:stretch>
        </p:blipFill>
        <p:spPr bwMode="auto">
          <a:xfrm rot="2286903">
            <a:off x="10932535" y="-72093"/>
            <a:ext cx="901783" cy="916026"/>
          </a:xfrm>
          <a:prstGeom prst="rect">
            <a:avLst/>
          </a:prstGeom>
          <a:noFill/>
          <a:extLst>
            <a:ext uri="{909E8E84-426E-40DD-AFC4-6F175D3DCCD1}">
              <a14:hiddenFill xmlns:a14="http://schemas.microsoft.com/office/drawing/2010/main">
                <a:solidFill>
                  <a:srgbClr val="FFFFFF"/>
                </a:solidFill>
              </a14:hiddenFill>
            </a:ext>
          </a:extLst>
        </p:spPr>
      </p:pic>
      <p:sp>
        <p:nvSpPr>
          <p:cNvPr id="21" name="平行四边形 20"/>
          <p:cNvSpPr/>
          <p:nvPr/>
        </p:nvSpPr>
        <p:spPr>
          <a:xfrm flipH="1">
            <a:off x="94432" y="0"/>
            <a:ext cx="743396" cy="618124"/>
          </a:xfrm>
          <a:prstGeom prst="parallelogram">
            <a:avLst>
              <a:gd name="adj" fmla="val 99241"/>
            </a:avLst>
          </a:prstGeom>
          <a:solidFill>
            <a:srgbClr val="864284"/>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3" name="矩形 22"/>
          <p:cNvSpPr/>
          <p:nvPr/>
        </p:nvSpPr>
        <p:spPr>
          <a:xfrm>
            <a:off x="-10046" y="7075942"/>
            <a:ext cx="12869466" cy="174019"/>
          </a:xfrm>
          <a:prstGeom prst="rect">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mc:AlternateContent xmlns:mc="http://schemas.openxmlformats.org/markup-compatibility/2006" xmlns:a14="http://schemas.microsoft.com/office/drawing/2010/main">
        <mc:Choice Requires="a14">
          <p:sp>
            <p:nvSpPr>
              <p:cNvPr id="2" name="矩形 1">
                <a:extLst>
                  <a:ext uri="{FF2B5EF4-FFF2-40B4-BE49-F238E27FC236}">
                    <a16:creationId xmlns:a16="http://schemas.microsoft.com/office/drawing/2014/main" id="{1664C598-6204-430B-B51A-D11D0E52D804}"/>
                  </a:ext>
                </a:extLst>
              </p:cNvPr>
              <p:cNvSpPr/>
              <p:nvPr/>
            </p:nvSpPr>
            <p:spPr>
              <a:xfrm>
                <a:off x="5069142" y="2191428"/>
                <a:ext cx="195887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i="1">
                              <a:latin typeface="Cambria Math" panose="02040503050406030204" pitchFamily="18" charset="0"/>
                            </a:rPr>
                          </m:ctrlPr>
                        </m:sSubPr>
                        <m:e>
                          <m:r>
                            <a:rPr lang="zh-CN" altLang="en-US" i="1">
                              <a:latin typeface="Cambria Math" panose="02040503050406030204" pitchFamily="18" charset="0"/>
                            </a:rPr>
                            <m:t>𝐸</m:t>
                          </m:r>
                        </m:e>
                        <m:sub>
                          <m:r>
                            <a:rPr lang="zh-CN" altLang="en-US" i="0">
                              <a:latin typeface="Cambria Math" panose="02040503050406030204" pitchFamily="18" charset="0"/>
                            </a:rPr>
                            <m:t>1</m:t>
                          </m:r>
                        </m:sub>
                      </m:sSub>
                      <m:r>
                        <a:rPr lang="zh-CN" altLang="en-US" i="0">
                          <a:latin typeface="Cambria Math" panose="02040503050406030204" pitchFamily="18" charset="0"/>
                        </a:rPr>
                        <m:t>=4</m:t>
                      </m:r>
                      <m:r>
                        <m:rPr>
                          <m:nor/>
                        </m:rPr>
                        <a:rPr lang="zh-CN" altLang="en-US" i="1">
                          <a:latin typeface="Cambria Math" panose="02040503050406030204" pitchFamily="18" charset="0"/>
                        </a:rPr>
                        <m:t>.</m:t>
                      </m:r>
                      <m:r>
                        <a:rPr lang="zh-CN" altLang="en-US" i="0">
                          <a:latin typeface="Cambria Math" panose="02040503050406030204" pitchFamily="18" charset="0"/>
                        </a:rPr>
                        <m:t>44</m:t>
                      </m:r>
                      <m:sSub>
                        <m:sSubPr>
                          <m:ctrlPr>
                            <a:rPr lang="zh-CN" altLang="en-US" i="1">
                              <a:latin typeface="Cambria Math" panose="02040503050406030204" pitchFamily="18" charset="0"/>
                            </a:rPr>
                          </m:ctrlPr>
                        </m:sSubPr>
                        <m:e>
                          <m:r>
                            <a:rPr lang="zh-CN" altLang="en-US" i="1">
                              <a:latin typeface="Cambria Math" panose="02040503050406030204" pitchFamily="18" charset="0"/>
                            </a:rPr>
                            <m:t>𝑓</m:t>
                          </m:r>
                        </m:e>
                        <m:sub>
                          <m:r>
                            <a:rPr lang="zh-CN" altLang="en-US" i="0">
                              <a:latin typeface="Cambria Math" panose="02040503050406030204" pitchFamily="18" charset="0"/>
                            </a:rPr>
                            <m:t>1</m:t>
                          </m:r>
                        </m:sub>
                      </m:sSub>
                      <m:sSub>
                        <m:sSubPr>
                          <m:ctrlPr>
                            <a:rPr lang="zh-CN" altLang="en-US" i="1">
                              <a:latin typeface="Cambria Math" panose="02040503050406030204" pitchFamily="18" charset="0"/>
                            </a:rPr>
                          </m:ctrlPr>
                        </m:sSubPr>
                        <m:e>
                          <m:r>
                            <a:rPr lang="zh-CN" altLang="en-US" i="1">
                              <a:latin typeface="Cambria Math" panose="02040503050406030204" pitchFamily="18" charset="0"/>
                            </a:rPr>
                            <m:t>𝑁</m:t>
                          </m:r>
                        </m:e>
                        <m:sub>
                          <m:r>
                            <a:rPr lang="zh-CN" altLang="en-US" i="0">
                              <a:latin typeface="Cambria Math" panose="02040503050406030204" pitchFamily="18" charset="0"/>
                            </a:rPr>
                            <m:t>1</m:t>
                          </m:r>
                        </m:sub>
                      </m:sSub>
                      <m:sSub>
                        <m:sSubPr>
                          <m:ctrlPr>
                            <a:rPr lang="zh-CN" altLang="en-US" i="1">
                              <a:latin typeface="Cambria Math" panose="02040503050406030204" pitchFamily="18" charset="0"/>
                            </a:rPr>
                          </m:ctrlPr>
                        </m:sSubPr>
                        <m:e>
                          <m:r>
                            <a:rPr lang="zh-CN" altLang="en-US" i="1">
                              <a:latin typeface="Cambria Math" panose="02040503050406030204" pitchFamily="18" charset="0"/>
                            </a:rPr>
                            <m:t>𝛷</m:t>
                          </m:r>
                        </m:e>
                        <m:sub>
                          <m:r>
                            <m:rPr>
                              <m:sty m:val="p"/>
                            </m:rPr>
                            <a:rPr lang="zh-CN" altLang="en-US" i="0">
                              <a:latin typeface="Cambria Math" panose="02040503050406030204" pitchFamily="18" charset="0"/>
                            </a:rPr>
                            <m:t>m</m:t>
                          </m:r>
                        </m:sub>
                      </m:sSub>
                    </m:oMath>
                  </m:oMathPara>
                </a14:m>
                <a:endParaRPr lang="zh-CN" altLang="en-US" dirty="0"/>
              </a:p>
            </p:txBody>
          </p:sp>
        </mc:Choice>
        <mc:Fallback xmlns="">
          <p:sp>
            <p:nvSpPr>
              <p:cNvPr id="2" name="矩形 1">
                <a:extLst>
                  <a:ext uri="{FF2B5EF4-FFF2-40B4-BE49-F238E27FC236}">
                    <a16:creationId xmlns:a16="http://schemas.microsoft.com/office/drawing/2014/main" id="{1664C598-6204-430B-B51A-D11D0E52D804}"/>
                  </a:ext>
                </a:extLst>
              </p:cNvPr>
              <p:cNvSpPr>
                <a:spLocks noRot="1" noChangeAspect="1" noMove="1" noResize="1" noEditPoints="1" noAdjustHandles="1" noChangeArrowheads="1" noChangeShapeType="1" noTextEdit="1"/>
              </p:cNvSpPr>
              <p:nvPr/>
            </p:nvSpPr>
            <p:spPr>
              <a:xfrm>
                <a:off x="5069142" y="2191428"/>
                <a:ext cx="1958870" cy="369332"/>
              </a:xfrm>
              <a:prstGeom prst="rect">
                <a:avLst/>
              </a:prstGeom>
              <a:blipFill>
                <a:blip r:embed="rId4"/>
                <a:stretch>
                  <a:fillRect b="-13115"/>
                </a:stretch>
              </a:blipFill>
            </p:spPr>
            <p:txBody>
              <a:bodyPr/>
              <a:lstStyle/>
              <a:p>
                <a:r>
                  <a:rPr lang="zh-CN" altLang="en-US">
                    <a:noFill/>
                  </a:rPr>
                  <a:t> </a:t>
                </a:r>
              </a:p>
            </p:txBody>
          </p:sp>
        </mc:Fallback>
      </mc:AlternateContent>
      <p:sp>
        <p:nvSpPr>
          <p:cNvPr id="10" name="TextBox 17">
            <a:extLst>
              <a:ext uri="{FF2B5EF4-FFF2-40B4-BE49-F238E27FC236}">
                <a16:creationId xmlns:a16="http://schemas.microsoft.com/office/drawing/2014/main" id="{2918A25F-D97A-408F-A838-94CD2E594CAE}"/>
              </a:ext>
            </a:extLst>
          </p:cNvPr>
          <p:cNvSpPr txBox="1"/>
          <p:nvPr/>
        </p:nvSpPr>
        <p:spPr>
          <a:xfrm>
            <a:off x="1095086" y="3424568"/>
            <a:ext cx="10109062" cy="2036366"/>
          </a:xfrm>
          <a:prstGeom prst="rect">
            <a:avLst/>
          </a:prstGeom>
          <a:noFill/>
        </p:spPr>
        <p:txBody>
          <a:bodyPr wrap="square" lIns="96433" tIns="48216" rIns="96433" bIns="48216" rtlCol="0">
            <a:spAutoFit/>
          </a:bodyPr>
          <a:lstStyle/>
          <a:p>
            <a:pPr indent="531719">
              <a:lnSpc>
                <a:spcPct val="150000"/>
              </a:lnSpc>
            </a:pP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式中　</a:t>
            </a:r>
            <a:r>
              <a:rPr lang="en-US" altLang="zh-CN" i="1" dirty="0" err="1">
                <a:latin typeface="Cambria Math" panose="02040503050406030204" pitchFamily="18" charset="0"/>
                <a:ea typeface="Cambria Math" panose="02040503050406030204" pitchFamily="18" charset="0"/>
              </a:rPr>
              <a:t>Φ</a:t>
            </a:r>
            <a:r>
              <a:rPr lang="en-US" altLang="zh-CN" baseline="-25000" dirty="0" err="1">
                <a:latin typeface="Cambria Math" panose="02040503050406030204" pitchFamily="18" charset="0"/>
                <a:ea typeface="Cambria Math" panose="02040503050406030204" pitchFamily="18" charset="0"/>
              </a:rPr>
              <a:t>m</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每极气隙磁通；</a:t>
            </a:r>
            <a:endParaRPr lang="en-US" altLang="zh-CN" sz="2100" dirty="0">
              <a:latin typeface="Times New Roman" panose="02020603050405020304" pitchFamily="18" charset="0"/>
              <a:ea typeface="微软雅黑" panose="020B0503020204020204" pitchFamily="34" charset="-122"/>
              <a:cs typeface="Times New Roman" panose="02020603050405020304" pitchFamily="18" charset="0"/>
            </a:endParaRPr>
          </a:p>
          <a:p>
            <a:pPr indent="531719">
              <a:lnSpc>
                <a:spcPct val="150000"/>
              </a:lnSpc>
            </a:pP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i="1" dirty="0">
                <a:latin typeface="Cambria Math" panose="02040503050406030204" pitchFamily="18" charset="0"/>
                <a:ea typeface="Cambria Math" panose="02040503050406030204" pitchFamily="18" charset="0"/>
              </a:rPr>
              <a:t>N</a:t>
            </a:r>
            <a:r>
              <a:rPr lang="en-US" altLang="zh-CN" baseline="-25000" dirty="0">
                <a:latin typeface="Cambria Math" panose="02040503050406030204" pitchFamily="18" charset="0"/>
                <a:ea typeface="Cambria Math" panose="02040503050406030204" pitchFamily="18" charset="0"/>
              </a:rPr>
              <a:t>1</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定子相绕组有效匝数。</a:t>
            </a:r>
          </a:p>
          <a:p>
            <a:pPr indent="531719">
              <a:lnSpc>
                <a:spcPct val="150000"/>
              </a:lnSpc>
            </a:pP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由上式可见，</a:t>
            </a:r>
            <a:r>
              <a:rPr lang="en-US" altLang="zh-CN" i="1" dirty="0"/>
              <a:t> </a:t>
            </a:r>
            <a:r>
              <a:rPr lang="en-US" altLang="zh-CN" i="1" dirty="0" err="1">
                <a:latin typeface="Cambria Math" panose="02040503050406030204" pitchFamily="18" charset="0"/>
                <a:ea typeface="Cambria Math" panose="02040503050406030204" pitchFamily="18" charset="0"/>
              </a:rPr>
              <a:t>Φ</a:t>
            </a:r>
            <a:r>
              <a:rPr lang="en-US" altLang="zh-CN" baseline="-25000" dirty="0" err="1">
                <a:latin typeface="Cambria Math" panose="02040503050406030204" pitchFamily="18" charset="0"/>
                <a:ea typeface="Cambria Math" panose="02040503050406030204" pitchFamily="18" charset="0"/>
              </a:rPr>
              <a:t>m</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的值是由</a:t>
            </a:r>
            <a:r>
              <a:rPr lang="en-US" altLang="zh-CN" i="1" dirty="0">
                <a:latin typeface="Cambria Math" panose="02040503050406030204" pitchFamily="18" charset="0"/>
                <a:ea typeface="Cambria Math" panose="02040503050406030204" pitchFamily="18" charset="0"/>
              </a:rPr>
              <a:t>E</a:t>
            </a:r>
            <a:r>
              <a:rPr lang="en-US" altLang="zh-CN" baseline="-25000" dirty="0">
                <a:latin typeface="Cambria Math" panose="02040503050406030204" pitchFamily="18" charset="0"/>
                <a:ea typeface="Cambria Math" panose="02040503050406030204" pitchFamily="18" charset="0"/>
              </a:rPr>
              <a:t>1</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和</a:t>
            </a:r>
            <a:r>
              <a:rPr lang="en-US" altLang="zh-CN" i="1" dirty="0">
                <a:latin typeface="Cambria Math" panose="02040503050406030204" pitchFamily="18" charset="0"/>
                <a:ea typeface="Cambria Math" panose="02040503050406030204" pitchFamily="18" charset="0"/>
              </a:rPr>
              <a:t>f</a:t>
            </a:r>
            <a:r>
              <a:rPr lang="en-US" altLang="zh-CN" baseline="-25000" dirty="0">
                <a:latin typeface="Cambria Math" panose="02040503050406030204" pitchFamily="18" charset="0"/>
                <a:ea typeface="Cambria Math" panose="02040503050406030204" pitchFamily="18" charset="0"/>
              </a:rPr>
              <a:t>1</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共同决定，</a:t>
            </a:r>
            <a:r>
              <a:rPr lang="zh-CN" altLang="en-US" sz="2100" dirty="0">
                <a:highlight>
                  <a:srgbClr val="FFFF00"/>
                </a:highlight>
                <a:latin typeface="Times New Roman" panose="02020603050405020304" pitchFamily="18" charset="0"/>
                <a:ea typeface="微软雅黑" panose="020B0503020204020204" pitchFamily="34" charset="-122"/>
                <a:cs typeface="Times New Roman" panose="02020603050405020304" pitchFamily="18" charset="0"/>
              </a:rPr>
              <a:t>对</a:t>
            </a:r>
            <a:r>
              <a:rPr lang="en-US" altLang="zh-CN" i="1" dirty="0">
                <a:highlight>
                  <a:srgbClr val="FFFF00"/>
                </a:highlight>
                <a:latin typeface="Cambria Math" panose="02040503050406030204" pitchFamily="18" charset="0"/>
                <a:ea typeface="Cambria Math" panose="02040503050406030204" pitchFamily="18" charset="0"/>
              </a:rPr>
              <a:t>E</a:t>
            </a:r>
            <a:r>
              <a:rPr lang="en-US" altLang="zh-CN" baseline="-25000" dirty="0">
                <a:highlight>
                  <a:srgbClr val="FFFF00"/>
                </a:highlight>
                <a:latin typeface="Cambria Math" panose="02040503050406030204" pitchFamily="18" charset="0"/>
                <a:ea typeface="Cambria Math" panose="02040503050406030204" pitchFamily="18" charset="0"/>
              </a:rPr>
              <a:t>1</a:t>
            </a:r>
            <a:r>
              <a:rPr lang="zh-CN" altLang="en-US" sz="2100" dirty="0">
                <a:highlight>
                  <a:srgbClr val="FFFF00"/>
                </a:highlight>
                <a:latin typeface="Times New Roman" panose="02020603050405020304" pitchFamily="18" charset="0"/>
                <a:ea typeface="微软雅黑" panose="020B0503020204020204" pitchFamily="34" charset="-122"/>
                <a:cs typeface="Times New Roman" panose="02020603050405020304" pitchFamily="18" charset="0"/>
              </a:rPr>
              <a:t>和</a:t>
            </a:r>
            <a:r>
              <a:rPr lang="en-US" altLang="zh-CN" i="1" dirty="0">
                <a:highlight>
                  <a:srgbClr val="FFFF00"/>
                </a:highlight>
                <a:latin typeface="Cambria Math" panose="02040503050406030204" pitchFamily="18" charset="0"/>
                <a:ea typeface="Cambria Math" panose="02040503050406030204" pitchFamily="18" charset="0"/>
              </a:rPr>
              <a:t>f</a:t>
            </a:r>
            <a:r>
              <a:rPr lang="en-US" altLang="zh-CN" baseline="-25000" dirty="0">
                <a:highlight>
                  <a:srgbClr val="FFFF00"/>
                </a:highlight>
                <a:latin typeface="Cambria Math" panose="02040503050406030204" pitchFamily="18" charset="0"/>
                <a:ea typeface="Cambria Math" panose="02040503050406030204" pitchFamily="18" charset="0"/>
              </a:rPr>
              <a:t>1</a:t>
            </a:r>
            <a:r>
              <a:rPr lang="zh-CN" altLang="en-US" sz="2100" dirty="0">
                <a:highlight>
                  <a:srgbClr val="FFFF00"/>
                </a:highlight>
                <a:latin typeface="Times New Roman" panose="02020603050405020304" pitchFamily="18" charset="0"/>
                <a:ea typeface="微软雅黑" panose="020B0503020204020204" pitchFamily="34" charset="-122"/>
                <a:cs typeface="Times New Roman" panose="02020603050405020304" pitchFamily="18" charset="0"/>
              </a:rPr>
              <a:t>进行适当的控制，就可以使气隙磁通</a:t>
            </a:r>
            <a:r>
              <a:rPr lang="en-US" altLang="zh-CN" i="1" dirty="0" err="1">
                <a:highlight>
                  <a:srgbClr val="FFFF00"/>
                </a:highlight>
                <a:latin typeface="Cambria Math" panose="02040503050406030204" pitchFamily="18" charset="0"/>
                <a:ea typeface="Cambria Math" panose="02040503050406030204" pitchFamily="18" charset="0"/>
              </a:rPr>
              <a:t>Φ</a:t>
            </a:r>
            <a:r>
              <a:rPr lang="en-US" altLang="zh-CN" baseline="-25000" dirty="0" err="1">
                <a:highlight>
                  <a:srgbClr val="FFFF00"/>
                </a:highlight>
                <a:latin typeface="Cambria Math" panose="02040503050406030204" pitchFamily="18" charset="0"/>
                <a:ea typeface="Cambria Math" panose="02040503050406030204" pitchFamily="18" charset="0"/>
              </a:rPr>
              <a:t>m</a:t>
            </a:r>
            <a:r>
              <a:rPr lang="zh-CN" altLang="en-US" sz="2100" dirty="0">
                <a:highlight>
                  <a:srgbClr val="FFFF00"/>
                </a:highlight>
                <a:latin typeface="Times New Roman" panose="02020603050405020304" pitchFamily="18" charset="0"/>
                <a:ea typeface="微软雅黑" panose="020B0503020204020204" pitchFamily="34" charset="-122"/>
                <a:cs typeface="Times New Roman" panose="02020603050405020304" pitchFamily="18" charset="0"/>
              </a:rPr>
              <a:t>保持额定值不变</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。下面分两种情况说明：</a:t>
            </a:r>
            <a:endParaRPr lang="en-US" altLang="zh-CN" sz="2100"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1058890019"/>
      </p:ext>
    </p:extLst>
  </p:cSld>
  <p:clrMapOvr>
    <a:masterClrMapping/>
  </p:clrMapOvr>
  <mc:AlternateContent xmlns:mc="http://schemas.openxmlformats.org/markup-compatibility/2006" xmlns:p14="http://schemas.microsoft.com/office/powerpoint/2010/main">
    <mc:Choice Requires="p14">
      <p:transition spd="slow" p14:dur="1600" advClick="0">
        <p14:gallery dir="l"/>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randombar(horizontal)">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randombar(horizontal)">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0"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918412" y="2032149"/>
            <a:ext cx="10109062" cy="3490610"/>
          </a:xfrm>
          <a:prstGeom prst="rect">
            <a:avLst/>
          </a:prstGeom>
          <a:noFill/>
        </p:spPr>
        <p:style>
          <a:lnRef idx="2">
            <a:schemeClr val="accent6"/>
          </a:lnRef>
          <a:fillRef idx="1">
            <a:schemeClr val="lt1"/>
          </a:fillRef>
          <a:effectRef idx="0">
            <a:schemeClr val="accent6"/>
          </a:effectRef>
          <a:fontRef idx="minor">
            <a:schemeClr val="dk1"/>
          </a:fontRef>
        </p:style>
        <p:txBody>
          <a:bodyPr wrap="square" lIns="96433" tIns="48216" rIns="96433" bIns="48216" rtlCol="0">
            <a:spAutoFit/>
          </a:bodyPr>
          <a:lstStyle/>
          <a:p>
            <a:pPr indent="531719">
              <a:lnSpc>
                <a:spcPct val="150000"/>
              </a:lnSpc>
            </a:pP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这是考虑从基频</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电动机额定频率</a:t>
            </a:r>
            <a:r>
              <a:rPr lang="en-US" altLang="zh-CN" sz="2100" i="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f</a:t>
            </a:r>
            <a:r>
              <a:rPr lang="en-US" altLang="zh-CN" sz="2000" baseline="-25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1n</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向下调速的情况。</a:t>
            </a:r>
            <a:r>
              <a:rPr lang="zh-CN" altLang="en-US" sz="2100" dirty="0">
                <a:highlight>
                  <a:srgbClr val="FFFF00"/>
                </a:highlight>
                <a:latin typeface="Times New Roman" panose="02020603050405020304" pitchFamily="18" charset="0"/>
                <a:ea typeface="微软雅黑" panose="020B0503020204020204" pitchFamily="34" charset="-122"/>
                <a:cs typeface="Times New Roman" panose="02020603050405020304" pitchFamily="18" charset="0"/>
              </a:rPr>
              <a:t>为了保持电动机的负载能力，应保持气隙磁通</a:t>
            </a:r>
            <a:r>
              <a:rPr lang="en-US" altLang="zh-CN" sz="2100" i="1" dirty="0" err="1">
                <a:highlight>
                  <a:srgbClr val="FFFF00"/>
                </a:highlight>
                <a:latin typeface="Times New Roman" panose="02020603050405020304" pitchFamily="18" charset="0"/>
                <a:ea typeface="微软雅黑" panose="020B0503020204020204" pitchFamily="34" charset="-122"/>
                <a:cs typeface="Times New Roman" panose="02020603050405020304" pitchFamily="18" charset="0"/>
              </a:rPr>
              <a:t>Φ</a:t>
            </a:r>
            <a:r>
              <a:rPr lang="en-US" altLang="zh-CN" sz="2100" baseline="-25000" dirty="0" err="1">
                <a:highlight>
                  <a:srgbClr val="FFFF00"/>
                </a:highlight>
                <a:latin typeface="Times New Roman" panose="02020603050405020304" pitchFamily="18" charset="0"/>
                <a:ea typeface="微软雅黑" panose="020B0503020204020204" pitchFamily="34" charset="-122"/>
                <a:cs typeface="Times New Roman" panose="02020603050405020304" pitchFamily="18" charset="0"/>
              </a:rPr>
              <a:t>m</a:t>
            </a:r>
            <a:r>
              <a:rPr lang="zh-CN" altLang="en-US" sz="2100" dirty="0">
                <a:highlight>
                  <a:srgbClr val="FFFF00"/>
                </a:highlight>
                <a:latin typeface="Times New Roman" panose="02020603050405020304" pitchFamily="18" charset="0"/>
                <a:ea typeface="微软雅黑" panose="020B0503020204020204" pitchFamily="34" charset="-122"/>
                <a:cs typeface="Times New Roman" panose="02020603050405020304" pitchFamily="18" charset="0"/>
              </a:rPr>
              <a:t>不变，</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这就要求降低供电频率的同时降低感应电动势，保持</a:t>
            </a:r>
            <a:r>
              <a:rPr lang="en-US" altLang="zh-CN" sz="2100" b="1" i="1" dirty="0">
                <a:latin typeface="Times New Roman" panose="02020603050405020304" pitchFamily="18" charset="0"/>
                <a:ea typeface="微软雅黑" panose="020B0503020204020204" pitchFamily="34" charset="-122"/>
                <a:cs typeface="Times New Roman" panose="02020603050405020304" pitchFamily="18" charset="0"/>
              </a:rPr>
              <a:t>E</a:t>
            </a:r>
            <a:r>
              <a:rPr lang="en-US" altLang="zh-CN" sz="2000" b="1" baseline="-25000" dirty="0">
                <a:latin typeface="Times New Roman" panose="02020603050405020304" pitchFamily="18" charset="0"/>
                <a:ea typeface="微软雅黑" panose="020B0503020204020204" pitchFamily="34" charset="-122"/>
                <a:cs typeface="Times New Roman" panose="02020603050405020304" pitchFamily="18" charset="0"/>
              </a:rPr>
              <a:t>1</a:t>
            </a:r>
            <a:r>
              <a:rPr lang="en-US" altLang="zh-CN" sz="2100" b="1"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100" b="1" i="1" dirty="0">
                <a:latin typeface="Times New Roman" panose="02020603050405020304" pitchFamily="18" charset="0"/>
                <a:ea typeface="微软雅黑" panose="020B0503020204020204" pitchFamily="34" charset="-122"/>
                <a:cs typeface="Times New Roman" panose="02020603050405020304" pitchFamily="18" charset="0"/>
              </a:rPr>
              <a:t>f</a:t>
            </a:r>
            <a:r>
              <a:rPr lang="en-US" altLang="zh-CN" sz="2000" b="1" baseline="-25000" dirty="0">
                <a:latin typeface="Times New Roman" panose="02020603050405020304" pitchFamily="18" charset="0"/>
                <a:ea typeface="微软雅黑" panose="020B0503020204020204" pitchFamily="34" charset="-122"/>
                <a:cs typeface="Times New Roman" panose="02020603050405020304" pitchFamily="18" charset="0"/>
              </a:rPr>
              <a:t>1</a:t>
            </a:r>
            <a:r>
              <a:rPr lang="en-US" altLang="zh-CN" sz="2100" b="1"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b="1" dirty="0">
                <a:latin typeface="Times New Roman" panose="02020603050405020304" pitchFamily="18" charset="0"/>
                <a:ea typeface="微软雅黑" panose="020B0503020204020204" pitchFamily="34" charset="-122"/>
                <a:cs typeface="Times New Roman" panose="02020603050405020304" pitchFamily="18" charset="0"/>
              </a:rPr>
              <a:t>常数</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，即保持电动势与频率之比为常数进行控制。这种控制又称为恒磁通变频调速，属于</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恒转矩调速方式</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a:t>
            </a:r>
          </a:p>
          <a:p>
            <a:pPr indent="531719">
              <a:lnSpc>
                <a:spcPct val="150000"/>
              </a:lnSpc>
            </a:pP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但是，</a:t>
            </a:r>
            <a:r>
              <a:rPr lang="en-US" altLang="zh-CN" sz="2100" i="1" dirty="0">
                <a:latin typeface="Times New Roman" panose="02020603050405020304" pitchFamily="18" charset="0"/>
                <a:ea typeface="微软雅黑" panose="020B0503020204020204" pitchFamily="34" charset="-122"/>
                <a:cs typeface="Times New Roman" panose="02020603050405020304" pitchFamily="18" charset="0"/>
              </a:rPr>
              <a:t>E</a:t>
            </a:r>
            <a:r>
              <a:rPr lang="en-US" altLang="zh-CN" sz="2000" baseline="-25000" dirty="0">
                <a:latin typeface="Times New Roman" panose="02020603050405020304" pitchFamily="18" charset="0"/>
                <a:ea typeface="微软雅黑" panose="020B0503020204020204" pitchFamily="34" charset="-122"/>
                <a:cs typeface="Times New Roman" panose="02020603050405020304" pitchFamily="18" charset="0"/>
              </a:rPr>
              <a:t>1</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难于</a:t>
            </a:r>
            <a:r>
              <a:rPr lang="zh-CN" altLang="en-US" sz="2100" b="1" dirty="0">
                <a:latin typeface="Times New Roman" panose="02020603050405020304" pitchFamily="18" charset="0"/>
                <a:ea typeface="微软雅黑" panose="020B0503020204020204" pitchFamily="34" charset="-122"/>
                <a:cs typeface="Times New Roman" panose="02020603050405020304" pitchFamily="18" charset="0"/>
              </a:rPr>
              <a:t>直接检测</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和</a:t>
            </a:r>
            <a:r>
              <a:rPr lang="zh-CN" altLang="en-US" sz="2100" b="1" dirty="0">
                <a:latin typeface="Times New Roman" panose="02020603050405020304" pitchFamily="18" charset="0"/>
                <a:ea typeface="微软雅黑" panose="020B0503020204020204" pitchFamily="34" charset="-122"/>
                <a:cs typeface="Times New Roman" panose="02020603050405020304" pitchFamily="18" charset="0"/>
              </a:rPr>
              <a:t>直接控制</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。当</a:t>
            </a:r>
            <a:r>
              <a:rPr lang="en-US" altLang="zh-CN" sz="2100" i="1" dirty="0">
                <a:latin typeface="Times New Roman" panose="02020603050405020304" pitchFamily="18" charset="0"/>
                <a:ea typeface="微软雅黑" panose="020B0503020204020204" pitchFamily="34" charset="-122"/>
                <a:cs typeface="Times New Roman" panose="02020603050405020304" pitchFamily="18" charset="0"/>
              </a:rPr>
              <a:t>E</a:t>
            </a:r>
            <a:r>
              <a:rPr lang="en-US" altLang="zh-CN" sz="2000" baseline="-25000" dirty="0">
                <a:latin typeface="Times New Roman" panose="02020603050405020304" pitchFamily="18" charset="0"/>
                <a:ea typeface="微软雅黑" panose="020B0503020204020204" pitchFamily="34" charset="-122"/>
                <a:cs typeface="Times New Roman" panose="02020603050405020304" pitchFamily="18" charset="0"/>
              </a:rPr>
              <a:t>1</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和</a:t>
            </a:r>
            <a:r>
              <a:rPr lang="en-US" altLang="zh-CN" sz="2100" i="1" dirty="0">
                <a:latin typeface="Times New Roman" panose="02020603050405020304" pitchFamily="18" charset="0"/>
                <a:ea typeface="微软雅黑" panose="020B0503020204020204" pitchFamily="34" charset="-122"/>
                <a:cs typeface="Times New Roman" panose="02020603050405020304" pitchFamily="18" charset="0"/>
              </a:rPr>
              <a:t>f</a:t>
            </a:r>
            <a:r>
              <a:rPr lang="en-US" altLang="zh-CN" sz="2000" baseline="-25000" dirty="0">
                <a:latin typeface="Times New Roman" panose="02020603050405020304" pitchFamily="18" charset="0"/>
                <a:ea typeface="微软雅黑" panose="020B0503020204020204" pitchFamily="34" charset="-122"/>
                <a:cs typeface="Times New Roman" panose="02020603050405020304" pitchFamily="18" charset="0"/>
              </a:rPr>
              <a:t>1</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的值较高时，定子的漏阻抗压降相对比较小，如忽略不计，则可近似地保持定子相电压</a:t>
            </a:r>
            <a:r>
              <a:rPr lang="en-US" altLang="zh-CN" sz="2100" i="1" dirty="0">
                <a:latin typeface="Times New Roman" panose="02020603050405020304" pitchFamily="18" charset="0"/>
                <a:ea typeface="微软雅黑" panose="020B0503020204020204" pitchFamily="34" charset="-122"/>
                <a:cs typeface="Times New Roman" panose="02020603050405020304" pitchFamily="18" charset="0"/>
              </a:rPr>
              <a:t>U</a:t>
            </a:r>
            <a:r>
              <a:rPr lang="en-US" altLang="zh-CN" sz="2000" baseline="-25000" dirty="0">
                <a:latin typeface="Times New Roman" panose="02020603050405020304" pitchFamily="18" charset="0"/>
                <a:ea typeface="微软雅黑" panose="020B0503020204020204" pitchFamily="34" charset="-122"/>
                <a:cs typeface="Times New Roman" panose="02020603050405020304" pitchFamily="18" charset="0"/>
              </a:rPr>
              <a:t>1</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和频率</a:t>
            </a:r>
            <a:r>
              <a:rPr lang="en-US" altLang="zh-CN" sz="2100" i="1" dirty="0">
                <a:latin typeface="Times New Roman" panose="02020603050405020304" pitchFamily="18" charset="0"/>
                <a:ea typeface="微软雅黑" panose="020B0503020204020204" pitchFamily="34" charset="-122"/>
                <a:cs typeface="Times New Roman" panose="02020603050405020304" pitchFamily="18" charset="0"/>
              </a:rPr>
              <a:t>f</a:t>
            </a:r>
            <a:r>
              <a:rPr lang="en-US" altLang="zh-CN" sz="2000" baseline="-25000" dirty="0">
                <a:latin typeface="Times New Roman" panose="02020603050405020304" pitchFamily="18" charset="0"/>
                <a:ea typeface="微软雅黑" panose="020B0503020204020204" pitchFamily="34" charset="-122"/>
                <a:cs typeface="Times New Roman" panose="02020603050405020304" pitchFamily="18" charset="0"/>
              </a:rPr>
              <a:t>1</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的比值为常数，即认为</a:t>
            </a:r>
            <a:r>
              <a:rPr lang="en-US" altLang="zh-CN" sz="2100" i="1" dirty="0">
                <a:latin typeface="Times New Roman" panose="02020603050405020304" pitchFamily="18" charset="0"/>
                <a:ea typeface="微软雅黑" panose="020B0503020204020204" pitchFamily="34" charset="-122"/>
                <a:cs typeface="Times New Roman" panose="02020603050405020304" pitchFamily="18" charset="0"/>
              </a:rPr>
              <a:t>U</a:t>
            </a:r>
            <a:r>
              <a:rPr lang="en-US" altLang="zh-CN" sz="2000" baseline="-25000" dirty="0">
                <a:latin typeface="Times New Roman" panose="02020603050405020304" pitchFamily="18" charset="0"/>
                <a:ea typeface="微软雅黑" panose="020B0503020204020204" pitchFamily="34" charset="-122"/>
                <a:cs typeface="Times New Roman" panose="02020603050405020304" pitchFamily="18" charset="0"/>
              </a:rPr>
              <a:t>1</a:t>
            </a:r>
            <a:r>
              <a:rPr lang="zh-CN" altLang="en-US" sz="2000" baseline="-25000"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100" i="1" dirty="0">
                <a:latin typeface="Times New Roman" panose="02020603050405020304" pitchFamily="18" charset="0"/>
                <a:ea typeface="微软雅黑" panose="020B0503020204020204" pitchFamily="34" charset="-122"/>
                <a:cs typeface="Times New Roman" panose="02020603050405020304" pitchFamily="18" charset="0"/>
              </a:rPr>
              <a:t>E</a:t>
            </a:r>
            <a:r>
              <a:rPr lang="en-US" altLang="zh-CN" sz="2000" baseline="-25000" dirty="0">
                <a:latin typeface="Times New Roman" panose="02020603050405020304" pitchFamily="18" charset="0"/>
                <a:ea typeface="微软雅黑" panose="020B0503020204020204" pitchFamily="34" charset="-122"/>
                <a:cs typeface="Times New Roman" panose="02020603050405020304" pitchFamily="18" charset="0"/>
              </a:rPr>
              <a:t>1</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，保持</a:t>
            </a:r>
            <a:r>
              <a:rPr lang="en-US" altLang="zh-CN" sz="2100" i="1" dirty="0">
                <a:latin typeface="Times New Roman" panose="02020603050405020304" pitchFamily="18" charset="0"/>
                <a:ea typeface="微软雅黑" panose="020B0503020204020204" pitchFamily="34" charset="-122"/>
                <a:cs typeface="Times New Roman" panose="02020603050405020304" pitchFamily="18" charset="0"/>
              </a:rPr>
              <a:t>U</a:t>
            </a:r>
            <a:r>
              <a:rPr lang="en-US" altLang="zh-CN" sz="2000" baseline="-25000" dirty="0">
                <a:latin typeface="Times New Roman" panose="02020603050405020304" pitchFamily="18" charset="0"/>
                <a:ea typeface="微软雅黑" panose="020B0503020204020204" pitchFamily="34" charset="-122"/>
                <a:cs typeface="Times New Roman" panose="02020603050405020304" pitchFamily="18" charset="0"/>
              </a:rPr>
              <a:t>1</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100" i="1" dirty="0">
                <a:latin typeface="Times New Roman" panose="02020603050405020304" pitchFamily="18" charset="0"/>
                <a:ea typeface="微软雅黑" panose="020B0503020204020204" pitchFamily="34" charset="-122"/>
                <a:cs typeface="Times New Roman" panose="02020603050405020304" pitchFamily="18" charset="0"/>
              </a:rPr>
              <a:t>f</a:t>
            </a:r>
            <a:r>
              <a:rPr lang="en-US" altLang="zh-CN" sz="2000" baseline="-25000" dirty="0">
                <a:latin typeface="Times New Roman" panose="02020603050405020304" pitchFamily="18" charset="0"/>
                <a:ea typeface="微软雅黑" panose="020B0503020204020204" pitchFamily="34" charset="-122"/>
                <a:cs typeface="Times New Roman" panose="02020603050405020304" pitchFamily="18" charset="0"/>
              </a:rPr>
              <a:t>1</a:t>
            </a:r>
            <a:r>
              <a:rPr lang="zh-CN" altLang="en-US" sz="2000" baseline="-25000"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 常数即可。这就是恒压频比控制方式，是近似的</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恒磁通控制</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a:t>
            </a:r>
          </a:p>
        </p:txBody>
      </p:sp>
      <p:sp>
        <p:nvSpPr>
          <p:cNvPr id="15" name="平行四边形 14"/>
          <p:cNvSpPr/>
          <p:nvPr/>
        </p:nvSpPr>
        <p:spPr>
          <a:xfrm flipH="1">
            <a:off x="250478" y="-2678"/>
            <a:ext cx="10643964" cy="618124"/>
          </a:xfrm>
          <a:prstGeom prst="parallelogram">
            <a:avLst>
              <a:gd name="adj" fmla="val 104225"/>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6" name="文本框 3"/>
          <p:cNvSpPr txBox="1"/>
          <p:nvPr/>
        </p:nvSpPr>
        <p:spPr>
          <a:xfrm>
            <a:off x="938957" y="52576"/>
            <a:ext cx="7961709" cy="486886"/>
          </a:xfrm>
          <a:prstGeom prst="rect">
            <a:avLst/>
          </a:prstGeom>
          <a:noFill/>
        </p:spPr>
        <p:txBody>
          <a:bodyPr wrap="square" lIns="96433" tIns="48216" rIns="96433" bIns="48216" rtlCol="0">
            <a:spAutoFit/>
          </a:bodyPr>
          <a:lstStyle/>
          <a:p>
            <a:r>
              <a:rPr lang="zh-CN" altLang="en-US" sz="2500" b="1" dirty="0">
                <a:solidFill>
                  <a:schemeClr val="bg1"/>
                </a:solidFill>
                <a:latin typeface="微软雅黑" panose="020B0503020204020204" pitchFamily="34" charset="-122"/>
                <a:ea typeface="微软雅黑" panose="020B0503020204020204" pitchFamily="34" charset="-122"/>
              </a:rPr>
              <a:t>第三节   交流伺服系统</a:t>
            </a:r>
          </a:p>
        </p:txBody>
      </p:sp>
      <p:sp>
        <p:nvSpPr>
          <p:cNvPr id="17" name="直角三角形 16"/>
          <p:cNvSpPr/>
          <p:nvPr/>
        </p:nvSpPr>
        <p:spPr>
          <a:xfrm>
            <a:off x="-22771" y="1"/>
            <a:ext cx="633561" cy="644057"/>
          </a:xfrm>
          <a:prstGeom prst="rtTriangle">
            <a:avLst/>
          </a:prstGeom>
          <a:solidFill>
            <a:srgbClr val="513D4F"/>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20" name="Picture 3" descr="G:\409835d4e6170db16fe5ea1d69c71340.png"/>
          <p:cNvPicPr>
            <a:picLocks noChangeAspect="1" noChangeArrowheads="1"/>
          </p:cNvPicPr>
          <p:nvPr/>
        </p:nvPicPr>
        <p:blipFill>
          <a:blip r:embed="rId3" cstate="print">
            <a:duotone>
              <a:prstClr val="black"/>
              <a:srgbClr val="864284">
                <a:tint val="45000"/>
                <a:satMod val="400000"/>
              </a:srgbClr>
            </a:duotone>
            <a:extLst>
              <a:ext uri="{28A0092B-C50C-407E-A947-70E740481C1C}">
                <a14:useLocalDpi xmlns:a14="http://schemas.microsoft.com/office/drawing/2010/main" val="0"/>
              </a:ext>
            </a:extLst>
          </a:blip>
          <a:srcRect/>
          <a:stretch>
            <a:fillRect/>
          </a:stretch>
        </p:blipFill>
        <p:spPr bwMode="auto">
          <a:xfrm rot="2286903">
            <a:off x="10932535" y="-72093"/>
            <a:ext cx="901783" cy="916026"/>
          </a:xfrm>
          <a:prstGeom prst="rect">
            <a:avLst/>
          </a:prstGeom>
          <a:noFill/>
          <a:extLst>
            <a:ext uri="{909E8E84-426E-40DD-AFC4-6F175D3DCCD1}">
              <a14:hiddenFill xmlns:a14="http://schemas.microsoft.com/office/drawing/2010/main">
                <a:solidFill>
                  <a:srgbClr val="FFFFFF"/>
                </a:solidFill>
              </a14:hiddenFill>
            </a:ext>
          </a:extLst>
        </p:spPr>
      </p:pic>
      <p:sp>
        <p:nvSpPr>
          <p:cNvPr id="21" name="平行四边形 20"/>
          <p:cNvSpPr/>
          <p:nvPr/>
        </p:nvSpPr>
        <p:spPr>
          <a:xfrm flipH="1">
            <a:off x="94432" y="0"/>
            <a:ext cx="743396" cy="618124"/>
          </a:xfrm>
          <a:prstGeom prst="parallelogram">
            <a:avLst>
              <a:gd name="adj" fmla="val 99241"/>
            </a:avLst>
          </a:prstGeom>
          <a:solidFill>
            <a:srgbClr val="864284"/>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3" name="矩形 22"/>
          <p:cNvSpPr/>
          <p:nvPr/>
        </p:nvSpPr>
        <p:spPr>
          <a:xfrm>
            <a:off x="-10046" y="7075942"/>
            <a:ext cx="12869466" cy="174019"/>
          </a:xfrm>
          <a:prstGeom prst="rect">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1" name="TextBox 23">
            <a:extLst>
              <a:ext uri="{FF2B5EF4-FFF2-40B4-BE49-F238E27FC236}">
                <a16:creationId xmlns:a16="http://schemas.microsoft.com/office/drawing/2014/main" id="{830601E0-9181-4386-BCCA-00C5241AEF63}"/>
              </a:ext>
            </a:extLst>
          </p:cNvPr>
          <p:cNvSpPr txBox="1"/>
          <p:nvPr/>
        </p:nvSpPr>
        <p:spPr>
          <a:xfrm>
            <a:off x="740743" y="942509"/>
            <a:ext cx="8985721" cy="584302"/>
          </a:xfrm>
          <a:prstGeom prst="rect">
            <a:avLst/>
          </a:prstGeom>
          <a:noFill/>
        </p:spPr>
        <p:txBody>
          <a:bodyPr wrap="square" lIns="96433" tIns="48216" rIns="96433" bIns="48216" rtlCol="0">
            <a:spAutoFit/>
          </a:bodyPr>
          <a:lstStyle/>
          <a:p>
            <a:pPr>
              <a:lnSpc>
                <a:spcPct val="150000"/>
              </a:lnSpc>
            </a:pPr>
            <a:r>
              <a:rPr lang="en-US" altLang="zh-CN" sz="2500" dirty="0">
                <a:latin typeface="隶书" panose="02010509060101010101" pitchFamily="49" charset="-122"/>
                <a:ea typeface="隶书" panose="02010509060101010101" pitchFamily="49" charset="-122"/>
              </a:rPr>
              <a:t>1.</a:t>
            </a:r>
            <a:r>
              <a:rPr lang="zh-CN" altLang="en-US" sz="2500" dirty="0">
                <a:latin typeface="隶书" panose="02010509060101010101" pitchFamily="49" charset="-122"/>
                <a:ea typeface="隶书" panose="02010509060101010101" pitchFamily="49" charset="-122"/>
              </a:rPr>
              <a:t>基频以下的恒磁通变频调速</a:t>
            </a:r>
          </a:p>
        </p:txBody>
      </p:sp>
    </p:spTree>
    <p:extLst>
      <p:ext uri="{BB962C8B-B14F-4D97-AF65-F5344CB8AC3E}">
        <p14:creationId xmlns:p14="http://schemas.microsoft.com/office/powerpoint/2010/main" val="2117709381"/>
      </p:ext>
    </p:extLst>
  </p:cSld>
  <p:clrMapOvr>
    <a:masterClrMapping/>
  </p:clrMapOvr>
  <mc:AlternateContent xmlns:mc="http://schemas.openxmlformats.org/markup-compatibility/2006" xmlns:p14="http://schemas.microsoft.com/office/powerpoint/2010/main">
    <mc:Choice Requires="p14">
      <p:transition spd="slow" p14:dur="1600" advClick="0">
        <p14:gallery dir="l"/>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barn(inVertical)">
                                      <p:cBhvr>
                                        <p:cTn id="1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1"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651797" y="2218709"/>
            <a:ext cx="5561554" cy="3490610"/>
          </a:xfrm>
          <a:prstGeom prst="rect">
            <a:avLst/>
          </a:prstGeom>
          <a:noFill/>
        </p:spPr>
        <p:style>
          <a:lnRef idx="2">
            <a:schemeClr val="accent6"/>
          </a:lnRef>
          <a:fillRef idx="1">
            <a:schemeClr val="lt1"/>
          </a:fillRef>
          <a:effectRef idx="0">
            <a:schemeClr val="accent6"/>
          </a:effectRef>
          <a:fontRef idx="minor">
            <a:schemeClr val="dk1"/>
          </a:fontRef>
        </p:style>
        <p:txBody>
          <a:bodyPr wrap="square" lIns="96433" tIns="48216" rIns="96433" bIns="48216" rtlCol="0">
            <a:spAutoFit/>
          </a:bodyPr>
          <a:lstStyle/>
          <a:p>
            <a:pPr indent="531719">
              <a:lnSpc>
                <a:spcPct val="150000"/>
              </a:lnSpc>
            </a:pP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这是考虑由基频开始向上调速的情况。频率由额定值</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f</a:t>
            </a:r>
            <a:r>
              <a:rPr lang="en-US" altLang="zh-CN" sz="2100" baseline="-25000" dirty="0">
                <a:latin typeface="Times New Roman" panose="02020603050405020304" pitchFamily="18" charset="0"/>
                <a:ea typeface="微软雅黑" panose="020B0503020204020204" pitchFamily="34" charset="-122"/>
                <a:cs typeface="Times New Roman" panose="02020603050405020304" pitchFamily="18" charset="0"/>
              </a:rPr>
              <a:t>1n</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向上增大，但电压</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U</a:t>
            </a:r>
            <a:r>
              <a:rPr lang="en-US" altLang="zh-CN" sz="2100" baseline="-25000" dirty="0">
                <a:latin typeface="Times New Roman" panose="02020603050405020304" pitchFamily="18" charset="0"/>
                <a:ea typeface="微软雅黑" panose="020B0503020204020204" pitchFamily="34" charset="-122"/>
                <a:cs typeface="Times New Roman" panose="02020603050405020304" pitchFamily="18" charset="0"/>
              </a:rPr>
              <a:t>1</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受额定电压</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U</a:t>
            </a:r>
            <a:r>
              <a:rPr lang="en-US" altLang="zh-CN" sz="2100" baseline="-25000" dirty="0">
                <a:latin typeface="Times New Roman" panose="02020603050405020304" pitchFamily="18" charset="0"/>
                <a:ea typeface="微软雅黑" panose="020B0503020204020204" pitchFamily="34" charset="-122"/>
                <a:cs typeface="Times New Roman" panose="02020603050405020304" pitchFamily="18" charset="0"/>
              </a:rPr>
              <a:t>1n</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限制不能再升高，只能保持</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U</a:t>
            </a:r>
            <a:r>
              <a:rPr lang="en-US" altLang="zh-CN" sz="2100" baseline="-25000" dirty="0">
                <a:latin typeface="Times New Roman" panose="02020603050405020304" pitchFamily="18" charset="0"/>
                <a:ea typeface="微软雅黑" panose="020B0503020204020204" pitchFamily="34" charset="-122"/>
                <a:cs typeface="Times New Roman" panose="02020603050405020304" pitchFamily="18" charset="0"/>
              </a:rPr>
              <a:t>1</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=U</a:t>
            </a:r>
            <a:r>
              <a:rPr lang="en-US" altLang="zh-CN" sz="2100" baseline="-25000" dirty="0">
                <a:latin typeface="Times New Roman" panose="02020603050405020304" pitchFamily="18" charset="0"/>
                <a:ea typeface="微软雅黑" panose="020B0503020204020204" pitchFamily="34" charset="-122"/>
                <a:cs typeface="Times New Roman" panose="02020603050405020304" pitchFamily="18" charset="0"/>
              </a:rPr>
              <a:t>1n</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不变。</a:t>
            </a:r>
            <a:r>
              <a:rPr lang="zh-CN" altLang="en-US" sz="2100" dirty="0">
                <a:highlight>
                  <a:srgbClr val="FFFF00"/>
                </a:highlight>
                <a:latin typeface="Times New Roman" panose="02020603050405020304" pitchFamily="18" charset="0"/>
                <a:ea typeface="微软雅黑" panose="020B0503020204020204" pitchFamily="34" charset="-122"/>
                <a:cs typeface="Times New Roman" panose="02020603050405020304" pitchFamily="18" charset="0"/>
              </a:rPr>
              <a:t>必然会使磁通随着</a:t>
            </a:r>
            <a:r>
              <a:rPr lang="en-US" altLang="zh-CN" sz="2100" dirty="0">
                <a:highlight>
                  <a:srgbClr val="FFFF00"/>
                </a:highlight>
                <a:latin typeface="Times New Roman" panose="02020603050405020304" pitchFamily="18" charset="0"/>
                <a:ea typeface="微软雅黑" panose="020B0503020204020204" pitchFamily="34" charset="-122"/>
                <a:cs typeface="Times New Roman" panose="02020603050405020304" pitchFamily="18" charset="0"/>
              </a:rPr>
              <a:t>f1</a:t>
            </a:r>
            <a:r>
              <a:rPr lang="zh-CN" altLang="en-US" sz="2100" dirty="0">
                <a:highlight>
                  <a:srgbClr val="FFFF00"/>
                </a:highlight>
                <a:latin typeface="Times New Roman" panose="02020603050405020304" pitchFamily="18" charset="0"/>
                <a:ea typeface="微软雅黑" panose="020B0503020204020204" pitchFamily="34" charset="-122"/>
                <a:cs typeface="Times New Roman" panose="02020603050405020304" pitchFamily="18" charset="0"/>
              </a:rPr>
              <a:t>的上升而减小，这属于近似的恒功率调速方式</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2100" dirty="0">
              <a:latin typeface="Times New Roman" panose="02020603050405020304" pitchFamily="18" charset="0"/>
              <a:ea typeface="微软雅黑" panose="020B0503020204020204" pitchFamily="34" charset="-122"/>
              <a:cs typeface="Times New Roman" panose="02020603050405020304" pitchFamily="18" charset="0"/>
            </a:endParaRPr>
          </a:p>
          <a:p>
            <a:pPr indent="531719">
              <a:lnSpc>
                <a:spcPct val="150000"/>
              </a:lnSpc>
            </a:pP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上述两种情况综合起来，异步电动机变频调速的基本控制方式如图</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4-31</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所示。</a:t>
            </a:r>
          </a:p>
        </p:txBody>
      </p:sp>
      <p:sp>
        <p:nvSpPr>
          <p:cNvPr id="15" name="平行四边形 14"/>
          <p:cNvSpPr/>
          <p:nvPr/>
        </p:nvSpPr>
        <p:spPr>
          <a:xfrm flipH="1">
            <a:off x="250478" y="-2678"/>
            <a:ext cx="10643964" cy="618124"/>
          </a:xfrm>
          <a:prstGeom prst="parallelogram">
            <a:avLst>
              <a:gd name="adj" fmla="val 104225"/>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6" name="文本框 3"/>
          <p:cNvSpPr txBox="1"/>
          <p:nvPr/>
        </p:nvSpPr>
        <p:spPr>
          <a:xfrm>
            <a:off x="938957" y="52576"/>
            <a:ext cx="7961709" cy="486886"/>
          </a:xfrm>
          <a:prstGeom prst="rect">
            <a:avLst/>
          </a:prstGeom>
          <a:noFill/>
        </p:spPr>
        <p:txBody>
          <a:bodyPr wrap="square" lIns="96433" tIns="48216" rIns="96433" bIns="48216" rtlCol="0">
            <a:spAutoFit/>
          </a:bodyPr>
          <a:lstStyle/>
          <a:p>
            <a:r>
              <a:rPr lang="zh-CN" altLang="en-US" sz="2500" b="1" dirty="0">
                <a:solidFill>
                  <a:schemeClr val="bg1"/>
                </a:solidFill>
                <a:latin typeface="微软雅黑" panose="020B0503020204020204" pitchFamily="34" charset="-122"/>
                <a:ea typeface="微软雅黑" panose="020B0503020204020204" pitchFamily="34" charset="-122"/>
              </a:rPr>
              <a:t>第三节   交流伺服系统</a:t>
            </a:r>
          </a:p>
        </p:txBody>
      </p:sp>
      <p:sp>
        <p:nvSpPr>
          <p:cNvPr id="17" name="直角三角形 16"/>
          <p:cNvSpPr/>
          <p:nvPr/>
        </p:nvSpPr>
        <p:spPr>
          <a:xfrm>
            <a:off x="-22771" y="1"/>
            <a:ext cx="633561" cy="644057"/>
          </a:xfrm>
          <a:prstGeom prst="rtTriangle">
            <a:avLst/>
          </a:prstGeom>
          <a:solidFill>
            <a:srgbClr val="513D4F"/>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20" name="Picture 3" descr="G:\409835d4e6170db16fe5ea1d69c71340.png"/>
          <p:cNvPicPr>
            <a:picLocks noChangeAspect="1" noChangeArrowheads="1"/>
          </p:cNvPicPr>
          <p:nvPr/>
        </p:nvPicPr>
        <p:blipFill>
          <a:blip r:embed="rId3" cstate="print">
            <a:duotone>
              <a:prstClr val="black"/>
              <a:srgbClr val="864284">
                <a:tint val="45000"/>
                <a:satMod val="400000"/>
              </a:srgbClr>
            </a:duotone>
            <a:extLst>
              <a:ext uri="{28A0092B-C50C-407E-A947-70E740481C1C}">
                <a14:useLocalDpi xmlns:a14="http://schemas.microsoft.com/office/drawing/2010/main" val="0"/>
              </a:ext>
            </a:extLst>
          </a:blip>
          <a:srcRect/>
          <a:stretch>
            <a:fillRect/>
          </a:stretch>
        </p:blipFill>
        <p:spPr bwMode="auto">
          <a:xfrm rot="2286903">
            <a:off x="10932535" y="-72093"/>
            <a:ext cx="901783" cy="916026"/>
          </a:xfrm>
          <a:prstGeom prst="rect">
            <a:avLst/>
          </a:prstGeom>
          <a:noFill/>
          <a:extLst>
            <a:ext uri="{909E8E84-426E-40DD-AFC4-6F175D3DCCD1}">
              <a14:hiddenFill xmlns:a14="http://schemas.microsoft.com/office/drawing/2010/main">
                <a:solidFill>
                  <a:srgbClr val="FFFFFF"/>
                </a:solidFill>
              </a14:hiddenFill>
            </a:ext>
          </a:extLst>
        </p:spPr>
      </p:pic>
      <p:sp>
        <p:nvSpPr>
          <p:cNvPr id="21" name="平行四边形 20"/>
          <p:cNvSpPr/>
          <p:nvPr/>
        </p:nvSpPr>
        <p:spPr>
          <a:xfrm flipH="1">
            <a:off x="94432" y="0"/>
            <a:ext cx="743396" cy="618124"/>
          </a:xfrm>
          <a:prstGeom prst="parallelogram">
            <a:avLst>
              <a:gd name="adj" fmla="val 99241"/>
            </a:avLst>
          </a:prstGeom>
          <a:solidFill>
            <a:srgbClr val="864284"/>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3" name="矩形 22"/>
          <p:cNvSpPr/>
          <p:nvPr/>
        </p:nvSpPr>
        <p:spPr>
          <a:xfrm>
            <a:off x="-10046" y="7075942"/>
            <a:ext cx="12869466" cy="174019"/>
          </a:xfrm>
          <a:prstGeom prst="rect">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9" name="TextBox 23">
            <a:extLst>
              <a:ext uri="{FF2B5EF4-FFF2-40B4-BE49-F238E27FC236}">
                <a16:creationId xmlns:a16="http://schemas.microsoft.com/office/drawing/2014/main" id="{C181EC13-8D9B-43C2-8045-ACED0D3290F2}"/>
              </a:ext>
            </a:extLst>
          </p:cNvPr>
          <p:cNvSpPr txBox="1"/>
          <p:nvPr/>
        </p:nvSpPr>
        <p:spPr>
          <a:xfrm>
            <a:off x="651797" y="1125183"/>
            <a:ext cx="8985721" cy="584302"/>
          </a:xfrm>
          <a:prstGeom prst="rect">
            <a:avLst/>
          </a:prstGeom>
          <a:noFill/>
        </p:spPr>
        <p:txBody>
          <a:bodyPr wrap="square" lIns="96433" tIns="48216" rIns="96433" bIns="48216" rtlCol="0">
            <a:spAutoFit/>
          </a:bodyPr>
          <a:lstStyle/>
          <a:p>
            <a:pPr>
              <a:lnSpc>
                <a:spcPct val="150000"/>
              </a:lnSpc>
            </a:pPr>
            <a:r>
              <a:rPr lang="en-US" altLang="zh-CN" sz="2500" dirty="0">
                <a:latin typeface="隶书" panose="02010509060101010101" pitchFamily="49" charset="-122"/>
                <a:ea typeface="隶书" panose="02010509060101010101" pitchFamily="49" charset="-122"/>
              </a:rPr>
              <a:t>2.</a:t>
            </a:r>
            <a:r>
              <a:rPr lang="zh-CN" altLang="en-US" sz="2500" dirty="0">
                <a:latin typeface="隶书" panose="02010509060101010101" pitchFamily="49" charset="-122"/>
                <a:ea typeface="隶书" panose="02010509060101010101" pitchFamily="49" charset="-122"/>
              </a:rPr>
              <a:t>基频以上的弱磁通变频调速</a:t>
            </a:r>
          </a:p>
        </p:txBody>
      </p:sp>
      <p:pic>
        <p:nvPicPr>
          <p:cNvPr id="10" name="4z31.jpg">
            <a:extLst>
              <a:ext uri="{FF2B5EF4-FFF2-40B4-BE49-F238E27FC236}">
                <a16:creationId xmlns:a16="http://schemas.microsoft.com/office/drawing/2014/main" id="{3B7C38FE-E9C7-41B8-A588-4CB2BCE75EE6}"/>
              </a:ext>
            </a:extLst>
          </p:cNvPr>
          <p:cNvPicPr/>
          <p:nvPr/>
        </p:nvPicPr>
        <p:blipFill>
          <a:blip r:embed="rId4">
            <a:clrChange>
              <a:clrFrom>
                <a:srgbClr val="FFFFFF"/>
              </a:clrFrom>
              <a:clrTo>
                <a:srgbClr val="FFFFFF">
                  <a:alpha val="0"/>
                </a:srgbClr>
              </a:clrTo>
            </a:clrChange>
          </a:blip>
          <a:stretch>
            <a:fillRect/>
          </a:stretch>
        </p:blipFill>
        <p:spPr>
          <a:xfrm>
            <a:off x="6933431" y="2204117"/>
            <a:ext cx="4798673" cy="2970680"/>
          </a:xfrm>
          <a:prstGeom prst="rect">
            <a:avLst/>
          </a:prstGeom>
        </p:spPr>
      </p:pic>
      <p:sp>
        <p:nvSpPr>
          <p:cNvPr id="11" name="TextBox 21">
            <a:extLst>
              <a:ext uri="{FF2B5EF4-FFF2-40B4-BE49-F238E27FC236}">
                <a16:creationId xmlns:a16="http://schemas.microsoft.com/office/drawing/2014/main" id="{99487BC8-EFDA-48A5-B195-AC62317462D1}"/>
              </a:ext>
            </a:extLst>
          </p:cNvPr>
          <p:cNvSpPr txBox="1"/>
          <p:nvPr/>
        </p:nvSpPr>
        <p:spPr>
          <a:xfrm>
            <a:off x="7797527" y="5769921"/>
            <a:ext cx="3665207" cy="389505"/>
          </a:xfrm>
          <a:prstGeom prst="rect">
            <a:avLst/>
          </a:prstGeom>
          <a:noFill/>
        </p:spPr>
        <p:txBody>
          <a:bodyPr wrap="square" lIns="96433" tIns="48216" rIns="96433" bIns="48216" rtlCol="0">
            <a:spAutoFit/>
          </a:bodyPr>
          <a:lstStyle/>
          <a:p>
            <a:pPr>
              <a:lnSpc>
                <a:spcPct val="150000"/>
              </a:lnSpc>
            </a:pPr>
            <a:r>
              <a:rPr lang="zh-CN" altLang="en-US" sz="1500" b="1" dirty="0">
                <a:latin typeface="+mn-ea"/>
              </a:rPr>
              <a:t>图</a:t>
            </a:r>
            <a:r>
              <a:rPr lang="en-US" altLang="zh-CN" sz="1500" b="1" dirty="0">
                <a:latin typeface="+mn-ea"/>
              </a:rPr>
              <a:t>4-31</a:t>
            </a:r>
            <a:r>
              <a:rPr lang="zh-CN" altLang="en-US" sz="1500" b="1" dirty="0">
                <a:latin typeface="+mn-ea"/>
              </a:rPr>
              <a:t>　异步电动机变频调速控制特性</a:t>
            </a:r>
            <a:endParaRPr lang="en-US" altLang="zh-CN" sz="1500" b="1" dirty="0">
              <a:latin typeface="+mn-ea"/>
            </a:endParaRPr>
          </a:p>
        </p:txBody>
      </p:sp>
    </p:spTree>
    <p:extLst>
      <p:ext uri="{BB962C8B-B14F-4D97-AF65-F5344CB8AC3E}">
        <p14:creationId xmlns:p14="http://schemas.microsoft.com/office/powerpoint/2010/main" val="2085584856"/>
      </p:ext>
    </p:extLst>
  </p:cSld>
  <p:clrMapOvr>
    <a:masterClrMapping/>
  </p:clrMapOvr>
  <mc:AlternateContent xmlns:mc="http://schemas.openxmlformats.org/markup-compatibility/2006" xmlns:p14="http://schemas.microsoft.com/office/powerpoint/2010/main">
    <mc:Choice Requires="p14">
      <p:transition spd="slow" p14:dur="1600" advClick="0">
        <p14:gallery dir="l"/>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barn(inVertical)">
                                      <p:cBhvr>
                                        <p:cTn id="12" dur="5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1000"/>
                                        <p:tgtEl>
                                          <p:spTgt spid="10"/>
                                        </p:tgtEl>
                                      </p:cBhvr>
                                    </p:animEffect>
                                    <p:anim calcmode="lin" valueType="num">
                                      <p:cBhvr>
                                        <p:cTn id="18" dur="1000" fill="hold"/>
                                        <p:tgtEl>
                                          <p:spTgt spid="10"/>
                                        </p:tgtEl>
                                        <p:attrNameLst>
                                          <p:attrName>ppt_x</p:attrName>
                                        </p:attrNameLst>
                                      </p:cBhvr>
                                      <p:tavLst>
                                        <p:tav tm="0">
                                          <p:val>
                                            <p:strVal val="#ppt_x"/>
                                          </p:val>
                                        </p:tav>
                                        <p:tav tm="100000">
                                          <p:val>
                                            <p:strVal val="#ppt_x"/>
                                          </p:val>
                                        </p:tav>
                                      </p:tavLst>
                                    </p:anim>
                                    <p:anim calcmode="lin" valueType="num">
                                      <p:cBhvr>
                                        <p:cTn id="1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grpId="0" nodeType="click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wipe(down)">
                                      <p:cBhvr>
                                        <p:cTn id="2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9" grpId="0"/>
      <p:bldP spid="11"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380703" y="2327807"/>
            <a:ext cx="10920139" cy="1009547"/>
          </a:xfrm>
          <a:prstGeom prst="rect">
            <a:avLst/>
          </a:prstGeom>
          <a:noFill/>
        </p:spPr>
        <p:txBody>
          <a:bodyPr wrap="square" lIns="96433" tIns="48216" rIns="96433" bIns="48216" rtlCol="0">
            <a:spAutoFit/>
          </a:bodyPr>
          <a:lstStyle/>
          <a:p>
            <a:pPr indent="531719">
              <a:lnSpc>
                <a:spcPct val="150000"/>
              </a:lnSpc>
            </a:pP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以</a:t>
            </a:r>
            <a:r>
              <a:rPr lang="zh-CN" altLang="en-US" sz="2100" dirty="0">
                <a:highlight>
                  <a:srgbClr val="FFFF00"/>
                </a:highlight>
                <a:latin typeface="Times New Roman" panose="02020603050405020304" pitchFamily="18" charset="0"/>
                <a:ea typeface="微软雅黑" panose="020B0503020204020204" pitchFamily="34" charset="-122"/>
                <a:cs typeface="Times New Roman" panose="02020603050405020304" pitchFamily="18" charset="0"/>
              </a:rPr>
              <a:t>正弦波脉宽调制</a:t>
            </a:r>
            <a:r>
              <a:rPr lang="en-US" altLang="zh-CN" sz="2100" dirty="0">
                <a:highlight>
                  <a:srgbClr val="FFFF00"/>
                </a:highlight>
                <a:latin typeface="Times New Roman" panose="02020603050405020304" pitchFamily="18" charset="0"/>
                <a:ea typeface="微软雅黑" panose="020B0503020204020204" pitchFamily="34" charset="-122"/>
                <a:cs typeface="Times New Roman" panose="02020603050405020304" pitchFamily="18" charset="0"/>
              </a:rPr>
              <a:t>(SPWM, Sinusoidal PWM)</a:t>
            </a:r>
            <a:r>
              <a:rPr lang="zh-CN" altLang="en-US" sz="2100" dirty="0">
                <a:highlight>
                  <a:srgbClr val="FFFF00"/>
                </a:highlight>
                <a:latin typeface="Times New Roman" panose="02020603050405020304" pitchFamily="18" charset="0"/>
                <a:ea typeface="微软雅黑" panose="020B0503020204020204" pitchFamily="34" charset="-122"/>
                <a:cs typeface="Times New Roman" panose="02020603050405020304" pitchFamily="18" charset="0"/>
              </a:rPr>
              <a:t>型</a:t>
            </a:r>
            <a:r>
              <a:rPr lang="en-US" altLang="zh-CN" sz="2100" i="1" dirty="0">
                <a:highlight>
                  <a:srgbClr val="FFFF00"/>
                </a:highlight>
                <a:latin typeface="Times New Roman" panose="02020603050405020304" pitchFamily="18" charset="0"/>
                <a:ea typeface="微软雅黑" panose="020B0503020204020204" pitchFamily="34" charset="-122"/>
                <a:cs typeface="Times New Roman" panose="02020603050405020304" pitchFamily="18" charset="0"/>
              </a:rPr>
              <a:t>U</a:t>
            </a:r>
            <a:r>
              <a:rPr lang="en-US" altLang="zh-CN" sz="2100" dirty="0">
                <a:highlight>
                  <a:srgbClr val="FFFF00"/>
                </a:highlight>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100" i="1" dirty="0">
                <a:highlight>
                  <a:srgbClr val="FFFF00"/>
                </a:highlight>
                <a:latin typeface="Times New Roman" panose="02020603050405020304" pitchFamily="18" charset="0"/>
                <a:ea typeface="微软雅黑" panose="020B0503020204020204" pitchFamily="34" charset="-122"/>
                <a:cs typeface="Times New Roman" panose="02020603050405020304" pitchFamily="18" charset="0"/>
              </a:rPr>
              <a:t>f</a:t>
            </a:r>
            <a:r>
              <a:rPr lang="zh-CN" altLang="en-US" sz="2100" dirty="0">
                <a:highlight>
                  <a:srgbClr val="FFFF00"/>
                </a:highlight>
                <a:latin typeface="Times New Roman" panose="02020603050405020304" pitchFamily="18" charset="0"/>
                <a:ea typeface="微软雅黑" panose="020B0503020204020204" pitchFamily="34" charset="-122"/>
                <a:cs typeface="Times New Roman" panose="02020603050405020304" pitchFamily="18" charset="0"/>
              </a:rPr>
              <a:t>控制变频调速系统为例</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，介绍系统结构和工作原理。</a:t>
            </a:r>
          </a:p>
        </p:txBody>
      </p:sp>
      <p:sp>
        <p:nvSpPr>
          <p:cNvPr id="15" name="平行四边形 14"/>
          <p:cNvSpPr/>
          <p:nvPr/>
        </p:nvSpPr>
        <p:spPr>
          <a:xfrm flipH="1">
            <a:off x="250478" y="-2678"/>
            <a:ext cx="10643964" cy="618124"/>
          </a:xfrm>
          <a:prstGeom prst="parallelogram">
            <a:avLst>
              <a:gd name="adj" fmla="val 104225"/>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6" name="文本框 3"/>
          <p:cNvSpPr txBox="1"/>
          <p:nvPr/>
        </p:nvSpPr>
        <p:spPr>
          <a:xfrm>
            <a:off x="938957" y="52576"/>
            <a:ext cx="7961709" cy="486886"/>
          </a:xfrm>
          <a:prstGeom prst="rect">
            <a:avLst/>
          </a:prstGeom>
          <a:noFill/>
        </p:spPr>
        <p:txBody>
          <a:bodyPr wrap="square" lIns="96433" tIns="48216" rIns="96433" bIns="48216" rtlCol="0">
            <a:spAutoFit/>
          </a:bodyPr>
          <a:lstStyle/>
          <a:p>
            <a:r>
              <a:rPr lang="zh-CN" altLang="en-US" sz="2500" b="1" dirty="0">
                <a:solidFill>
                  <a:schemeClr val="bg1"/>
                </a:solidFill>
                <a:latin typeface="微软雅黑" panose="020B0503020204020204" pitchFamily="34" charset="-122"/>
                <a:ea typeface="微软雅黑" panose="020B0503020204020204" pitchFamily="34" charset="-122"/>
              </a:rPr>
              <a:t>第三节   交流伺服系统</a:t>
            </a:r>
          </a:p>
        </p:txBody>
      </p:sp>
      <p:sp>
        <p:nvSpPr>
          <p:cNvPr id="17" name="直角三角形 16"/>
          <p:cNvSpPr/>
          <p:nvPr/>
        </p:nvSpPr>
        <p:spPr>
          <a:xfrm>
            <a:off x="-22771" y="1"/>
            <a:ext cx="633561" cy="644057"/>
          </a:xfrm>
          <a:prstGeom prst="rtTriangle">
            <a:avLst/>
          </a:prstGeom>
          <a:solidFill>
            <a:srgbClr val="513D4F"/>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20" name="Picture 3" descr="G:\409835d4e6170db16fe5ea1d69c71340.png"/>
          <p:cNvPicPr>
            <a:picLocks noChangeAspect="1" noChangeArrowheads="1"/>
          </p:cNvPicPr>
          <p:nvPr/>
        </p:nvPicPr>
        <p:blipFill>
          <a:blip r:embed="rId3" cstate="print">
            <a:duotone>
              <a:prstClr val="black"/>
              <a:srgbClr val="864284">
                <a:tint val="45000"/>
                <a:satMod val="400000"/>
              </a:srgbClr>
            </a:duotone>
            <a:extLst>
              <a:ext uri="{28A0092B-C50C-407E-A947-70E740481C1C}">
                <a14:useLocalDpi xmlns:a14="http://schemas.microsoft.com/office/drawing/2010/main" val="0"/>
              </a:ext>
            </a:extLst>
          </a:blip>
          <a:srcRect/>
          <a:stretch>
            <a:fillRect/>
          </a:stretch>
        </p:blipFill>
        <p:spPr bwMode="auto">
          <a:xfrm rot="2286903">
            <a:off x="10932535" y="-72093"/>
            <a:ext cx="901783" cy="916026"/>
          </a:xfrm>
          <a:prstGeom prst="rect">
            <a:avLst/>
          </a:prstGeom>
          <a:noFill/>
          <a:extLst>
            <a:ext uri="{909E8E84-426E-40DD-AFC4-6F175D3DCCD1}">
              <a14:hiddenFill xmlns:a14="http://schemas.microsoft.com/office/drawing/2010/main">
                <a:solidFill>
                  <a:srgbClr val="FFFFFF"/>
                </a:solidFill>
              </a14:hiddenFill>
            </a:ext>
          </a:extLst>
        </p:spPr>
      </p:pic>
      <p:sp>
        <p:nvSpPr>
          <p:cNvPr id="21" name="平行四边形 20"/>
          <p:cNvSpPr/>
          <p:nvPr/>
        </p:nvSpPr>
        <p:spPr>
          <a:xfrm flipH="1">
            <a:off x="94432" y="0"/>
            <a:ext cx="743396" cy="618124"/>
          </a:xfrm>
          <a:prstGeom prst="parallelogram">
            <a:avLst>
              <a:gd name="adj" fmla="val 99241"/>
            </a:avLst>
          </a:prstGeom>
          <a:solidFill>
            <a:srgbClr val="864284"/>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3" name="矩形 22"/>
          <p:cNvSpPr/>
          <p:nvPr/>
        </p:nvSpPr>
        <p:spPr>
          <a:xfrm>
            <a:off x="-10046" y="7075942"/>
            <a:ext cx="12869466" cy="174019"/>
          </a:xfrm>
          <a:prstGeom prst="rect">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9" name=" 219">
            <a:extLst>
              <a:ext uri="{FF2B5EF4-FFF2-40B4-BE49-F238E27FC236}">
                <a16:creationId xmlns:a16="http://schemas.microsoft.com/office/drawing/2014/main" id="{E191AE81-C2A0-4EC5-99C5-A943B27CC485}"/>
              </a:ext>
            </a:extLst>
          </p:cNvPr>
          <p:cNvSpPr/>
          <p:nvPr/>
        </p:nvSpPr>
        <p:spPr>
          <a:xfrm>
            <a:off x="910412" y="990786"/>
            <a:ext cx="4726875" cy="536422"/>
          </a:xfrm>
          <a:prstGeom prst="roundRect">
            <a:avLst>
              <a:gd name="adj" fmla="val 50000"/>
            </a:avLst>
          </a:prstGeom>
          <a:solidFill>
            <a:srgbClr val="E6BCD7"/>
          </a:solidFill>
          <a:ln>
            <a:noFill/>
          </a:ln>
          <a:effectLst>
            <a:outerShdw blurRad="50800" dist="50800" dir="5400000" algn="ctr" rotWithShape="0">
              <a:srgbClr val="000000">
                <a:alpha val="38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10" name="TextBox 18">
            <a:extLst>
              <a:ext uri="{FF2B5EF4-FFF2-40B4-BE49-F238E27FC236}">
                <a16:creationId xmlns:a16="http://schemas.microsoft.com/office/drawing/2014/main" id="{E2A75BDF-5F0E-400D-BD1F-D9DBEE41E7B8}"/>
              </a:ext>
            </a:extLst>
          </p:cNvPr>
          <p:cNvSpPr txBox="1"/>
          <p:nvPr/>
        </p:nvSpPr>
        <p:spPr>
          <a:xfrm>
            <a:off x="1074254" y="1016256"/>
            <a:ext cx="4707049" cy="482094"/>
          </a:xfrm>
          <a:prstGeom prst="rect">
            <a:avLst/>
          </a:prstGeom>
          <a:noFill/>
        </p:spPr>
        <p:txBody>
          <a:bodyPr wrap="square" lIns="96433" tIns="48216" rIns="96433" bIns="48216" rtlCol="0">
            <a:spAutoFit/>
          </a:bodyPr>
          <a:lstStyle/>
          <a:p>
            <a:r>
              <a:rPr lang="zh-CN" altLang="en-US" sz="2500" b="1" dirty="0">
                <a:latin typeface="微软雅黑" panose="020B0503020204020204" pitchFamily="34" charset="-122"/>
                <a:ea typeface="微软雅黑" panose="020B0503020204020204" pitchFamily="34" charset="-122"/>
              </a:rPr>
              <a:t>二、异步电动机变频调速系统</a:t>
            </a:r>
          </a:p>
        </p:txBody>
      </p:sp>
      <p:sp>
        <p:nvSpPr>
          <p:cNvPr id="11" name="TextBox 17">
            <a:extLst>
              <a:ext uri="{FF2B5EF4-FFF2-40B4-BE49-F238E27FC236}">
                <a16:creationId xmlns:a16="http://schemas.microsoft.com/office/drawing/2014/main" id="{FBEF06B2-1A44-4847-BF87-DF005A9727B1}"/>
              </a:ext>
            </a:extLst>
          </p:cNvPr>
          <p:cNvSpPr txBox="1"/>
          <p:nvPr/>
        </p:nvSpPr>
        <p:spPr>
          <a:xfrm>
            <a:off x="1045709" y="4248989"/>
            <a:ext cx="10109062" cy="1551618"/>
          </a:xfrm>
          <a:prstGeom prst="rect">
            <a:avLst/>
          </a:prstGeom>
          <a:noFill/>
        </p:spPr>
        <p:style>
          <a:lnRef idx="2">
            <a:schemeClr val="accent6"/>
          </a:lnRef>
          <a:fillRef idx="1">
            <a:schemeClr val="lt1"/>
          </a:fillRef>
          <a:effectRef idx="0">
            <a:schemeClr val="accent6"/>
          </a:effectRef>
          <a:fontRef idx="minor">
            <a:schemeClr val="dk1"/>
          </a:fontRef>
        </p:style>
        <p:txBody>
          <a:bodyPr wrap="square" lIns="96433" tIns="48216" rIns="96433" bIns="48216" rtlCol="0">
            <a:spAutoFit/>
          </a:bodyPr>
          <a:lstStyle/>
          <a:p>
            <a:pPr indent="531719">
              <a:lnSpc>
                <a:spcPct val="150000"/>
              </a:lnSpc>
            </a:pP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图</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4-32</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所示为</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SPWM</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变频器主电路原理图。图中</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VT</a:t>
            </a:r>
            <a:r>
              <a:rPr lang="en-US" altLang="zh-CN" sz="2100" baseline="-25000" dirty="0">
                <a:latin typeface="Times New Roman" panose="02020603050405020304" pitchFamily="18" charset="0"/>
                <a:ea typeface="微软雅黑" panose="020B0503020204020204" pitchFamily="34" charset="-122"/>
                <a:cs typeface="Times New Roman" panose="02020603050405020304" pitchFamily="18" charset="0"/>
              </a:rPr>
              <a:t>1</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~VT</a:t>
            </a:r>
            <a:r>
              <a:rPr lang="en-US" altLang="zh-CN" sz="2100" baseline="-25000" dirty="0">
                <a:latin typeface="Times New Roman" panose="02020603050405020304" pitchFamily="18" charset="0"/>
                <a:ea typeface="微软雅黑" panose="020B0503020204020204" pitchFamily="34" charset="-122"/>
                <a:cs typeface="Times New Roman" panose="02020603050405020304" pitchFamily="18" charset="0"/>
              </a:rPr>
              <a:t>6</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是变频器的</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6</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个</a:t>
            </a:r>
            <a:r>
              <a:rPr lang="zh-CN" altLang="en-US" sz="2100" dirty="0">
                <a:highlight>
                  <a:srgbClr val="FFFF00"/>
                </a:highlight>
                <a:latin typeface="Times New Roman" panose="02020603050405020304" pitchFamily="18" charset="0"/>
                <a:ea typeface="微软雅黑" panose="020B0503020204020204" pitchFamily="34" charset="-122"/>
                <a:cs typeface="Times New Roman" panose="02020603050405020304" pitchFamily="18" charset="0"/>
              </a:rPr>
              <a:t>功率开关器件</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如</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GTR)</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，各由一个续流二极管反并联接，</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整个逆变器由三相整流器提供的恒值直流电压</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U</a:t>
            </a:r>
            <a:r>
              <a:rPr lang="en-US" altLang="zh-CN" sz="2100" baseline="-25000" dirty="0">
                <a:latin typeface="Times New Roman" panose="02020603050405020304" pitchFamily="18" charset="0"/>
                <a:ea typeface="微软雅黑" panose="020B0503020204020204" pitchFamily="34" charset="-122"/>
                <a:cs typeface="Times New Roman" panose="02020603050405020304" pitchFamily="18" charset="0"/>
              </a:rPr>
              <a:t>s</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供电，控制</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6</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个功率开关器件，可使电动机获得频率与电压可变的交流电。</a:t>
            </a:r>
          </a:p>
        </p:txBody>
      </p:sp>
      <p:sp>
        <p:nvSpPr>
          <p:cNvPr id="12" name="TextBox 23">
            <a:extLst>
              <a:ext uri="{FF2B5EF4-FFF2-40B4-BE49-F238E27FC236}">
                <a16:creationId xmlns:a16="http://schemas.microsoft.com/office/drawing/2014/main" id="{BA60D776-5530-415D-AEEC-FB08948E4775}"/>
              </a:ext>
            </a:extLst>
          </p:cNvPr>
          <p:cNvSpPr txBox="1"/>
          <p:nvPr/>
        </p:nvSpPr>
        <p:spPr>
          <a:xfrm>
            <a:off x="910412" y="3418377"/>
            <a:ext cx="8985721" cy="584302"/>
          </a:xfrm>
          <a:prstGeom prst="rect">
            <a:avLst/>
          </a:prstGeom>
          <a:noFill/>
        </p:spPr>
        <p:txBody>
          <a:bodyPr wrap="square" lIns="96433" tIns="48216" rIns="96433" bIns="48216" rtlCol="0">
            <a:spAutoFit/>
          </a:bodyPr>
          <a:lstStyle/>
          <a:p>
            <a:pPr>
              <a:lnSpc>
                <a:spcPct val="150000"/>
              </a:lnSpc>
            </a:pPr>
            <a:r>
              <a:rPr lang="en-US" altLang="zh-CN" sz="2500" dirty="0">
                <a:latin typeface="隶书" panose="02010509060101010101" pitchFamily="49" charset="-122"/>
                <a:ea typeface="隶书" panose="02010509060101010101" pitchFamily="49" charset="-122"/>
              </a:rPr>
              <a:t>1.SPWM</a:t>
            </a:r>
            <a:r>
              <a:rPr lang="zh-CN" altLang="en-US" sz="2500" dirty="0">
                <a:latin typeface="隶书" panose="02010509060101010101" pitchFamily="49" charset="-122"/>
                <a:ea typeface="隶书" panose="02010509060101010101" pitchFamily="49" charset="-122"/>
              </a:rPr>
              <a:t>变频器</a:t>
            </a:r>
          </a:p>
        </p:txBody>
      </p:sp>
    </p:spTree>
    <p:extLst>
      <p:ext uri="{BB962C8B-B14F-4D97-AF65-F5344CB8AC3E}">
        <p14:creationId xmlns:p14="http://schemas.microsoft.com/office/powerpoint/2010/main" val="2025343098"/>
      </p:ext>
    </p:extLst>
  </p:cSld>
  <p:clrMapOvr>
    <a:masterClrMapping/>
  </p:clrMapOvr>
  <mc:AlternateContent xmlns:mc="http://schemas.openxmlformats.org/markup-compatibility/2006" xmlns:p14="http://schemas.microsoft.com/office/powerpoint/2010/main">
    <mc:Choice Requires="p14">
      <p:transition spd="slow" p14:dur="1600" advClick="0">
        <p14:gallery dir="l"/>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circle(in)">
                                      <p:cBhvr>
                                        <p:cTn id="7" dur="20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down)">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randombar(horizontal)">
                                      <p:cBhvr>
                                        <p:cTn id="17" dur="500"/>
                                        <p:tgtEl>
                                          <p:spTgt spid="1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wipe(down)">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barn(inVertical)">
                                      <p:cBhvr>
                                        <p:cTn id="2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9" grpId="0" animBg="1"/>
      <p:bldP spid="10" grpId="0"/>
      <p:bldP spid="11" grpId="0" animBg="1"/>
      <p:bldP spid="12"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平行四边形 14"/>
          <p:cNvSpPr/>
          <p:nvPr/>
        </p:nvSpPr>
        <p:spPr>
          <a:xfrm flipH="1">
            <a:off x="250478" y="-2678"/>
            <a:ext cx="10643964" cy="618124"/>
          </a:xfrm>
          <a:prstGeom prst="parallelogram">
            <a:avLst>
              <a:gd name="adj" fmla="val 104225"/>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6" name="文本框 3"/>
          <p:cNvSpPr txBox="1"/>
          <p:nvPr/>
        </p:nvSpPr>
        <p:spPr>
          <a:xfrm>
            <a:off x="938957" y="52576"/>
            <a:ext cx="7961709" cy="486886"/>
          </a:xfrm>
          <a:prstGeom prst="rect">
            <a:avLst/>
          </a:prstGeom>
          <a:noFill/>
        </p:spPr>
        <p:txBody>
          <a:bodyPr wrap="square" lIns="96433" tIns="48216" rIns="96433" bIns="48216" rtlCol="0">
            <a:spAutoFit/>
          </a:bodyPr>
          <a:lstStyle/>
          <a:p>
            <a:r>
              <a:rPr lang="zh-CN" altLang="en-US" sz="2500" b="1" dirty="0">
                <a:solidFill>
                  <a:schemeClr val="bg1"/>
                </a:solidFill>
                <a:latin typeface="微软雅黑" panose="020B0503020204020204" pitchFamily="34" charset="-122"/>
                <a:ea typeface="微软雅黑" panose="020B0503020204020204" pitchFamily="34" charset="-122"/>
              </a:rPr>
              <a:t>第三节   交流伺服系统</a:t>
            </a:r>
          </a:p>
        </p:txBody>
      </p:sp>
      <p:sp>
        <p:nvSpPr>
          <p:cNvPr id="17" name="直角三角形 16"/>
          <p:cNvSpPr/>
          <p:nvPr/>
        </p:nvSpPr>
        <p:spPr>
          <a:xfrm>
            <a:off x="-22771" y="1"/>
            <a:ext cx="633561" cy="644057"/>
          </a:xfrm>
          <a:prstGeom prst="rtTriangle">
            <a:avLst/>
          </a:prstGeom>
          <a:solidFill>
            <a:srgbClr val="513D4F"/>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20" name="Picture 3" descr="G:\409835d4e6170db16fe5ea1d69c71340.png"/>
          <p:cNvPicPr>
            <a:picLocks noChangeAspect="1" noChangeArrowheads="1"/>
          </p:cNvPicPr>
          <p:nvPr/>
        </p:nvPicPr>
        <p:blipFill>
          <a:blip r:embed="rId3" cstate="print">
            <a:duotone>
              <a:prstClr val="black"/>
              <a:srgbClr val="864284">
                <a:tint val="45000"/>
                <a:satMod val="400000"/>
              </a:srgbClr>
            </a:duotone>
            <a:extLst>
              <a:ext uri="{28A0092B-C50C-407E-A947-70E740481C1C}">
                <a14:useLocalDpi xmlns:a14="http://schemas.microsoft.com/office/drawing/2010/main" val="0"/>
              </a:ext>
            </a:extLst>
          </a:blip>
          <a:srcRect/>
          <a:stretch>
            <a:fillRect/>
          </a:stretch>
        </p:blipFill>
        <p:spPr bwMode="auto">
          <a:xfrm rot="2286903">
            <a:off x="10932535" y="-72093"/>
            <a:ext cx="901783" cy="916026"/>
          </a:xfrm>
          <a:prstGeom prst="rect">
            <a:avLst/>
          </a:prstGeom>
          <a:noFill/>
          <a:extLst>
            <a:ext uri="{909E8E84-426E-40DD-AFC4-6F175D3DCCD1}">
              <a14:hiddenFill xmlns:a14="http://schemas.microsoft.com/office/drawing/2010/main">
                <a:solidFill>
                  <a:srgbClr val="FFFFFF"/>
                </a:solidFill>
              </a14:hiddenFill>
            </a:ext>
          </a:extLst>
        </p:spPr>
      </p:pic>
      <p:sp>
        <p:nvSpPr>
          <p:cNvPr id="21" name="平行四边形 20"/>
          <p:cNvSpPr/>
          <p:nvPr/>
        </p:nvSpPr>
        <p:spPr>
          <a:xfrm flipH="1">
            <a:off x="94432" y="0"/>
            <a:ext cx="743396" cy="618124"/>
          </a:xfrm>
          <a:prstGeom prst="parallelogram">
            <a:avLst>
              <a:gd name="adj" fmla="val 99241"/>
            </a:avLst>
          </a:prstGeom>
          <a:solidFill>
            <a:srgbClr val="864284"/>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3" name="矩形 22"/>
          <p:cNvSpPr/>
          <p:nvPr/>
        </p:nvSpPr>
        <p:spPr>
          <a:xfrm>
            <a:off x="-10046" y="7075942"/>
            <a:ext cx="12869466" cy="174019"/>
          </a:xfrm>
          <a:prstGeom prst="rect">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9" name="4z32.jpg" descr="id:2147484737;FounderCES">
            <a:extLst>
              <a:ext uri="{FF2B5EF4-FFF2-40B4-BE49-F238E27FC236}">
                <a16:creationId xmlns:a16="http://schemas.microsoft.com/office/drawing/2014/main" id="{062A7ECE-76B7-4533-B212-A661874F844C}"/>
              </a:ext>
            </a:extLst>
          </p:cNvPr>
          <p:cNvPicPr/>
          <p:nvPr/>
        </p:nvPicPr>
        <p:blipFill>
          <a:blip r:embed="rId4">
            <a:clrChange>
              <a:clrFrom>
                <a:srgbClr val="FFFFFF"/>
              </a:clrFrom>
              <a:clrTo>
                <a:srgbClr val="FFFFFF">
                  <a:alpha val="0"/>
                </a:srgbClr>
              </a:clrTo>
            </a:clrChange>
          </a:blip>
          <a:stretch>
            <a:fillRect/>
          </a:stretch>
        </p:blipFill>
        <p:spPr>
          <a:xfrm>
            <a:off x="2900983" y="768176"/>
            <a:ext cx="6302474" cy="5337946"/>
          </a:xfrm>
          <a:prstGeom prst="rect">
            <a:avLst/>
          </a:prstGeom>
        </p:spPr>
      </p:pic>
      <p:sp>
        <p:nvSpPr>
          <p:cNvPr id="10" name="TextBox 21">
            <a:extLst>
              <a:ext uri="{FF2B5EF4-FFF2-40B4-BE49-F238E27FC236}">
                <a16:creationId xmlns:a16="http://schemas.microsoft.com/office/drawing/2014/main" id="{A20EEA58-C0D7-423A-AFFE-8F20BA1FBFE9}"/>
              </a:ext>
            </a:extLst>
          </p:cNvPr>
          <p:cNvSpPr txBox="1"/>
          <p:nvPr/>
        </p:nvSpPr>
        <p:spPr>
          <a:xfrm>
            <a:off x="4701183" y="6207409"/>
            <a:ext cx="3665207" cy="789871"/>
          </a:xfrm>
          <a:prstGeom prst="rect">
            <a:avLst/>
          </a:prstGeom>
          <a:noFill/>
        </p:spPr>
        <p:txBody>
          <a:bodyPr wrap="square" lIns="96433" tIns="48216" rIns="96433" bIns="48216" rtlCol="0">
            <a:spAutoFit/>
          </a:bodyPr>
          <a:lstStyle/>
          <a:p>
            <a:pPr>
              <a:lnSpc>
                <a:spcPct val="150000"/>
              </a:lnSpc>
            </a:pPr>
            <a:r>
              <a:rPr lang="zh-CN" altLang="en-US" sz="1500" b="1" dirty="0">
                <a:latin typeface="+mn-ea"/>
              </a:rPr>
              <a:t>     图</a:t>
            </a:r>
            <a:r>
              <a:rPr lang="en-US" altLang="zh-CN" sz="1500" b="1" dirty="0">
                <a:latin typeface="+mn-ea"/>
              </a:rPr>
              <a:t>4-32</a:t>
            </a:r>
            <a:r>
              <a:rPr lang="zh-CN" altLang="en-US" sz="1500" b="1" dirty="0">
                <a:latin typeface="+mn-ea"/>
              </a:rPr>
              <a:t>　</a:t>
            </a:r>
            <a:r>
              <a:rPr lang="en-US" altLang="zh-CN" sz="1500" b="1" dirty="0">
                <a:latin typeface="+mn-ea"/>
              </a:rPr>
              <a:t>SPWM</a:t>
            </a:r>
            <a:r>
              <a:rPr lang="zh-CN" altLang="en-US" sz="1500" b="1" dirty="0">
                <a:latin typeface="+mn-ea"/>
              </a:rPr>
              <a:t>变频器</a:t>
            </a:r>
          </a:p>
          <a:p>
            <a:pPr>
              <a:lnSpc>
                <a:spcPct val="150000"/>
              </a:lnSpc>
            </a:pPr>
            <a:r>
              <a:rPr lang="en-US" altLang="zh-CN" sz="1500" b="1" dirty="0">
                <a:latin typeface="+mn-ea"/>
              </a:rPr>
              <a:t>a) </a:t>
            </a:r>
            <a:r>
              <a:rPr lang="zh-CN" altLang="en-US" sz="1500" b="1" dirty="0">
                <a:latin typeface="+mn-ea"/>
              </a:rPr>
              <a:t>主电路　</a:t>
            </a:r>
            <a:r>
              <a:rPr lang="en-US" altLang="zh-CN" sz="1500" b="1" dirty="0">
                <a:latin typeface="+mn-ea"/>
              </a:rPr>
              <a:t>b) </a:t>
            </a:r>
            <a:r>
              <a:rPr lang="zh-CN" altLang="en-US" sz="1500" b="1" dirty="0">
                <a:latin typeface="+mn-ea"/>
              </a:rPr>
              <a:t>控制电路框图</a:t>
            </a:r>
          </a:p>
        </p:txBody>
      </p:sp>
    </p:spTree>
    <p:extLst>
      <p:ext uri="{BB962C8B-B14F-4D97-AF65-F5344CB8AC3E}">
        <p14:creationId xmlns:p14="http://schemas.microsoft.com/office/powerpoint/2010/main" val="734327705"/>
      </p:ext>
    </p:extLst>
  </p:cSld>
  <p:clrMapOvr>
    <a:masterClrMapping/>
  </p:clrMapOvr>
  <mc:AlternateContent xmlns:mc="http://schemas.openxmlformats.org/markup-compatibility/2006" xmlns:p14="http://schemas.microsoft.com/office/powerpoint/2010/main">
    <mc:Choice Requires="p14">
      <p:transition spd="slow" p14:dur="1600" advClick="0">
        <p14:gallery dir="l"/>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grpId="0" nodeType="click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wipe(down)">
                                      <p:cBhvr>
                                        <p:cTn id="14"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785380" y="911430"/>
            <a:ext cx="10109062" cy="2521114"/>
          </a:xfrm>
          <a:prstGeom prst="rect">
            <a:avLst/>
          </a:prstGeom>
          <a:noFill/>
          <a:ln>
            <a:noFill/>
          </a:ln>
        </p:spPr>
        <p:style>
          <a:lnRef idx="2">
            <a:schemeClr val="accent5"/>
          </a:lnRef>
          <a:fillRef idx="1">
            <a:schemeClr val="lt1"/>
          </a:fillRef>
          <a:effectRef idx="0">
            <a:schemeClr val="accent5"/>
          </a:effectRef>
          <a:fontRef idx="minor">
            <a:schemeClr val="dk1"/>
          </a:fontRef>
        </p:style>
        <p:txBody>
          <a:bodyPr wrap="square" lIns="96433" tIns="48216" rIns="96433" bIns="48216" rtlCol="0">
            <a:spAutoFit/>
          </a:bodyPr>
          <a:lstStyle/>
          <a:p>
            <a:pPr indent="531719">
              <a:lnSpc>
                <a:spcPct val="150000"/>
              </a:lnSpc>
            </a:pP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脉宽调制技术中，以所</a:t>
            </a:r>
            <a:r>
              <a:rPr lang="zh-CN" altLang="en-US" sz="2100" dirty="0">
                <a:highlight>
                  <a:srgbClr val="FFFF00"/>
                </a:highlight>
                <a:latin typeface="Times New Roman" panose="02020603050405020304" pitchFamily="18" charset="0"/>
                <a:ea typeface="微软雅黑" panose="020B0503020204020204" pitchFamily="34" charset="-122"/>
                <a:cs typeface="Times New Roman" panose="02020603050405020304" pitchFamily="18" charset="0"/>
              </a:rPr>
              <a:t>期望的波形作为</a:t>
            </a:r>
            <a:r>
              <a:rPr lang="zh-CN" altLang="en-US" sz="2100" dirty="0">
                <a:solidFill>
                  <a:srgbClr val="FF0000"/>
                </a:solidFill>
                <a:highlight>
                  <a:srgbClr val="FFFF00"/>
                </a:highlight>
                <a:latin typeface="Times New Roman" panose="02020603050405020304" pitchFamily="18" charset="0"/>
                <a:ea typeface="微软雅黑" panose="020B0503020204020204" pitchFamily="34" charset="-122"/>
                <a:cs typeface="Times New Roman" panose="02020603050405020304" pitchFamily="18" charset="0"/>
              </a:rPr>
              <a:t>调制波</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，而</a:t>
            </a:r>
            <a:r>
              <a:rPr lang="zh-CN" altLang="en-US" sz="2100" dirty="0">
                <a:highlight>
                  <a:srgbClr val="FFFF00"/>
                </a:highlight>
                <a:latin typeface="Times New Roman" panose="02020603050405020304" pitchFamily="18" charset="0"/>
                <a:ea typeface="微软雅黑" panose="020B0503020204020204" pitchFamily="34" charset="-122"/>
                <a:cs typeface="Times New Roman" panose="02020603050405020304" pitchFamily="18" charset="0"/>
              </a:rPr>
              <a:t>受它调制的信号称为</a:t>
            </a:r>
            <a:r>
              <a:rPr lang="zh-CN" altLang="en-US" sz="2100" dirty="0">
                <a:solidFill>
                  <a:srgbClr val="FF0000"/>
                </a:solidFill>
                <a:highlight>
                  <a:srgbClr val="FFFF00"/>
                </a:highlight>
                <a:latin typeface="Times New Roman" panose="02020603050405020304" pitchFamily="18" charset="0"/>
                <a:ea typeface="微软雅黑" panose="020B0503020204020204" pitchFamily="34" charset="-122"/>
                <a:cs typeface="Times New Roman" panose="02020603050405020304" pitchFamily="18" charset="0"/>
              </a:rPr>
              <a:t>载波</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。在</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SPWM</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中常用</a:t>
            </a:r>
            <a:r>
              <a:rPr lang="zh-CN" altLang="en-US" sz="2100" dirty="0">
                <a:solidFill>
                  <a:srgbClr val="FF0000"/>
                </a:solidFill>
                <a:highlight>
                  <a:srgbClr val="FFFF00"/>
                </a:highlight>
                <a:latin typeface="Times New Roman" panose="02020603050405020304" pitchFamily="18" charset="0"/>
                <a:ea typeface="微软雅黑" panose="020B0503020204020204" pitchFamily="34" charset="-122"/>
                <a:cs typeface="Times New Roman" panose="02020603050405020304" pitchFamily="18" charset="0"/>
              </a:rPr>
              <a:t>等腰三角波</a:t>
            </a:r>
            <a:r>
              <a:rPr lang="zh-CN" altLang="en-US" sz="2100" dirty="0">
                <a:highlight>
                  <a:srgbClr val="FFFF00"/>
                </a:highlight>
                <a:latin typeface="Times New Roman" panose="02020603050405020304" pitchFamily="18" charset="0"/>
                <a:ea typeface="微软雅黑" panose="020B0503020204020204" pitchFamily="34" charset="-122"/>
                <a:cs typeface="Times New Roman" panose="02020603050405020304" pitchFamily="18" charset="0"/>
              </a:rPr>
              <a:t>作为载波</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因为</a:t>
            </a:r>
            <a:r>
              <a:rPr lang="zh-CN" altLang="en-US" sz="2100" dirty="0">
                <a:solidFill>
                  <a:srgbClr val="FF0000"/>
                </a:solidFill>
                <a:highlight>
                  <a:srgbClr val="FFFF00"/>
                </a:highlight>
                <a:latin typeface="Times New Roman" panose="02020603050405020304" pitchFamily="18" charset="0"/>
                <a:ea typeface="微软雅黑" panose="020B0503020204020204" pitchFamily="34" charset="-122"/>
                <a:cs typeface="Times New Roman" panose="02020603050405020304" pitchFamily="18" charset="0"/>
              </a:rPr>
              <a:t>等腰三角波是上下宽度线性对称变化的波形，它与光滑的正弦曲线相比较，得到一组等幅而脉冲宽度随时间按正弦规律变化的矩形脉冲</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用三相正弦信号调制，便获得三相</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SPWM</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波形。图</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4-33</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绘出了三相</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SPWM</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逆变器工作在双极式控制方式的输出电压波形。</a:t>
            </a:r>
          </a:p>
        </p:txBody>
      </p:sp>
      <p:sp>
        <p:nvSpPr>
          <p:cNvPr id="15" name="平行四边形 14"/>
          <p:cNvSpPr/>
          <p:nvPr/>
        </p:nvSpPr>
        <p:spPr>
          <a:xfrm flipH="1">
            <a:off x="250478" y="-2678"/>
            <a:ext cx="10643964" cy="618124"/>
          </a:xfrm>
          <a:prstGeom prst="parallelogram">
            <a:avLst>
              <a:gd name="adj" fmla="val 104225"/>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6" name="文本框 3"/>
          <p:cNvSpPr txBox="1"/>
          <p:nvPr/>
        </p:nvSpPr>
        <p:spPr>
          <a:xfrm>
            <a:off x="938957" y="52576"/>
            <a:ext cx="7961709" cy="486886"/>
          </a:xfrm>
          <a:prstGeom prst="rect">
            <a:avLst/>
          </a:prstGeom>
          <a:noFill/>
        </p:spPr>
        <p:txBody>
          <a:bodyPr wrap="square" lIns="96433" tIns="48216" rIns="96433" bIns="48216" rtlCol="0">
            <a:spAutoFit/>
          </a:bodyPr>
          <a:lstStyle/>
          <a:p>
            <a:r>
              <a:rPr lang="zh-CN" altLang="en-US" sz="2500" b="1" dirty="0">
                <a:solidFill>
                  <a:schemeClr val="bg1"/>
                </a:solidFill>
                <a:latin typeface="微软雅黑" panose="020B0503020204020204" pitchFamily="34" charset="-122"/>
                <a:ea typeface="微软雅黑" panose="020B0503020204020204" pitchFamily="34" charset="-122"/>
              </a:rPr>
              <a:t>第三节   交流伺服系统</a:t>
            </a:r>
          </a:p>
        </p:txBody>
      </p:sp>
      <p:sp>
        <p:nvSpPr>
          <p:cNvPr id="17" name="直角三角形 16"/>
          <p:cNvSpPr/>
          <p:nvPr/>
        </p:nvSpPr>
        <p:spPr>
          <a:xfrm>
            <a:off x="-22771" y="1"/>
            <a:ext cx="633561" cy="644057"/>
          </a:xfrm>
          <a:prstGeom prst="rtTriangle">
            <a:avLst/>
          </a:prstGeom>
          <a:solidFill>
            <a:srgbClr val="513D4F"/>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20" name="Picture 3" descr="G:\409835d4e6170db16fe5ea1d69c71340.png"/>
          <p:cNvPicPr>
            <a:picLocks noChangeAspect="1" noChangeArrowheads="1"/>
          </p:cNvPicPr>
          <p:nvPr/>
        </p:nvPicPr>
        <p:blipFill>
          <a:blip r:embed="rId3" cstate="print">
            <a:duotone>
              <a:prstClr val="black"/>
              <a:srgbClr val="864284">
                <a:tint val="45000"/>
                <a:satMod val="400000"/>
              </a:srgbClr>
            </a:duotone>
            <a:extLst>
              <a:ext uri="{28A0092B-C50C-407E-A947-70E740481C1C}">
                <a14:useLocalDpi xmlns:a14="http://schemas.microsoft.com/office/drawing/2010/main" val="0"/>
              </a:ext>
            </a:extLst>
          </a:blip>
          <a:srcRect/>
          <a:stretch>
            <a:fillRect/>
          </a:stretch>
        </p:blipFill>
        <p:spPr bwMode="auto">
          <a:xfrm rot="2286903">
            <a:off x="10932535" y="-72093"/>
            <a:ext cx="901783" cy="916026"/>
          </a:xfrm>
          <a:prstGeom prst="rect">
            <a:avLst/>
          </a:prstGeom>
          <a:noFill/>
          <a:extLst>
            <a:ext uri="{909E8E84-426E-40DD-AFC4-6F175D3DCCD1}">
              <a14:hiddenFill xmlns:a14="http://schemas.microsoft.com/office/drawing/2010/main">
                <a:solidFill>
                  <a:srgbClr val="FFFFFF"/>
                </a:solidFill>
              </a14:hiddenFill>
            </a:ext>
          </a:extLst>
        </p:spPr>
      </p:pic>
      <p:sp>
        <p:nvSpPr>
          <p:cNvPr id="21" name="平行四边形 20"/>
          <p:cNvSpPr/>
          <p:nvPr/>
        </p:nvSpPr>
        <p:spPr>
          <a:xfrm flipH="1">
            <a:off x="94432" y="0"/>
            <a:ext cx="743396" cy="618124"/>
          </a:xfrm>
          <a:prstGeom prst="parallelogram">
            <a:avLst>
              <a:gd name="adj" fmla="val 99241"/>
            </a:avLst>
          </a:prstGeom>
          <a:solidFill>
            <a:srgbClr val="864284"/>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3" name="矩形 22"/>
          <p:cNvSpPr/>
          <p:nvPr/>
        </p:nvSpPr>
        <p:spPr>
          <a:xfrm>
            <a:off x="-10046" y="7075942"/>
            <a:ext cx="12869466" cy="174019"/>
          </a:xfrm>
          <a:prstGeom prst="rect">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9" name="4z33.jpg" descr="id:2147484751;FounderCES">
            <a:extLst>
              <a:ext uri="{FF2B5EF4-FFF2-40B4-BE49-F238E27FC236}">
                <a16:creationId xmlns:a16="http://schemas.microsoft.com/office/drawing/2014/main" id="{9155BD98-E306-42B2-9478-908E82049D93}"/>
              </a:ext>
            </a:extLst>
          </p:cNvPr>
          <p:cNvPicPr/>
          <p:nvPr/>
        </p:nvPicPr>
        <p:blipFill>
          <a:blip r:embed="rId4">
            <a:clrChange>
              <a:clrFrom>
                <a:srgbClr val="FFFFFF"/>
              </a:clrFrom>
              <a:clrTo>
                <a:srgbClr val="FFFFFF">
                  <a:alpha val="0"/>
                </a:srgbClr>
              </a:clrTo>
            </a:clrChange>
          </a:blip>
          <a:stretch>
            <a:fillRect/>
          </a:stretch>
        </p:blipFill>
        <p:spPr>
          <a:xfrm>
            <a:off x="1604839" y="3467449"/>
            <a:ext cx="3874633" cy="3389236"/>
          </a:xfrm>
          <a:prstGeom prst="rect">
            <a:avLst/>
          </a:prstGeom>
        </p:spPr>
      </p:pic>
      <p:sp>
        <p:nvSpPr>
          <p:cNvPr id="10" name="TextBox 21">
            <a:extLst>
              <a:ext uri="{FF2B5EF4-FFF2-40B4-BE49-F238E27FC236}">
                <a16:creationId xmlns:a16="http://schemas.microsoft.com/office/drawing/2014/main" id="{06012C37-A9D9-4162-BC1B-76F2ADC59721}"/>
              </a:ext>
            </a:extLst>
          </p:cNvPr>
          <p:cNvSpPr txBox="1"/>
          <p:nvPr/>
        </p:nvSpPr>
        <p:spPr>
          <a:xfrm>
            <a:off x="7206208" y="5129896"/>
            <a:ext cx="3665207" cy="389505"/>
          </a:xfrm>
          <a:prstGeom prst="rect">
            <a:avLst/>
          </a:prstGeom>
          <a:noFill/>
        </p:spPr>
        <p:txBody>
          <a:bodyPr wrap="square" lIns="96433" tIns="48216" rIns="96433" bIns="48216" rtlCol="0">
            <a:spAutoFit/>
          </a:bodyPr>
          <a:lstStyle/>
          <a:p>
            <a:pPr>
              <a:lnSpc>
                <a:spcPct val="150000"/>
              </a:lnSpc>
            </a:pPr>
            <a:r>
              <a:rPr lang="zh-CN" altLang="en-US" sz="1500" b="1" dirty="0">
                <a:latin typeface="+mn-ea"/>
              </a:rPr>
              <a:t>图</a:t>
            </a:r>
            <a:r>
              <a:rPr lang="en-US" altLang="zh-CN" sz="1500" b="1" dirty="0">
                <a:latin typeface="+mn-ea"/>
              </a:rPr>
              <a:t>4-33</a:t>
            </a:r>
            <a:r>
              <a:rPr lang="zh-CN" altLang="en-US" sz="1500" b="1" dirty="0">
                <a:latin typeface="+mn-ea"/>
              </a:rPr>
              <a:t>　双极式逆变器三相输出波形</a:t>
            </a:r>
            <a:endParaRPr lang="en-US" altLang="zh-CN" sz="1500" b="1" dirty="0">
              <a:latin typeface="+mn-ea"/>
            </a:endParaRPr>
          </a:p>
        </p:txBody>
      </p:sp>
    </p:spTree>
    <p:extLst>
      <p:ext uri="{BB962C8B-B14F-4D97-AF65-F5344CB8AC3E}">
        <p14:creationId xmlns:p14="http://schemas.microsoft.com/office/powerpoint/2010/main" val="188865771"/>
      </p:ext>
    </p:extLst>
  </p:cSld>
  <p:clrMapOvr>
    <a:masterClrMapping/>
  </p:clrMapOvr>
  <mc:AlternateContent xmlns:mc="http://schemas.openxmlformats.org/markup-compatibility/2006" xmlns:p14="http://schemas.microsoft.com/office/powerpoint/2010/main">
    <mc:Choice Requires="p14">
      <p:transition spd="slow" p14:dur="1600" advClick="0">
        <p14:gallery dir="l"/>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barn(inVertical)">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anim calcmode="lin" valueType="num">
                                      <p:cBhvr>
                                        <p:cTn id="13" dur="1000" fill="hold"/>
                                        <p:tgtEl>
                                          <p:spTgt spid="9"/>
                                        </p:tgtEl>
                                        <p:attrNameLst>
                                          <p:attrName>ppt_x</p:attrName>
                                        </p:attrNameLst>
                                      </p:cBhvr>
                                      <p:tavLst>
                                        <p:tav tm="0">
                                          <p:val>
                                            <p:strVal val="#ppt_x"/>
                                          </p:val>
                                        </p:tav>
                                        <p:tav tm="100000">
                                          <p:val>
                                            <p:strVal val="#ppt_x"/>
                                          </p:val>
                                        </p:tav>
                                      </p:tavLst>
                                    </p:anim>
                                    <p:anim calcmode="lin" valueType="num">
                                      <p:cBhvr>
                                        <p:cTn id="14"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wipe(down)">
                                      <p:cBhvr>
                                        <p:cTn id="1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0"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466130" y="1168053"/>
            <a:ext cx="5375523" cy="4944855"/>
          </a:xfrm>
          <a:prstGeom prst="rect">
            <a:avLst/>
          </a:prstGeom>
          <a:noFill/>
          <a:ln>
            <a:noFill/>
          </a:ln>
        </p:spPr>
        <p:style>
          <a:lnRef idx="2">
            <a:schemeClr val="accent4"/>
          </a:lnRef>
          <a:fillRef idx="1">
            <a:schemeClr val="lt1"/>
          </a:fillRef>
          <a:effectRef idx="0">
            <a:schemeClr val="accent4"/>
          </a:effectRef>
          <a:fontRef idx="minor">
            <a:schemeClr val="dk1"/>
          </a:fontRef>
        </p:style>
        <p:txBody>
          <a:bodyPr wrap="square" lIns="96433" tIns="48216" rIns="96433" bIns="48216" rtlCol="0">
            <a:spAutoFit/>
          </a:bodyPr>
          <a:lstStyle/>
          <a:p>
            <a:pPr indent="531719">
              <a:lnSpc>
                <a:spcPct val="150000"/>
              </a:lnSpc>
            </a:pPr>
            <a:r>
              <a:rPr lang="zh-CN" altLang="en-US" sz="2100" dirty="0">
                <a:highlight>
                  <a:srgbClr val="FFFF00"/>
                </a:highlight>
                <a:latin typeface="Times New Roman" panose="02020603050405020304" pitchFamily="18" charset="0"/>
                <a:ea typeface="微软雅黑" panose="020B0503020204020204" pitchFamily="34" charset="-122"/>
                <a:cs typeface="Times New Roman" panose="02020603050405020304" pitchFamily="18" charset="0"/>
              </a:rPr>
              <a:t>输出基波电压的大小和频率可以通过改变正弦调制信号的幅值和频率而改变。</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双极式控制时逆变器同一桥臂上下两个开关器件交替通断，处于互补的工作方式。如图中</a:t>
            </a:r>
            <a:r>
              <a:rPr lang="en-US" altLang="zh-CN" sz="2100" dirty="0" err="1">
                <a:latin typeface="Times New Roman" panose="02020603050405020304" pitchFamily="18" charset="0"/>
                <a:ea typeface="微软雅黑" panose="020B0503020204020204" pitchFamily="34" charset="-122"/>
                <a:cs typeface="Times New Roman" panose="02020603050405020304" pitchFamily="18" charset="0"/>
              </a:rPr>
              <a:t>u</a:t>
            </a:r>
            <a:r>
              <a:rPr lang="en-US" altLang="zh-CN" sz="2100" baseline="-25000" dirty="0" err="1">
                <a:latin typeface="Times New Roman" panose="02020603050405020304" pitchFamily="18" charset="0"/>
                <a:ea typeface="微软雅黑" panose="020B0503020204020204" pitchFamily="34" charset="-122"/>
                <a:cs typeface="Times New Roman" panose="02020603050405020304" pitchFamily="18" charset="0"/>
              </a:rPr>
              <a:t>AO</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波形，横轴以上对应于</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VT</a:t>
            </a:r>
            <a:r>
              <a:rPr lang="en-US" altLang="zh-CN" sz="2100" baseline="-25000" dirty="0">
                <a:latin typeface="Times New Roman" panose="02020603050405020304" pitchFamily="18" charset="0"/>
                <a:ea typeface="微软雅黑" panose="020B0503020204020204" pitchFamily="34" charset="-122"/>
                <a:cs typeface="Times New Roman" panose="02020603050405020304" pitchFamily="18" charset="0"/>
              </a:rPr>
              <a:t>1</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导通，横轴以下对应于</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VT</a:t>
            </a:r>
            <a:r>
              <a:rPr lang="en-US" altLang="zh-CN" sz="2100" baseline="-25000" dirty="0">
                <a:latin typeface="Times New Roman" panose="02020603050405020304" pitchFamily="18" charset="0"/>
                <a:ea typeface="微软雅黑" panose="020B0503020204020204" pitchFamily="34" charset="-122"/>
                <a:cs typeface="Times New Roman" panose="02020603050405020304" pitchFamily="18" charset="0"/>
              </a:rPr>
              <a:t>4</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导通。实现上述控制的电路如图</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4-32b</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所示。三相正弦波发生器产生一组三相对称的正弦调制波，其频率与幅值均由输入信号控制。三角波载波信号是共用的，分别与每相调制波比较后，获得</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SPWM</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波形。</a:t>
            </a:r>
          </a:p>
        </p:txBody>
      </p:sp>
      <p:sp>
        <p:nvSpPr>
          <p:cNvPr id="15" name="平行四边形 14"/>
          <p:cNvSpPr/>
          <p:nvPr/>
        </p:nvSpPr>
        <p:spPr>
          <a:xfrm flipH="1">
            <a:off x="250478" y="-2678"/>
            <a:ext cx="10643964" cy="618124"/>
          </a:xfrm>
          <a:prstGeom prst="parallelogram">
            <a:avLst>
              <a:gd name="adj" fmla="val 104225"/>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6" name="文本框 3"/>
          <p:cNvSpPr txBox="1"/>
          <p:nvPr/>
        </p:nvSpPr>
        <p:spPr>
          <a:xfrm>
            <a:off x="938957" y="52576"/>
            <a:ext cx="7961709" cy="486886"/>
          </a:xfrm>
          <a:prstGeom prst="rect">
            <a:avLst/>
          </a:prstGeom>
          <a:noFill/>
        </p:spPr>
        <p:txBody>
          <a:bodyPr wrap="square" lIns="96433" tIns="48216" rIns="96433" bIns="48216" rtlCol="0">
            <a:spAutoFit/>
          </a:bodyPr>
          <a:lstStyle/>
          <a:p>
            <a:r>
              <a:rPr lang="zh-CN" altLang="en-US" sz="2500" b="1" dirty="0">
                <a:solidFill>
                  <a:schemeClr val="bg1"/>
                </a:solidFill>
                <a:latin typeface="微软雅黑" panose="020B0503020204020204" pitchFamily="34" charset="-122"/>
                <a:ea typeface="微软雅黑" panose="020B0503020204020204" pitchFamily="34" charset="-122"/>
              </a:rPr>
              <a:t>第三节   交流伺服系统</a:t>
            </a:r>
          </a:p>
        </p:txBody>
      </p:sp>
      <p:sp>
        <p:nvSpPr>
          <p:cNvPr id="17" name="直角三角形 16"/>
          <p:cNvSpPr/>
          <p:nvPr/>
        </p:nvSpPr>
        <p:spPr>
          <a:xfrm>
            <a:off x="-22771" y="1"/>
            <a:ext cx="633561" cy="644057"/>
          </a:xfrm>
          <a:prstGeom prst="rtTriangle">
            <a:avLst/>
          </a:prstGeom>
          <a:solidFill>
            <a:srgbClr val="513D4F"/>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20" name="Picture 3" descr="G:\409835d4e6170db16fe5ea1d69c71340.png"/>
          <p:cNvPicPr>
            <a:picLocks noChangeAspect="1" noChangeArrowheads="1"/>
          </p:cNvPicPr>
          <p:nvPr/>
        </p:nvPicPr>
        <p:blipFill>
          <a:blip r:embed="rId3" cstate="print">
            <a:duotone>
              <a:prstClr val="black"/>
              <a:srgbClr val="864284">
                <a:tint val="45000"/>
                <a:satMod val="400000"/>
              </a:srgbClr>
            </a:duotone>
            <a:extLst>
              <a:ext uri="{28A0092B-C50C-407E-A947-70E740481C1C}">
                <a14:useLocalDpi xmlns:a14="http://schemas.microsoft.com/office/drawing/2010/main" val="0"/>
              </a:ext>
            </a:extLst>
          </a:blip>
          <a:srcRect/>
          <a:stretch>
            <a:fillRect/>
          </a:stretch>
        </p:blipFill>
        <p:spPr bwMode="auto">
          <a:xfrm rot="2286903">
            <a:off x="10932535" y="-72093"/>
            <a:ext cx="901783" cy="916026"/>
          </a:xfrm>
          <a:prstGeom prst="rect">
            <a:avLst/>
          </a:prstGeom>
          <a:noFill/>
          <a:extLst>
            <a:ext uri="{909E8E84-426E-40DD-AFC4-6F175D3DCCD1}">
              <a14:hiddenFill xmlns:a14="http://schemas.microsoft.com/office/drawing/2010/main">
                <a:solidFill>
                  <a:srgbClr val="FFFFFF"/>
                </a:solidFill>
              </a14:hiddenFill>
            </a:ext>
          </a:extLst>
        </p:spPr>
      </p:pic>
      <p:sp>
        <p:nvSpPr>
          <p:cNvPr id="21" name="平行四边形 20"/>
          <p:cNvSpPr/>
          <p:nvPr/>
        </p:nvSpPr>
        <p:spPr>
          <a:xfrm flipH="1">
            <a:off x="94432" y="0"/>
            <a:ext cx="743396" cy="618124"/>
          </a:xfrm>
          <a:prstGeom prst="parallelogram">
            <a:avLst>
              <a:gd name="adj" fmla="val 99241"/>
            </a:avLst>
          </a:prstGeom>
          <a:solidFill>
            <a:srgbClr val="864284"/>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3" name="矩形 22"/>
          <p:cNvSpPr/>
          <p:nvPr/>
        </p:nvSpPr>
        <p:spPr>
          <a:xfrm>
            <a:off x="-10046" y="7075942"/>
            <a:ext cx="12869466" cy="174019"/>
          </a:xfrm>
          <a:prstGeom prst="rect">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9" name="4z32.jpg" descr="id:2147484737;FounderCES">
            <a:extLst>
              <a:ext uri="{FF2B5EF4-FFF2-40B4-BE49-F238E27FC236}">
                <a16:creationId xmlns:a16="http://schemas.microsoft.com/office/drawing/2014/main" id="{335EFEDA-2EF6-40A6-81EF-0F28FF1DFB05}"/>
              </a:ext>
            </a:extLst>
          </p:cNvPr>
          <p:cNvPicPr/>
          <p:nvPr/>
        </p:nvPicPr>
        <p:blipFill>
          <a:blip r:embed="rId4">
            <a:clrChange>
              <a:clrFrom>
                <a:srgbClr val="FFFFFF"/>
              </a:clrFrom>
              <a:clrTo>
                <a:srgbClr val="FFFFFF">
                  <a:alpha val="0"/>
                </a:srgbClr>
              </a:clrTo>
            </a:clrChange>
          </a:blip>
          <a:stretch>
            <a:fillRect/>
          </a:stretch>
        </p:blipFill>
        <p:spPr>
          <a:xfrm>
            <a:off x="6603949" y="1137066"/>
            <a:ext cx="4925032" cy="4171307"/>
          </a:xfrm>
          <a:prstGeom prst="rect">
            <a:avLst/>
          </a:prstGeom>
        </p:spPr>
      </p:pic>
      <p:sp>
        <p:nvSpPr>
          <p:cNvPr id="11" name="TextBox 21">
            <a:extLst>
              <a:ext uri="{FF2B5EF4-FFF2-40B4-BE49-F238E27FC236}">
                <a16:creationId xmlns:a16="http://schemas.microsoft.com/office/drawing/2014/main" id="{B11912A0-1205-4F9C-BBFB-D2FF7BEB938F}"/>
              </a:ext>
            </a:extLst>
          </p:cNvPr>
          <p:cNvSpPr txBox="1"/>
          <p:nvPr/>
        </p:nvSpPr>
        <p:spPr>
          <a:xfrm>
            <a:off x="7869535" y="5612792"/>
            <a:ext cx="3665207" cy="789871"/>
          </a:xfrm>
          <a:prstGeom prst="rect">
            <a:avLst/>
          </a:prstGeom>
          <a:noFill/>
        </p:spPr>
        <p:txBody>
          <a:bodyPr wrap="square" lIns="96433" tIns="48216" rIns="96433" bIns="48216" rtlCol="0">
            <a:spAutoFit/>
          </a:bodyPr>
          <a:lstStyle/>
          <a:p>
            <a:pPr>
              <a:lnSpc>
                <a:spcPct val="150000"/>
              </a:lnSpc>
            </a:pPr>
            <a:r>
              <a:rPr lang="zh-CN" altLang="en-US" sz="1500" b="1" dirty="0">
                <a:latin typeface="+mn-ea"/>
              </a:rPr>
              <a:t>     图</a:t>
            </a:r>
            <a:r>
              <a:rPr lang="en-US" altLang="zh-CN" sz="1500" b="1" dirty="0">
                <a:latin typeface="+mn-ea"/>
              </a:rPr>
              <a:t>4-32</a:t>
            </a:r>
            <a:r>
              <a:rPr lang="zh-CN" altLang="en-US" sz="1500" b="1" dirty="0">
                <a:latin typeface="+mn-ea"/>
              </a:rPr>
              <a:t>　</a:t>
            </a:r>
            <a:r>
              <a:rPr lang="en-US" altLang="zh-CN" sz="1500" b="1" dirty="0">
                <a:latin typeface="+mn-ea"/>
              </a:rPr>
              <a:t>SPWM</a:t>
            </a:r>
            <a:r>
              <a:rPr lang="zh-CN" altLang="en-US" sz="1500" b="1" dirty="0">
                <a:latin typeface="+mn-ea"/>
              </a:rPr>
              <a:t>变频器</a:t>
            </a:r>
          </a:p>
          <a:p>
            <a:pPr>
              <a:lnSpc>
                <a:spcPct val="150000"/>
              </a:lnSpc>
            </a:pPr>
            <a:r>
              <a:rPr lang="en-US" altLang="zh-CN" sz="1500" b="1" dirty="0">
                <a:latin typeface="+mn-ea"/>
              </a:rPr>
              <a:t>a) </a:t>
            </a:r>
            <a:r>
              <a:rPr lang="zh-CN" altLang="en-US" sz="1500" b="1" dirty="0">
                <a:latin typeface="+mn-ea"/>
              </a:rPr>
              <a:t>主电路　</a:t>
            </a:r>
            <a:r>
              <a:rPr lang="en-US" altLang="zh-CN" sz="1500" b="1" dirty="0">
                <a:latin typeface="+mn-ea"/>
              </a:rPr>
              <a:t>b) </a:t>
            </a:r>
            <a:r>
              <a:rPr lang="zh-CN" altLang="en-US" sz="1500" b="1" dirty="0">
                <a:latin typeface="+mn-ea"/>
              </a:rPr>
              <a:t>控制电路框图</a:t>
            </a:r>
          </a:p>
        </p:txBody>
      </p:sp>
    </p:spTree>
    <p:extLst>
      <p:ext uri="{BB962C8B-B14F-4D97-AF65-F5344CB8AC3E}">
        <p14:creationId xmlns:p14="http://schemas.microsoft.com/office/powerpoint/2010/main" val="1660635684"/>
      </p:ext>
    </p:extLst>
  </p:cSld>
  <p:clrMapOvr>
    <a:masterClrMapping/>
  </p:clrMapOvr>
  <mc:AlternateContent xmlns:mc="http://schemas.openxmlformats.org/markup-compatibility/2006" xmlns:p14="http://schemas.microsoft.com/office/powerpoint/2010/main">
    <mc:Choice Requires="p14">
      <p:transition spd="slow" p14:dur="1600" advClick="0">
        <p14:gallery dir="l"/>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barn(inVertical)">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anim calcmode="lin" valueType="num">
                                      <p:cBhvr>
                                        <p:cTn id="13" dur="1000" fill="hold"/>
                                        <p:tgtEl>
                                          <p:spTgt spid="9"/>
                                        </p:tgtEl>
                                        <p:attrNameLst>
                                          <p:attrName>ppt_x</p:attrName>
                                        </p:attrNameLst>
                                      </p:cBhvr>
                                      <p:tavLst>
                                        <p:tav tm="0">
                                          <p:val>
                                            <p:strVal val="#ppt_x"/>
                                          </p:val>
                                        </p:tav>
                                        <p:tav tm="100000">
                                          <p:val>
                                            <p:strVal val="#ppt_x"/>
                                          </p:val>
                                        </p:tav>
                                      </p:tavLst>
                                    </p:anim>
                                    <p:anim calcmode="lin" valueType="num">
                                      <p:cBhvr>
                                        <p:cTn id="14"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wipe(down)">
                                      <p:cBhvr>
                                        <p:cTn id="1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1"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圆角 2">
            <a:extLst>
              <a:ext uri="{FF2B5EF4-FFF2-40B4-BE49-F238E27FC236}">
                <a16:creationId xmlns:a16="http://schemas.microsoft.com/office/drawing/2014/main" id="{64A0A087-AB88-4BBB-A802-A5C02E4FDAEC}"/>
              </a:ext>
            </a:extLst>
          </p:cNvPr>
          <p:cNvSpPr/>
          <p:nvPr/>
        </p:nvSpPr>
        <p:spPr>
          <a:xfrm>
            <a:off x="4989215" y="2608213"/>
            <a:ext cx="2088232" cy="100811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TextBox 17"/>
          <p:cNvSpPr txBox="1"/>
          <p:nvPr/>
        </p:nvSpPr>
        <p:spPr>
          <a:xfrm>
            <a:off x="466130" y="1753991"/>
            <a:ext cx="10109062" cy="524798"/>
          </a:xfrm>
          <a:prstGeom prst="rect">
            <a:avLst/>
          </a:prstGeom>
          <a:noFill/>
        </p:spPr>
        <p:txBody>
          <a:bodyPr wrap="square" lIns="96433" tIns="48216" rIns="96433" bIns="48216" rtlCol="0">
            <a:spAutoFit/>
          </a:bodyPr>
          <a:lstStyle/>
          <a:p>
            <a:pPr indent="531719">
              <a:lnSpc>
                <a:spcPct val="150000"/>
              </a:lnSpc>
            </a:pPr>
            <a:r>
              <a:rPr lang="en-US" altLang="zh-CN" sz="2100" dirty="0">
                <a:highlight>
                  <a:srgbClr val="FFFF00"/>
                </a:highlight>
                <a:latin typeface="Times New Roman" panose="02020603050405020304" pitchFamily="18" charset="0"/>
                <a:ea typeface="微软雅黑" panose="020B0503020204020204" pitchFamily="34" charset="-122"/>
                <a:cs typeface="Times New Roman" panose="02020603050405020304" pitchFamily="18" charset="0"/>
              </a:rPr>
              <a:t>SPWM</a:t>
            </a:r>
            <a:r>
              <a:rPr lang="zh-CN" altLang="en-US" sz="2100" dirty="0">
                <a:highlight>
                  <a:srgbClr val="FFFF00"/>
                </a:highlight>
                <a:latin typeface="Times New Roman" panose="02020603050405020304" pitchFamily="18" charset="0"/>
                <a:ea typeface="微软雅黑" panose="020B0503020204020204" pitchFamily="34" charset="-122"/>
                <a:cs typeface="Times New Roman" panose="02020603050405020304" pitchFamily="18" charset="0"/>
              </a:rPr>
              <a:t>逆变器的性能与载频比</a:t>
            </a:r>
            <a:r>
              <a:rPr lang="en-US" altLang="zh-CN" sz="2100" i="1" dirty="0">
                <a:highlight>
                  <a:srgbClr val="FFFF00"/>
                </a:highlight>
                <a:latin typeface="Times New Roman" panose="02020603050405020304" pitchFamily="18" charset="0"/>
                <a:ea typeface="微软雅黑" panose="020B0503020204020204" pitchFamily="34" charset="-122"/>
                <a:cs typeface="Times New Roman" panose="02020603050405020304" pitchFamily="18" charset="0"/>
              </a:rPr>
              <a:t>N</a:t>
            </a:r>
            <a:r>
              <a:rPr lang="zh-CN" altLang="en-US" sz="2100" dirty="0">
                <a:highlight>
                  <a:srgbClr val="FFFF00"/>
                </a:highlight>
                <a:latin typeface="Times New Roman" panose="02020603050405020304" pitchFamily="18" charset="0"/>
                <a:ea typeface="微软雅黑" panose="020B0503020204020204" pitchFamily="34" charset="-122"/>
                <a:cs typeface="Times New Roman" panose="02020603050405020304" pitchFamily="18" charset="0"/>
              </a:rPr>
              <a:t>有密切关系</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，载频比</a:t>
            </a:r>
            <a:r>
              <a:rPr lang="en-US" altLang="zh-CN" sz="2100" i="1" dirty="0">
                <a:latin typeface="Times New Roman" panose="02020603050405020304" pitchFamily="18" charset="0"/>
                <a:ea typeface="微软雅黑" panose="020B0503020204020204" pitchFamily="34" charset="-122"/>
                <a:cs typeface="Times New Roman" panose="02020603050405020304" pitchFamily="18" charset="0"/>
              </a:rPr>
              <a:t>N</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定义为</a:t>
            </a:r>
          </a:p>
        </p:txBody>
      </p:sp>
      <p:sp>
        <p:nvSpPr>
          <p:cNvPr id="15" name="平行四边形 14"/>
          <p:cNvSpPr/>
          <p:nvPr/>
        </p:nvSpPr>
        <p:spPr>
          <a:xfrm flipH="1">
            <a:off x="250478" y="-2678"/>
            <a:ext cx="10643964" cy="618124"/>
          </a:xfrm>
          <a:prstGeom prst="parallelogram">
            <a:avLst>
              <a:gd name="adj" fmla="val 104225"/>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6" name="文本框 3"/>
          <p:cNvSpPr txBox="1"/>
          <p:nvPr/>
        </p:nvSpPr>
        <p:spPr>
          <a:xfrm>
            <a:off x="938957" y="52576"/>
            <a:ext cx="7961709" cy="486886"/>
          </a:xfrm>
          <a:prstGeom prst="rect">
            <a:avLst/>
          </a:prstGeom>
          <a:noFill/>
        </p:spPr>
        <p:txBody>
          <a:bodyPr wrap="square" lIns="96433" tIns="48216" rIns="96433" bIns="48216" rtlCol="0">
            <a:spAutoFit/>
          </a:bodyPr>
          <a:lstStyle/>
          <a:p>
            <a:r>
              <a:rPr lang="zh-CN" altLang="en-US" sz="2500" b="1" dirty="0">
                <a:solidFill>
                  <a:schemeClr val="bg1"/>
                </a:solidFill>
                <a:latin typeface="微软雅黑" panose="020B0503020204020204" pitchFamily="34" charset="-122"/>
                <a:ea typeface="微软雅黑" panose="020B0503020204020204" pitchFamily="34" charset="-122"/>
              </a:rPr>
              <a:t>第三节   交流伺服系统</a:t>
            </a:r>
          </a:p>
        </p:txBody>
      </p:sp>
      <p:sp>
        <p:nvSpPr>
          <p:cNvPr id="17" name="直角三角形 16"/>
          <p:cNvSpPr/>
          <p:nvPr/>
        </p:nvSpPr>
        <p:spPr>
          <a:xfrm>
            <a:off x="-22771" y="1"/>
            <a:ext cx="633561" cy="644057"/>
          </a:xfrm>
          <a:prstGeom prst="rtTriangle">
            <a:avLst/>
          </a:prstGeom>
          <a:solidFill>
            <a:srgbClr val="513D4F"/>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20" name="Picture 3" descr="G:\409835d4e6170db16fe5ea1d69c71340.png"/>
          <p:cNvPicPr>
            <a:picLocks noChangeAspect="1" noChangeArrowheads="1"/>
          </p:cNvPicPr>
          <p:nvPr/>
        </p:nvPicPr>
        <p:blipFill>
          <a:blip r:embed="rId3" cstate="print">
            <a:duotone>
              <a:prstClr val="black"/>
              <a:srgbClr val="864284">
                <a:tint val="45000"/>
                <a:satMod val="400000"/>
              </a:srgbClr>
            </a:duotone>
            <a:extLst>
              <a:ext uri="{28A0092B-C50C-407E-A947-70E740481C1C}">
                <a14:useLocalDpi xmlns:a14="http://schemas.microsoft.com/office/drawing/2010/main" val="0"/>
              </a:ext>
            </a:extLst>
          </a:blip>
          <a:srcRect/>
          <a:stretch>
            <a:fillRect/>
          </a:stretch>
        </p:blipFill>
        <p:spPr bwMode="auto">
          <a:xfrm rot="2286903">
            <a:off x="10932535" y="-72093"/>
            <a:ext cx="901783" cy="916026"/>
          </a:xfrm>
          <a:prstGeom prst="rect">
            <a:avLst/>
          </a:prstGeom>
          <a:noFill/>
          <a:extLst>
            <a:ext uri="{909E8E84-426E-40DD-AFC4-6F175D3DCCD1}">
              <a14:hiddenFill xmlns:a14="http://schemas.microsoft.com/office/drawing/2010/main">
                <a:solidFill>
                  <a:srgbClr val="FFFFFF"/>
                </a:solidFill>
              </a14:hiddenFill>
            </a:ext>
          </a:extLst>
        </p:spPr>
      </p:pic>
      <p:sp>
        <p:nvSpPr>
          <p:cNvPr id="21" name="平行四边形 20"/>
          <p:cNvSpPr/>
          <p:nvPr/>
        </p:nvSpPr>
        <p:spPr>
          <a:xfrm flipH="1">
            <a:off x="94432" y="0"/>
            <a:ext cx="743396" cy="618124"/>
          </a:xfrm>
          <a:prstGeom prst="parallelogram">
            <a:avLst>
              <a:gd name="adj" fmla="val 99241"/>
            </a:avLst>
          </a:prstGeom>
          <a:solidFill>
            <a:srgbClr val="864284"/>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3" name="矩形 22"/>
          <p:cNvSpPr/>
          <p:nvPr/>
        </p:nvSpPr>
        <p:spPr>
          <a:xfrm>
            <a:off x="-10046" y="7075942"/>
            <a:ext cx="12869466" cy="174019"/>
          </a:xfrm>
          <a:prstGeom prst="rect">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9" name="TextBox 23">
            <a:extLst>
              <a:ext uri="{FF2B5EF4-FFF2-40B4-BE49-F238E27FC236}">
                <a16:creationId xmlns:a16="http://schemas.microsoft.com/office/drawing/2014/main" id="{6C9B18DF-1E47-45E8-8734-7AFBF076C77E}"/>
              </a:ext>
            </a:extLst>
          </p:cNvPr>
          <p:cNvSpPr txBox="1"/>
          <p:nvPr/>
        </p:nvSpPr>
        <p:spPr>
          <a:xfrm>
            <a:off x="900896" y="893193"/>
            <a:ext cx="8985721" cy="584302"/>
          </a:xfrm>
          <a:prstGeom prst="rect">
            <a:avLst/>
          </a:prstGeom>
          <a:noFill/>
        </p:spPr>
        <p:txBody>
          <a:bodyPr wrap="square" lIns="96433" tIns="48216" rIns="96433" bIns="48216" rtlCol="0">
            <a:spAutoFit/>
          </a:bodyPr>
          <a:lstStyle/>
          <a:p>
            <a:pPr>
              <a:lnSpc>
                <a:spcPct val="150000"/>
              </a:lnSpc>
            </a:pPr>
            <a:r>
              <a:rPr lang="en-US" altLang="zh-CN" sz="2500" dirty="0">
                <a:latin typeface="隶书" panose="02010509060101010101" pitchFamily="49" charset="-122"/>
                <a:ea typeface="隶书" panose="02010509060101010101" pitchFamily="49" charset="-122"/>
              </a:rPr>
              <a:t>2.SPWM</a:t>
            </a:r>
            <a:r>
              <a:rPr lang="zh-CN" altLang="en-US" sz="2500" dirty="0">
                <a:latin typeface="隶书" panose="02010509060101010101" pitchFamily="49" charset="-122"/>
                <a:ea typeface="隶书" panose="02010509060101010101" pitchFamily="49" charset="-122"/>
              </a:rPr>
              <a:t>逆变器的同步调制与异步调制</a:t>
            </a:r>
          </a:p>
        </p:txBody>
      </p:sp>
      <mc:AlternateContent xmlns:mc="http://schemas.openxmlformats.org/markup-compatibility/2006" xmlns:a14="http://schemas.microsoft.com/office/drawing/2010/main">
        <mc:Choice Requires="a14">
          <p:sp>
            <p:nvSpPr>
              <p:cNvPr id="2" name="矩形 1">
                <a:extLst>
                  <a:ext uri="{FF2B5EF4-FFF2-40B4-BE49-F238E27FC236}">
                    <a16:creationId xmlns:a16="http://schemas.microsoft.com/office/drawing/2014/main" id="{096C8250-8DC6-4933-B1BE-708368470778}"/>
                  </a:ext>
                </a:extLst>
              </p:cNvPr>
              <p:cNvSpPr/>
              <p:nvPr/>
            </p:nvSpPr>
            <p:spPr>
              <a:xfrm>
                <a:off x="5572460" y="2740541"/>
                <a:ext cx="888961" cy="66749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i="1">
                          <a:latin typeface="Cambria Math" panose="02040503050406030204" pitchFamily="18" charset="0"/>
                        </a:rPr>
                        <m:t>𝑁</m:t>
                      </m:r>
                      <m:r>
                        <a:rPr lang="zh-CN" altLang="en-US" i="0">
                          <a:latin typeface="Cambria Math" panose="02040503050406030204" pitchFamily="18" charset="0"/>
                        </a:rPr>
                        <m:t>=</m:t>
                      </m:r>
                      <m:f>
                        <m:fPr>
                          <m:ctrlPr>
                            <a:rPr lang="zh-CN" altLang="en-US" i="1">
                              <a:latin typeface="Cambria Math" panose="02040503050406030204" pitchFamily="18" charset="0"/>
                            </a:rPr>
                          </m:ctrlPr>
                        </m:fPr>
                        <m:num>
                          <m:sSub>
                            <m:sSubPr>
                              <m:ctrlPr>
                                <a:rPr lang="zh-CN" altLang="en-US" i="1">
                                  <a:latin typeface="Cambria Math" panose="02040503050406030204" pitchFamily="18" charset="0"/>
                                </a:rPr>
                              </m:ctrlPr>
                            </m:sSubPr>
                            <m:e>
                              <m:r>
                                <a:rPr lang="zh-CN" altLang="en-US" i="1">
                                  <a:latin typeface="Cambria Math" panose="02040503050406030204" pitchFamily="18" charset="0"/>
                                </a:rPr>
                                <m:t>𝑓</m:t>
                              </m:r>
                            </m:e>
                            <m:sub>
                              <m:r>
                                <m:rPr>
                                  <m:sty m:val="p"/>
                                </m:rPr>
                                <a:rPr lang="zh-CN" altLang="en-US" i="0">
                                  <a:latin typeface="Cambria Math" panose="02040503050406030204" pitchFamily="18" charset="0"/>
                                </a:rPr>
                                <m:t>c</m:t>
                              </m:r>
                            </m:sub>
                          </m:sSub>
                        </m:num>
                        <m:den>
                          <m:r>
                            <a:rPr lang="zh-CN" altLang="en-US" i="1">
                              <a:latin typeface="Cambria Math" panose="02040503050406030204" pitchFamily="18" charset="0"/>
                            </a:rPr>
                            <m:t>𝑓</m:t>
                          </m:r>
                        </m:den>
                      </m:f>
                    </m:oMath>
                  </m:oMathPara>
                </a14:m>
                <a:endParaRPr lang="zh-CN" altLang="en-US" dirty="0"/>
              </a:p>
            </p:txBody>
          </p:sp>
        </mc:Choice>
        <mc:Fallback xmlns="">
          <p:sp>
            <p:nvSpPr>
              <p:cNvPr id="2" name="矩形 1">
                <a:extLst>
                  <a:ext uri="{FF2B5EF4-FFF2-40B4-BE49-F238E27FC236}">
                    <a16:creationId xmlns:a16="http://schemas.microsoft.com/office/drawing/2014/main" id="{096C8250-8DC6-4933-B1BE-708368470778}"/>
                  </a:ext>
                </a:extLst>
              </p:cNvPr>
              <p:cNvSpPr>
                <a:spLocks noRot="1" noChangeAspect="1" noMove="1" noResize="1" noEditPoints="1" noAdjustHandles="1" noChangeArrowheads="1" noChangeShapeType="1" noTextEdit="1"/>
              </p:cNvSpPr>
              <p:nvPr/>
            </p:nvSpPr>
            <p:spPr>
              <a:xfrm>
                <a:off x="5572460" y="2740541"/>
                <a:ext cx="888961" cy="667490"/>
              </a:xfrm>
              <a:prstGeom prst="rect">
                <a:avLst/>
              </a:prstGeom>
              <a:blipFill>
                <a:blip r:embed="rId4"/>
                <a:stretch>
                  <a:fillRect/>
                </a:stretch>
              </a:blipFill>
            </p:spPr>
            <p:txBody>
              <a:bodyPr/>
              <a:lstStyle/>
              <a:p>
                <a:r>
                  <a:rPr lang="zh-CN" altLang="en-US">
                    <a:noFill/>
                  </a:rPr>
                  <a:t> </a:t>
                </a:r>
              </a:p>
            </p:txBody>
          </p:sp>
        </mc:Fallback>
      </mc:AlternateContent>
      <p:sp>
        <p:nvSpPr>
          <p:cNvPr id="12" name="TextBox 17">
            <a:extLst>
              <a:ext uri="{FF2B5EF4-FFF2-40B4-BE49-F238E27FC236}">
                <a16:creationId xmlns:a16="http://schemas.microsoft.com/office/drawing/2014/main" id="{4B8ECDC2-3654-43F8-B097-BFCE2D8C2A63}"/>
              </a:ext>
            </a:extLst>
          </p:cNvPr>
          <p:cNvSpPr txBox="1"/>
          <p:nvPr/>
        </p:nvSpPr>
        <p:spPr>
          <a:xfrm>
            <a:off x="466130" y="4024314"/>
            <a:ext cx="10109062" cy="1551618"/>
          </a:xfrm>
          <a:prstGeom prst="rect">
            <a:avLst/>
          </a:prstGeom>
          <a:noFill/>
        </p:spPr>
        <p:txBody>
          <a:bodyPr wrap="square" lIns="96433" tIns="48216" rIns="96433" bIns="48216" rtlCol="0">
            <a:spAutoFit/>
          </a:bodyPr>
          <a:lstStyle/>
          <a:p>
            <a:pPr indent="531719">
              <a:lnSpc>
                <a:spcPct val="150000"/>
              </a:lnSpc>
            </a:pP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式中　</a:t>
            </a:r>
            <a:r>
              <a:rPr lang="en-US" altLang="zh-CN" i="1" dirty="0">
                <a:latin typeface="Times New Roman" panose="02020603050405020304" pitchFamily="18" charset="0"/>
                <a:ea typeface="Cambria Math" panose="02040503050406030204" pitchFamily="18" charset="0"/>
                <a:cs typeface="Times New Roman" panose="02020603050405020304" pitchFamily="18" charset="0"/>
              </a:rPr>
              <a:t>f </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正弦调制波的频率；</a:t>
            </a:r>
            <a:endParaRPr lang="en-US" altLang="zh-CN" sz="2100" dirty="0">
              <a:latin typeface="Times New Roman" panose="02020603050405020304" pitchFamily="18" charset="0"/>
              <a:ea typeface="微软雅黑" panose="020B0503020204020204" pitchFamily="34" charset="-122"/>
              <a:cs typeface="Times New Roman" panose="02020603050405020304" pitchFamily="18" charset="0"/>
            </a:endParaRPr>
          </a:p>
          <a:p>
            <a:pPr indent="531719">
              <a:lnSpc>
                <a:spcPct val="150000"/>
              </a:lnSpc>
            </a:pPr>
            <a:r>
              <a:rPr lang="en-US" altLang="zh-CN" sz="2100" dirty="0">
                <a:latin typeface="Times New Roman" panose="02020603050405020304" pitchFamily="18" charset="0"/>
                <a:ea typeface="Cambria Math" panose="02040503050406030204" pitchFamily="18" charset="0"/>
                <a:cs typeface="Times New Roman" panose="02020603050405020304" pitchFamily="18" charset="0"/>
              </a:rPr>
              <a:t>             </a:t>
            </a:r>
            <a:r>
              <a:rPr lang="en-US" altLang="zh-CN" i="1" dirty="0">
                <a:latin typeface="Times New Roman" panose="02020603050405020304" pitchFamily="18" charset="0"/>
                <a:ea typeface="Cambria Math" panose="02040503050406030204" pitchFamily="18" charset="0"/>
                <a:cs typeface="Times New Roman" panose="02020603050405020304" pitchFamily="18" charset="0"/>
              </a:rPr>
              <a:t>f</a:t>
            </a:r>
            <a:r>
              <a:rPr lang="en-US" altLang="zh-CN" baseline="-25000" dirty="0">
                <a:latin typeface="Times New Roman" panose="02020603050405020304" pitchFamily="18" charset="0"/>
                <a:ea typeface="Cambria Math" panose="02040503050406030204" pitchFamily="18" charset="0"/>
                <a:cs typeface="Times New Roman" panose="02020603050405020304" pitchFamily="18" charset="0"/>
              </a:rPr>
              <a:t>c</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三角载波的频率。</a:t>
            </a:r>
          </a:p>
          <a:p>
            <a:pPr indent="531719">
              <a:lnSpc>
                <a:spcPct val="150000"/>
              </a:lnSpc>
            </a:pP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在调速过程中，视载波比</a:t>
            </a:r>
            <a:r>
              <a:rPr lang="en-US" altLang="zh-CN" sz="2100" i="1" dirty="0">
                <a:latin typeface="Times New Roman" panose="02020603050405020304" pitchFamily="18" charset="0"/>
                <a:ea typeface="微软雅黑" panose="020B0503020204020204" pitchFamily="34" charset="-122"/>
                <a:cs typeface="Times New Roman" panose="02020603050405020304" pitchFamily="18" charset="0"/>
              </a:rPr>
              <a:t>N</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是否改变，可以分为同步调制和异步调制两种方式。</a:t>
            </a:r>
          </a:p>
        </p:txBody>
      </p:sp>
    </p:spTree>
    <p:extLst>
      <p:ext uri="{BB962C8B-B14F-4D97-AF65-F5344CB8AC3E}">
        <p14:creationId xmlns:p14="http://schemas.microsoft.com/office/powerpoint/2010/main" val="1685718748"/>
      </p:ext>
    </p:extLst>
  </p:cSld>
  <p:clrMapOvr>
    <a:masterClrMapping/>
  </p:clrMapOvr>
  <mc:AlternateContent xmlns:mc="http://schemas.openxmlformats.org/markup-compatibility/2006" xmlns:p14="http://schemas.microsoft.com/office/powerpoint/2010/main">
    <mc:Choice Requires="p14">
      <p:transition spd="slow" p14:dur="1600" advClick="0">
        <p14:gallery dir="l"/>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randombar(horizontal)">
                                      <p:cBhvr>
                                        <p:cTn id="12" dur="5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1000"/>
                                        <p:tgtEl>
                                          <p:spTgt spid="2"/>
                                        </p:tgtEl>
                                      </p:cBhvr>
                                    </p:animEffect>
                                    <p:anim calcmode="lin" valueType="num">
                                      <p:cBhvr>
                                        <p:cTn id="18" dur="1000" fill="hold"/>
                                        <p:tgtEl>
                                          <p:spTgt spid="2"/>
                                        </p:tgtEl>
                                        <p:attrNameLst>
                                          <p:attrName>ppt_x</p:attrName>
                                        </p:attrNameLst>
                                      </p:cBhvr>
                                      <p:tavLst>
                                        <p:tav tm="0">
                                          <p:val>
                                            <p:strVal val="#ppt_x"/>
                                          </p:val>
                                        </p:tav>
                                        <p:tav tm="100000">
                                          <p:val>
                                            <p:strVal val="#ppt_x"/>
                                          </p:val>
                                        </p:tav>
                                      </p:tavLst>
                                    </p:anim>
                                    <p:anim calcmode="lin" valueType="num">
                                      <p:cBhvr>
                                        <p:cTn id="19" dur="1000" fill="hold"/>
                                        <p:tgtEl>
                                          <p:spTgt spid="2"/>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1000"/>
                                        <p:tgtEl>
                                          <p:spTgt spid="3"/>
                                        </p:tgtEl>
                                      </p:cBhvr>
                                    </p:animEffect>
                                    <p:anim calcmode="lin" valueType="num">
                                      <p:cBhvr>
                                        <p:cTn id="23" dur="1000" fill="hold"/>
                                        <p:tgtEl>
                                          <p:spTgt spid="3"/>
                                        </p:tgtEl>
                                        <p:attrNameLst>
                                          <p:attrName>ppt_x</p:attrName>
                                        </p:attrNameLst>
                                      </p:cBhvr>
                                      <p:tavLst>
                                        <p:tav tm="0">
                                          <p:val>
                                            <p:strVal val="#ppt_x"/>
                                          </p:val>
                                        </p:tav>
                                        <p:tav tm="100000">
                                          <p:val>
                                            <p:strVal val="#ppt_x"/>
                                          </p:val>
                                        </p:tav>
                                      </p:tavLst>
                                    </p:anim>
                                    <p:anim calcmode="lin" valueType="num">
                                      <p:cBhvr>
                                        <p:cTn id="24"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4" presetClass="entr" presetSubtype="10" fill="hold" grpId="0" nodeType="click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randombar(horizontal)">
                                      <p:cBhvr>
                                        <p:cTn id="2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8" grpId="0"/>
      <p:bldP spid="9" grpId="0"/>
      <p:bldP spid="2" grpId="0"/>
      <p:bldP spid="12"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1028775" y="1001627"/>
            <a:ext cx="10109062" cy="5429603"/>
          </a:xfrm>
          <a:prstGeom prst="rect">
            <a:avLst/>
          </a:prstGeom>
          <a:noFill/>
          <a:ln>
            <a:noFill/>
          </a:ln>
        </p:spPr>
        <p:style>
          <a:lnRef idx="2">
            <a:schemeClr val="accent6"/>
          </a:lnRef>
          <a:fillRef idx="1">
            <a:schemeClr val="lt1"/>
          </a:fillRef>
          <a:effectRef idx="0">
            <a:schemeClr val="accent6"/>
          </a:effectRef>
          <a:fontRef idx="minor">
            <a:schemeClr val="dk1"/>
          </a:fontRef>
        </p:style>
        <p:txBody>
          <a:bodyPr wrap="square" lIns="96433" tIns="48216" rIns="96433" bIns="48216" rtlCol="0">
            <a:spAutoFit/>
          </a:bodyPr>
          <a:lstStyle/>
          <a:p>
            <a:pPr indent="531719">
              <a:lnSpc>
                <a:spcPct val="150000"/>
              </a:lnSpc>
            </a:pP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(1) </a:t>
            </a:r>
            <a:r>
              <a:rPr lang="zh-CN" altLang="en-US" sz="2100" dirty="0">
                <a:highlight>
                  <a:srgbClr val="FFFF00"/>
                </a:highlight>
                <a:latin typeface="Times New Roman" panose="02020603050405020304" pitchFamily="18" charset="0"/>
                <a:ea typeface="微软雅黑" panose="020B0503020204020204" pitchFamily="34" charset="-122"/>
                <a:cs typeface="Times New Roman" panose="02020603050405020304" pitchFamily="18" charset="0"/>
              </a:rPr>
              <a:t>同步调制，在改变</a:t>
            </a:r>
            <a:r>
              <a:rPr lang="en-US" altLang="zh-CN" sz="2100" i="1" dirty="0">
                <a:highlight>
                  <a:srgbClr val="FFFF00"/>
                </a:highlight>
                <a:latin typeface="Times New Roman" panose="02020603050405020304" pitchFamily="18" charset="0"/>
                <a:ea typeface="微软雅黑" panose="020B0503020204020204" pitchFamily="34" charset="-122"/>
                <a:cs typeface="Times New Roman" panose="02020603050405020304" pitchFamily="18" charset="0"/>
              </a:rPr>
              <a:t>f</a:t>
            </a:r>
            <a:r>
              <a:rPr lang="zh-CN" altLang="en-US" sz="2100" dirty="0">
                <a:highlight>
                  <a:srgbClr val="FFFF00"/>
                </a:highlight>
                <a:latin typeface="Times New Roman" panose="02020603050405020304" pitchFamily="18" charset="0"/>
                <a:ea typeface="微软雅黑" panose="020B0503020204020204" pitchFamily="34" charset="-122"/>
                <a:cs typeface="Times New Roman" panose="02020603050405020304" pitchFamily="18" charset="0"/>
              </a:rPr>
              <a:t>的同时成正比的改变</a:t>
            </a:r>
            <a:r>
              <a:rPr lang="en-US" altLang="zh-CN" sz="2100" i="1" dirty="0">
                <a:highlight>
                  <a:srgbClr val="FFFF00"/>
                </a:highlight>
                <a:latin typeface="Times New Roman" panose="02020603050405020304" pitchFamily="18" charset="0"/>
                <a:ea typeface="微软雅黑" panose="020B0503020204020204" pitchFamily="34" charset="-122"/>
                <a:cs typeface="Times New Roman" panose="02020603050405020304" pitchFamily="18" charset="0"/>
              </a:rPr>
              <a:t>f</a:t>
            </a:r>
            <a:r>
              <a:rPr lang="en-US" altLang="zh-CN" sz="2100" baseline="-25000" dirty="0">
                <a:highlight>
                  <a:srgbClr val="FFFF00"/>
                </a:highlight>
                <a:latin typeface="Times New Roman" panose="02020603050405020304" pitchFamily="18" charset="0"/>
                <a:ea typeface="微软雅黑" panose="020B0503020204020204" pitchFamily="34" charset="-122"/>
                <a:cs typeface="Times New Roman" panose="02020603050405020304" pitchFamily="18" charset="0"/>
              </a:rPr>
              <a:t>c</a:t>
            </a:r>
            <a:r>
              <a:rPr lang="zh-CN" altLang="en-US" sz="2100" dirty="0">
                <a:highlight>
                  <a:srgbClr val="FFFF00"/>
                </a:highlight>
                <a:latin typeface="Times New Roman" panose="02020603050405020304" pitchFamily="18" charset="0"/>
                <a:ea typeface="微软雅黑" panose="020B0503020204020204" pitchFamily="34" charset="-122"/>
                <a:cs typeface="Times New Roman" panose="02020603050405020304" pitchFamily="18" charset="0"/>
              </a:rPr>
              <a:t>，使</a:t>
            </a:r>
            <a:r>
              <a:rPr lang="en-US" altLang="zh-CN" sz="2100" i="1" dirty="0">
                <a:highlight>
                  <a:srgbClr val="FFFF00"/>
                </a:highlight>
                <a:latin typeface="Times New Roman" panose="02020603050405020304" pitchFamily="18" charset="0"/>
                <a:ea typeface="微软雅黑" panose="020B0503020204020204" pitchFamily="34" charset="-122"/>
                <a:cs typeface="Times New Roman" panose="02020603050405020304" pitchFamily="18" charset="0"/>
              </a:rPr>
              <a:t>N</a:t>
            </a:r>
            <a:r>
              <a:rPr lang="zh-CN" altLang="en-US" sz="2100" dirty="0">
                <a:highlight>
                  <a:srgbClr val="FFFF00"/>
                </a:highlight>
                <a:latin typeface="Times New Roman" panose="02020603050405020304" pitchFamily="18" charset="0"/>
                <a:ea typeface="微软雅黑" panose="020B0503020204020204" pitchFamily="34" charset="-122"/>
                <a:cs typeface="Times New Roman" panose="02020603050405020304" pitchFamily="18" charset="0"/>
              </a:rPr>
              <a:t>保持不变，则称为</a:t>
            </a:r>
            <a:r>
              <a:rPr lang="zh-CN" altLang="en-US" sz="2100" dirty="0">
                <a:solidFill>
                  <a:srgbClr val="FF0000"/>
                </a:solidFill>
                <a:highlight>
                  <a:srgbClr val="FFFF00"/>
                </a:highlight>
                <a:latin typeface="Times New Roman" panose="02020603050405020304" pitchFamily="18" charset="0"/>
                <a:ea typeface="微软雅黑" panose="020B0503020204020204" pitchFamily="34" charset="-122"/>
                <a:cs typeface="Times New Roman" panose="02020603050405020304" pitchFamily="18" charset="0"/>
              </a:rPr>
              <a:t>同步调制</a:t>
            </a:r>
            <a:r>
              <a:rPr lang="zh-CN" altLang="en-US" sz="2100" dirty="0">
                <a:highlight>
                  <a:srgbClr val="FFFF00"/>
                </a:highlight>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采用同步调制的优点是可以保证输出波形对称性。对于</a:t>
            </a:r>
            <a:r>
              <a:rPr lang="zh-CN" altLang="en-US" sz="2100" b="1" dirty="0">
                <a:latin typeface="Times New Roman" panose="02020603050405020304" pitchFamily="18" charset="0"/>
                <a:ea typeface="微软雅黑" panose="020B0503020204020204" pitchFamily="34" charset="-122"/>
                <a:cs typeface="Times New Roman" panose="02020603050405020304" pitchFamily="18" charset="0"/>
              </a:rPr>
              <a:t>三相系统</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，为保持三相之间对称，互差</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120°</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相位角，</a:t>
            </a:r>
            <a:r>
              <a:rPr lang="en-US" altLang="zh-CN" sz="2100" i="1" dirty="0">
                <a:latin typeface="Times New Roman" panose="02020603050405020304" pitchFamily="18" charset="0"/>
                <a:ea typeface="微软雅黑" panose="020B0503020204020204" pitchFamily="34" charset="-122"/>
                <a:cs typeface="Times New Roman" panose="02020603050405020304" pitchFamily="18" charset="0"/>
              </a:rPr>
              <a:t>N</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应取</a:t>
            </a:r>
            <a:r>
              <a:rPr lang="en-US" altLang="zh-CN"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3</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的整数倍</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；为保证双极性调制时每相波形的正负半波对称，则该倍数应取奇数。由于波形的对称性，不会出现偶次谐波问题。但是，当输出频率很低时，若仍保持</a:t>
            </a:r>
            <a:r>
              <a:rPr lang="en-US" altLang="zh-CN" sz="2100" i="1" dirty="0">
                <a:latin typeface="Times New Roman" panose="02020603050405020304" pitchFamily="18" charset="0"/>
                <a:ea typeface="微软雅黑" panose="020B0503020204020204" pitchFamily="34" charset="-122"/>
                <a:cs typeface="Times New Roman" panose="02020603050405020304" pitchFamily="18" charset="0"/>
              </a:rPr>
              <a:t>N</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值不变，会导致</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谐波含量变大</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，使电动机产生较大的脉动转矩。</a:t>
            </a:r>
            <a:endParaRPr lang="en-US" altLang="zh-CN" sz="2100" dirty="0">
              <a:latin typeface="Times New Roman" panose="02020603050405020304" pitchFamily="18" charset="0"/>
              <a:ea typeface="微软雅黑" panose="020B0503020204020204" pitchFamily="34" charset="-122"/>
              <a:cs typeface="Times New Roman" panose="02020603050405020304" pitchFamily="18" charset="0"/>
            </a:endParaRPr>
          </a:p>
          <a:p>
            <a:pPr indent="531719">
              <a:lnSpc>
                <a:spcPct val="150000"/>
              </a:lnSpc>
            </a:pP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(2) </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异步调制，在改变</a:t>
            </a:r>
            <a:r>
              <a:rPr lang="en-US" altLang="zh-CN" sz="2100" i="1" dirty="0">
                <a:latin typeface="Times New Roman" panose="02020603050405020304" pitchFamily="18" charset="0"/>
                <a:ea typeface="微软雅黑" panose="020B0503020204020204" pitchFamily="34" charset="-122"/>
                <a:cs typeface="Times New Roman" panose="02020603050405020304" pitchFamily="18" charset="0"/>
              </a:rPr>
              <a:t>f</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的同时，</a:t>
            </a:r>
            <a:r>
              <a:rPr lang="en-US" altLang="zh-CN" sz="2100" i="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f</a:t>
            </a:r>
            <a:r>
              <a:rPr lang="en-US" altLang="zh-CN" sz="2100" baseline="-25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c</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的值保持不变</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使</a:t>
            </a:r>
            <a:r>
              <a:rPr lang="en-US" altLang="zh-CN" sz="2100" i="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N</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值不断变化</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，则称为</a:t>
            </a:r>
            <a:r>
              <a:rPr lang="zh-CN" altLang="en-US" sz="2100" b="1" dirty="0">
                <a:latin typeface="Times New Roman" panose="02020603050405020304" pitchFamily="18" charset="0"/>
                <a:ea typeface="微软雅黑" panose="020B0503020204020204" pitchFamily="34" charset="-122"/>
                <a:cs typeface="Times New Roman" panose="02020603050405020304" pitchFamily="18" charset="0"/>
              </a:rPr>
              <a:t>异步调制</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。采用异步调制的优点是可以使逆变器低频运行时</a:t>
            </a:r>
            <a:r>
              <a:rPr lang="en-US" altLang="zh-CN" sz="2100" i="1" dirty="0">
                <a:latin typeface="Times New Roman" panose="02020603050405020304" pitchFamily="18" charset="0"/>
                <a:ea typeface="微软雅黑" panose="020B0503020204020204" pitchFamily="34" charset="-122"/>
                <a:cs typeface="Times New Roman" panose="02020603050405020304" pitchFamily="18" charset="0"/>
              </a:rPr>
              <a:t>N</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加大。相应地减小谐波含量，以减轻电动机的谐波损耗和转矩脉动。但是，异步调制可能使</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N</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值出现非整数，相位可能连续飘移且正、负半波不对称。当</a:t>
            </a:r>
            <a:r>
              <a:rPr lang="en-US" altLang="zh-CN" sz="2100" i="1" dirty="0">
                <a:latin typeface="Times New Roman" panose="02020603050405020304" pitchFamily="18" charset="0"/>
                <a:ea typeface="微软雅黑" panose="020B0503020204020204" pitchFamily="34" charset="-122"/>
                <a:cs typeface="Times New Roman" panose="02020603050405020304" pitchFamily="18" charset="0"/>
              </a:rPr>
              <a:t>N</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值不能足够大时</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100" i="1" dirty="0">
                <a:latin typeface="Times New Roman" panose="02020603050405020304" pitchFamily="18" charset="0"/>
                <a:ea typeface="微软雅黑" panose="020B0503020204020204" pitchFamily="34" charset="-122"/>
                <a:cs typeface="Times New Roman" panose="02020603050405020304" pitchFamily="18" charset="0"/>
              </a:rPr>
              <a:t>N</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值的上限由逆变器功率开关器件的允许开关频率决定</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，引起电动机工作的不平稳。</a:t>
            </a:r>
          </a:p>
        </p:txBody>
      </p:sp>
      <p:sp>
        <p:nvSpPr>
          <p:cNvPr id="15" name="平行四边形 14"/>
          <p:cNvSpPr/>
          <p:nvPr/>
        </p:nvSpPr>
        <p:spPr>
          <a:xfrm flipH="1">
            <a:off x="250478" y="-2678"/>
            <a:ext cx="10643964" cy="618124"/>
          </a:xfrm>
          <a:prstGeom prst="parallelogram">
            <a:avLst>
              <a:gd name="adj" fmla="val 104225"/>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6" name="文本框 3"/>
          <p:cNvSpPr txBox="1"/>
          <p:nvPr/>
        </p:nvSpPr>
        <p:spPr>
          <a:xfrm>
            <a:off x="938957" y="52576"/>
            <a:ext cx="7961709" cy="486886"/>
          </a:xfrm>
          <a:prstGeom prst="rect">
            <a:avLst/>
          </a:prstGeom>
          <a:noFill/>
        </p:spPr>
        <p:txBody>
          <a:bodyPr wrap="square" lIns="96433" tIns="48216" rIns="96433" bIns="48216" rtlCol="0">
            <a:spAutoFit/>
          </a:bodyPr>
          <a:lstStyle/>
          <a:p>
            <a:r>
              <a:rPr lang="zh-CN" altLang="en-US" sz="2500" b="1" dirty="0">
                <a:solidFill>
                  <a:schemeClr val="bg1"/>
                </a:solidFill>
                <a:latin typeface="微软雅黑" panose="020B0503020204020204" pitchFamily="34" charset="-122"/>
                <a:ea typeface="微软雅黑" panose="020B0503020204020204" pitchFamily="34" charset="-122"/>
              </a:rPr>
              <a:t>第三节   交流伺服系统</a:t>
            </a:r>
          </a:p>
        </p:txBody>
      </p:sp>
      <p:sp>
        <p:nvSpPr>
          <p:cNvPr id="17" name="直角三角形 16"/>
          <p:cNvSpPr/>
          <p:nvPr/>
        </p:nvSpPr>
        <p:spPr>
          <a:xfrm>
            <a:off x="-22771" y="1"/>
            <a:ext cx="633561" cy="644057"/>
          </a:xfrm>
          <a:prstGeom prst="rtTriangle">
            <a:avLst/>
          </a:prstGeom>
          <a:solidFill>
            <a:srgbClr val="513D4F"/>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20" name="Picture 3" descr="G:\409835d4e6170db16fe5ea1d69c71340.png"/>
          <p:cNvPicPr>
            <a:picLocks noChangeAspect="1" noChangeArrowheads="1"/>
          </p:cNvPicPr>
          <p:nvPr/>
        </p:nvPicPr>
        <p:blipFill>
          <a:blip r:embed="rId3" cstate="print">
            <a:duotone>
              <a:prstClr val="black"/>
              <a:srgbClr val="864284">
                <a:tint val="45000"/>
                <a:satMod val="400000"/>
              </a:srgbClr>
            </a:duotone>
            <a:extLst>
              <a:ext uri="{28A0092B-C50C-407E-A947-70E740481C1C}">
                <a14:useLocalDpi xmlns:a14="http://schemas.microsoft.com/office/drawing/2010/main" val="0"/>
              </a:ext>
            </a:extLst>
          </a:blip>
          <a:srcRect/>
          <a:stretch>
            <a:fillRect/>
          </a:stretch>
        </p:blipFill>
        <p:spPr bwMode="auto">
          <a:xfrm rot="2286903">
            <a:off x="10932535" y="-72093"/>
            <a:ext cx="901783" cy="916026"/>
          </a:xfrm>
          <a:prstGeom prst="rect">
            <a:avLst/>
          </a:prstGeom>
          <a:noFill/>
          <a:extLst>
            <a:ext uri="{909E8E84-426E-40DD-AFC4-6F175D3DCCD1}">
              <a14:hiddenFill xmlns:a14="http://schemas.microsoft.com/office/drawing/2010/main">
                <a:solidFill>
                  <a:srgbClr val="FFFFFF"/>
                </a:solidFill>
              </a14:hiddenFill>
            </a:ext>
          </a:extLst>
        </p:spPr>
      </p:pic>
      <p:sp>
        <p:nvSpPr>
          <p:cNvPr id="21" name="平行四边形 20"/>
          <p:cNvSpPr/>
          <p:nvPr/>
        </p:nvSpPr>
        <p:spPr>
          <a:xfrm flipH="1">
            <a:off x="94432" y="0"/>
            <a:ext cx="743396" cy="618124"/>
          </a:xfrm>
          <a:prstGeom prst="parallelogram">
            <a:avLst>
              <a:gd name="adj" fmla="val 99241"/>
            </a:avLst>
          </a:prstGeom>
          <a:solidFill>
            <a:srgbClr val="864284"/>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3" name="矩形 22"/>
          <p:cNvSpPr/>
          <p:nvPr/>
        </p:nvSpPr>
        <p:spPr>
          <a:xfrm>
            <a:off x="-10046" y="7075942"/>
            <a:ext cx="12869466" cy="174019"/>
          </a:xfrm>
          <a:prstGeom prst="rect">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Tree>
    <p:extLst>
      <p:ext uri="{BB962C8B-B14F-4D97-AF65-F5344CB8AC3E}">
        <p14:creationId xmlns:p14="http://schemas.microsoft.com/office/powerpoint/2010/main" val="1166915647"/>
      </p:ext>
    </p:extLst>
  </p:cSld>
  <p:clrMapOvr>
    <a:masterClrMapping/>
  </p:clrMapOvr>
  <mc:AlternateContent xmlns:mc="http://schemas.openxmlformats.org/markup-compatibility/2006" xmlns:p14="http://schemas.microsoft.com/office/powerpoint/2010/main">
    <mc:Choice Requires="p14">
      <p:transition spd="slow" p14:dur="1600" advClick="0">
        <p14:gallery dir="l"/>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barn(inVertical)">
                                      <p:cBhvr>
                                        <p:cTn id="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938957" y="1615641"/>
            <a:ext cx="5202386" cy="3918035"/>
          </a:xfrm>
          <a:prstGeom prst="rect">
            <a:avLst/>
          </a:prstGeom>
          <a:noFill/>
        </p:spPr>
        <p:style>
          <a:lnRef idx="2">
            <a:schemeClr val="accent5"/>
          </a:lnRef>
          <a:fillRef idx="1">
            <a:schemeClr val="lt1"/>
          </a:fillRef>
          <a:effectRef idx="0">
            <a:schemeClr val="accent5"/>
          </a:effectRef>
          <a:fontRef idx="minor">
            <a:schemeClr val="dk1"/>
          </a:fontRef>
        </p:style>
        <p:txBody>
          <a:bodyPr wrap="square" lIns="96433" tIns="48216" rIns="96433" bIns="48216" rtlCol="0">
            <a:spAutoFit/>
          </a:bodyPr>
          <a:lstStyle/>
          <a:p>
            <a:pPr indent="531719">
              <a:lnSpc>
                <a:spcPct val="150000"/>
              </a:lnSpc>
            </a:pP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(3) </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分段同步调制，实用的</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GTR</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逆变器常采用分段同步调制的方案。图</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4-34</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是一个实例，恒转矩区，低速段采用异步调制，高速段分段同步化，</a:t>
            </a:r>
            <a:r>
              <a:rPr lang="en-US" altLang="zh-CN" sz="2100" i="1" dirty="0">
                <a:latin typeface="Times New Roman" panose="02020603050405020304" pitchFamily="18" charset="0"/>
                <a:ea typeface="微软雅黑" panose="020B0503020204020204" pitchFamily="34" charset="-122"/>
                <a:cs typeface="Times New Roman" panose="02020603050405020304" pitchFamily="18" charset="0"/>
              </a:rPr>
              <a:t>N</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值逐级改变。到了恒功率区，取</a:t>
            </a:r>
            <a:r>
              <a:rPr lang="en-US" altLang="zh-CN" sz="2100" i="1" dirty="0">
                <a:latin typeface="Times New Roman" panose="02020603050405020304" pitchFamily="18" charset="0"/>
                <a:ea typeface="微软雅黑" panose="020B0503020204020204" pitchFamily="34" charset="-122"/>
                <a:cs typeface="Times New Roman" panose="02020603050405020304" pitchFamily="18" charset="0"/>
              </a:rPr>
              <a:t>N</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=1</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，保持输出电压不变。这样，开关频率限制在一定的范围内，并且</a:t>
            </a:r>
            <a:r>
              <a:rPr lang="en-US" altLang="zh-CN" sz="2100" i="1" dirty="0">
                <a:latin typeface="Times New Roman" panose="02020603050405020304" pitchFamily="18" charset="0"/>
                <a:ea typeface="微软雅黑" panose="020B0503020204020204" pitchFamily="34" charset="-122"/>
                <a:cs typeface="Times New Roman" panose="02020603050405020304" pitchFamily="18" charset="0"/>
              </a:rPr>
              <a:t>f</a:t>
            </a:r>
            <a:r>
              <a:rPr lang="en-US" altLang="zh-CN" sz="2100" baseline="-25000" dirty="0">
                <a:latin typeface="Times New Roman" panose="02020603050405020304" pitchFamily="18" charset="0"/>
                <a:ea typeface="微软雅黑" panose="020B0503020204020204" pitchFamily="34" charset="-122"/>
                <a:cs typeface="Times New Roman" panose="02020603050405020304" pitchFamily="18" charset="0"/>
              </a:rPr>
              <a:t>c</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相对变小后，在</a:t>
            </a:r>
            <a:r>
              <a:rPr lang="en-US" altLang="zh-CN" sz="2100" i="1" dirty="0">
                <a:latin typeface="Times New Roman" panose="02020603050405020304" pitchFamily="18" charset="0"/>
                <a:ea typeface="微软雅黑" panose="020B0503020204020204" pitchFamily="34" charset="-122"/>
                <a:cs typeface="Times New Roman" panose="02020603050405020304" pitchFamily="18" charset="0"/>
              </a:rPr>
              <a:t>N</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为各个确定值的范围内，可以克服异步调制的缺点，保证输出波形对称。</a:t>
            </a:r>
          </a:p>
        </p:txBody>
      </p:sp>
      <p:sp>
        <p:nvSpPr>
          <p:cNvPr id="15" name="平行四边形 14"/>
          <p:cNvSpPr/>
          <p:nvPr/>
        </p:nvSpPr>
        <p:spPr>
          <a:xfrm flipH="1">
            <a:off x="250478" y="-2678"/>
            <a:ext cx="10643964" cy="618124"/>
          </a:xfrm>
          <a:prstGeom prst="parallelogram">
            <a:avLst>
              <a:gd name="adj" fmla="val 104225"/>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6" name="文本框 3"/>
          <p:cNvSpPr txBox="1"/>
          <p:nvPr/>
        </p:nvSpPr>
        <p:spPr>
          <a:xfrm>
            <a:off x="938957" y="52576"/>
            <a:ext cx="7961709" cy="486886"/>
          </a:xfrm>
          <a:prstGeom prst="rect">
            <a:avLst/>
          </a:prstGeom>
          <a:noFill/>
        </p:spPr>
        <p:txBody>
          <a:bodyPr wrap="square" lIns="96433" tIns="48216" rIns="96433" bIns="48216" rtlCol="0">
            <a:spAutoFit/>
          </a:bodyPr>
          <a:lstStyle/>
          <a:p>
            <a:r>
              <a:rPr lang="zh-CN" altLang="en-US" sz="2500" b="1" dirty="0">
                <a:solidFill>
                  <a:schemeClr val="bg1"/>
                </a:solidFill>
                <a:latin typeface="微软雅黑" panose="020B0503020204020204" pitchFamily="34" charset="-122"/>
                <a:ea typeface="微软雅黑" panose="020B0503020204020204" pitchFamily="34" charset="-122"/>
              </a:rPr>
              <a:t>第三节   交流伺服系统</a:t>
            </a:r>
          </a:p>
        </p:txBody>
      </p:sp>
      <p:sp>
        <p:nvSpPr>
          <p:cNvPr id="17" name="直角三角形 16"/>
          <p:cNvSpPr/>
          <p:nvPr/>
        </p:nvSpPr>
        <p:spPr>
          <a:xfrm>
            <a:off x="-22771" y="1"/>
            <a:ext cx="633561" cy="644057"/>
          </a:xfrm>
          <a:prstGeom prst="rtTriangle">
            <a:avLst/>
          </a:prstGeom>
          <a:solidFill>
            <a:srgbClr val="513D4F"/>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20" name="Picture 3" descr="G:\409835d4e6170db16fe5ea1d69c71340.png"/>
          <p:cNvPicPr>
            <a:picLocks noChangeAspect="1" noChangeArrowheads="1"/>
          </p:cNvPicPr>
          <p:nvPr/>
        </p:nvPicPr>
        <p:blipFill>
          <a:blip r:embed="rId3" cstate="print">
            <a:duotone>
              <a:prstClr val="black"/>
              <a:srgbClr val="864284">
                <a:tint val="45000"/>
                <a:satMod val="400000"/>
              </a:srgbClr>
            </a:duotone>
            <a:extLst>
              <a:ext uri="{28A0092B-C50C-407E-A947-70E740481C1C}">
                <a14:useLocalDpi xmlns:a14="http://schemas.microsoft.com/office/drawing/2010/main" val="0"/>
              </a:ext>
            </a:extLst>
          </a:blip>
          <a:srcRect/>
          <a:stretch>
            <a:fillRect/>
          </a:stretch>
        </p:blipFill>
        <p:spPr bwMode="auto">
          <a:xfrm rot="2286903">
            <a:off x="10932535" y="-72093"/>
            <a:ext cx="901783" cy="916026"/>
          </a:xfrm>
          <a:prstGeom prst="rect">
            <a:avLst/>
          </a:prstGeom>
          <a:noFill/>
          <a:extLst>
            <a:ext uri="{909E8E84-426E-40DD-AFC4-6F175D3DCCD1}">
              <a14:hiddenFill xmlns:a14="http://schemas.microsoft.com/office/drawing/2010/main">
                <a:solidFill>
                  <a:srgbClr val="FFFFFF"/>
                </a:solidFill>
              </a14:hiddenFill>
            </a:ext>
          </a:extLst>
        </p:spPr>
      </p:pic>
      <p:sp>
        <p:nvSpPr>
          <p:cNvPr id="21" name="平行四边形 20"/>
          <p:cNvSpPr/>
          <p:nvPr/>
        </p:nvSpPr>
        <p:spPr>
          <a:xfrm flipH="1">
            <a:off x="94432" y="0"/>
            <a:ext cx="743396" cy="618124"/>
          </a:xfrm>
          <a:prstGeom prst="parallelogram">
            <a:avLst>
              <a:gd name="adj" fmla="val 99241"/>
            </a:avLst>
          </a:prstGeom>
          <a:solidFill>
            <a:srgbClr val="864284"/>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3" name="矩形 22"/>
          <p:cNvSpPr/>
          <p:nvPr/>
        </p:nvSpPr>
        <p:spPr>
          <a:xfrm>
            <a:off x="-10046" y="7075942"/>
            <a:ext cx="12869466" cy="174019"/>
          </a:xfrm>
          <a:prstGeom prst="rect">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9" name="4z34.jpg" descr="id:2147484770;FounderCES">
            <a:extLst>
              <a:ext uri="{FF2B5EF4-FFF2-40B4-BE49-F238E27FC236}">
                <a16:creationId xmlns:a16="http://schemas.microsoft.com/office/drawing/2014/main" id="{653E2285-A612-49EE-B257-09D550847B5E}"/>
              </a:ext>
            </a:extLst>
          </p:cNvPr>
          <p:cNvPicPr/>
          <p:nvPr/>
        </p:nvPicPr>
        <p:blipFill>
          <a:blip r:embed="rId4">
            <a:clrChange>
              <a:clrFrom>
                <a:srgbClr val="FFFFFF"/>
              </a:clrFrom>
              <a:clrTo>
                <a:srgbClr val="FFFFFF">
                  <a:alpha val="0"/>
                </a:srgbClr>
              </a:clrTo>
            </a:clrChange>
          </a:blip>
          <a:stretch>
            <a:fillRect/>
          </a:stretch>
        </p:blipFill>
        <p:spPr>
          <a:xfrm>
            <a:off x="7186578" y="2007106"/>
            <a:ext cx="4714910" cy="3298536"/>
          </a:xfrm>
          <a:prstGeom prst="rect">
            <a:avLst/>
          </a:prstGeom>
        </p:spPr>
      </p:pic>
      <p:sp>
        <p:nvSpPr>
          <p:cNvPr id="10" name="TextBox 21">
            <a:extLst>
              <a:ext uri="{FF2B5EF4-FFF2-40B4-BE49-F238E27FC236}">
                <a16:creationId xmlns:a16="http://schemas.microsoft.com/office/drawing/2014/main" id="{E87ECFB1-AA7B-4A22-80EE-05188DB4D89F}"/>
              </a:ext>
            </a:extLst>
          </p:cNvPr>
          <p:cNvSpPr txBox="1"/>
          <p:nvPr/>
        </p:nvSpPr>
        <p:spPr>
          <a:xfrm>
            <a:off x="8050674" y="5294777"/>
            <a:ext cx="3665207" cy="389505"/>
          </a:xfrm>
          <a:prstGeom prst="rect">
            <a:avLst/>
          </a:prstGeom>
          <a:noFill/>
        </p:spPr>
        <p:txBody>
          <a:bodyPr wrap="square" lIns="96433" tIns="48216" rIns="96433" bIns="48216" rtlCol="0">
            <a:spAutoFit/>
          </a:bodyPr>
          <a:lstStyle/>
          <a:p>
            <a:pPr>
              <a:lnSpc>
                <a:spcPct val="150000"/>
              </a:lnSpc>
            </a:pPr>
            <a:r>
              <a:rPr lang="zh-CN" altLang="en-US" sz="1500" b="1" dirty="0">
                <a:latin typeface="+mn-ea"/>
              </a:rPr>
              <a:t>图</a:t>
            </a:r>
            <a:r>
              <a:rPr lang="en-US" altLang="zh-CN" sz="1500" b="1" dirty="0">
                <a:latin typeface="+mn-ea"/>
              </a:rPr>
              <a:t>4-34</a:t>
            </a:r>
            <a:r>
              <a:rPr lang="zh-CN" altLang="en-US" sz="1500" b="1" dirty="0">
                <a:latin typeface="+mn-ea"/>
              </a:rPr>
              <a:t>　分段调制</a:t>
            </a:r>
            <a:r>
              <a:rPr lang="en-US" altLang="zh-CN" sz="1500" b="1" dirty="0">
                <a:latin typeface="+mn-ea"/>
              </a:rPr>
              <a:t>fc</a:t>
            </a:r>
            <a:r>
              <a:rPr lang="zh-CN" altLang="en-US" sz="1500" b="1" dirty="0">
                <a:latin typeface="+mn-ea"/>
              </a:rPr>
              <a:t>与</a:t>
            </a:r>
            <a:r>
              <a:rPr lang="en-US" altLang="zh-CN" sz="1500" b="1" dirty="0">
                <a:latin typeface="+mn-ea"/>
              </a:rPr>
              <a:t>f</a:t>
            </a:r>
            <a:r>
              <a:rPr lang="zh-CN" altLang="en-US" sz="1500" b="1" dirty="0">
                <a:latin typeface="+mn-ea"/>
              </a:rPr>
              <a:t>的关系曲线</a:t>
            </a:r>
          </a:p>
        </p:txBody>
      </p:sp>
    </p:spTree>
    <p:extLst>
      <p:ext uri="{BB962C8B-B14F-4D97-AF65-F5344CB8AC3E}">
        <p14:creationId xmlns:p14="http://schemas.microsoft.com/office/powerpoint/2010/main" val="335075662"/>
      </p:ext>
    </p:extLst>
  </p:cSld>
  <p:clrMapOvr>
    <a:masterClrMapping/>
  </p:clrMapOvr>
  <mc:AlternateContent xmlns:mc="http://schemas.openxmlformats.org/markup-compatibility/2006" xmlns:p14="http://schemas.microsoft.com/office/powerpoint/2010/main">
    <mc:Choice Requires="p14">
      <p:transition spd="slow" p14:dur="1600" advClick="0">
        <p14:gallery dir="l"/>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barn(inVertical)">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anim calcmode="lin" valueType="num">
                                      <p:cBhvr>
                                        <p:cTn id="13" dur="1000" fill="hold"/>
                                        <p:tgtEl>
                                          <p:spTgt spid="9"/>
                                        </p:tgtEl>
                                        <p:attrNameLst>
                                          <p:attrName>ppt_x</p:attrName>
                                        </p:attrNameLst>
                                      </p:cBhvr>
                                      <p:tavLst>
                                        <p:tav tm="0">
                                          <p:val>
                                            <p:strVal val="#ppt_x"/>
                                          </p:val>
                                        </p:tav>
                                        <p:tav tm="100000">
                                          <p:val>
                                            <p:strVal val="#ppt_x"/>
                                          </p:val>
                                        </p:tav>
                                      </p:tavLst>
                                    </p:anim>
                                    <p:anim calcmode="lin" valueType="num">
                                      <p:cBhvr>
                                        <p:cTn id="14"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nodeType="click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wipe(down)">
                                      <p:cBhvr>
                                        <p:cTn id="19"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915507" y="2536205"/>
            <a:ext cx="10469102" cy="2521114"/>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square" lIns="96433" tIns="48216" rIns="96433" bIns="48216" rtlCol="0">
            <a:spAutoFit/>
          </a:bodyPr>
          <a:lstStyle/>
          <a:p>
            <a:pPr indent="531719">
              <a:lnSpc>
                <a:spcPct val="150000"/>
              </a:lnSpc>
            </a:pP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开环伺服系统结构上</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较为简单</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技术容易掌握</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b="1" dirty="0">
                <a:latin typeface="Times New Roman" panose="02020603050405020304" pitchFamily="18" charset="0"/>
                <a:ea typeface="微软雅黑" panose="020B0503020204020204" pitchFamily="34" charset="-122"/>
                <a:cs typeface="Times New Roman" panose="02020603050405020304" pitchFamily="18" charset="0"/>
              </a:rPr>
              <a:t>调试</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b="1" dirty="0">
                <a:latin typeface="Times New Roman" panose="02020603050405020304" pitchFamily="18" charset="0"/>
                <a:ea typeface="微软雅黑" panose="020B0503020204020204" pitchFamily="34" charset="-122"/>
                <a:cs typeface="Times New Roman" panose="02020603050405020304" pitchFamily="18" charset="0"/>
              </a:rPr>
              <a:t>维护方便</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b="1" dirty="0">
                <a:latin typeface="Times New Roman" panose="02020603050405020304" pitchFamily="18" charset="0"/>
                <a:ea typeface="微软雅黑" panose="020B0503020204020204" pitchFamily="34" charset="-122"/>
                <a:cs typeface="Times New Roman" panose="02020603050405020304" pitchFamily="18" charset="0"/>
              </a:rPr>
              <a:t>工作可靠</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b="1" dirty="0">
                <a:latin typeface="Times New Roman" panose="02020603050405020304" pitchFamily="18" charset="0"/>
                <a:ea typeface="微软雅黑" panose="020B0503020204020204" pitchFamily="34" charset="-122"/>
                <a:cs typeface="Times New Roman" panose="02020603050405020304" pitchFamily="18" charset="0"/>
              </a:rPr>
              <a:t>成本低</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缺点是精度低、抗干扰能力差。一般用于精度、速度要求不高、成本要求低的机电一体化系统。闭环伺服系统采用反馈控制原理组成系统，它具有精度高、调速范围宽、动态性能好等优点。缺点是系统结构复杂、成本高等。</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一般用于要求高精度、高速度的机电一体化系统。　</a:t>
            </a:r>
          </a:p>
        </p:txBody>
      </p:sp>
      <p:sp>
        <p:nvSpPr>
          <p:cNvPr id="15" name="平行四边形 14"/>
          <p:cNvSpPr/>
          <p:nvPr/>
        </p:nvSpPr>
        <p:spPr>
          <a:xfrm flipH="1">
            <a:off x="250478" y="-2678"/>
            <a:ext cx="10643964" cy="618124"/>
          </a:xfrm>
          <a:prstGeom prst="parallelogram">
            <a:avLst>
              <a:gd name="adj" fmla="val 104225"/>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6" name="文本框 3"/>
          <p:cNvSpPr txBox="1"/>
          <p:nvPr/>
        </p:nvSpPr>
        <p:spPr>
          <a:xfrm>
            <a:off x="938957" y="52576"/>
            <a:ext cx="7961709" cy="486886"/>
          </a:xfrm>
          <a:prstGeom prst="rect">
            <a:avLst/>
          </a:prstGeom>
          <a:noFill/>
        </p:spPr>
        <p:txBody>
          <a:bodyPr wrap="square" lIns="96433" tIns="48216" rIns="96433" bIns="48216" rtlCol="0">
            <a:spAutoFit/>
          </a:bodyPr>
          <a:lstStyle/>
          <a:p>
            <a:r>
              <a:rPr lang="zh-CN" altLang="en-US" sz="2500" b="1" dirty="0">
                <a:solidFill>
                  <a:schemeClr val="bg1"/>
                </a:solidFill>
                <a:latin typeface="微软雅黑" panose="020B0503020204020204" pitchFamily="34" charset="-122"/>
                <a:ea typeface="微软雅黑" panose="020B0503020204020204" pitchFamily="34" charset="-122"/>
              </a:rPr>
              <a:t>第一节   概念</a:t>
            </a:r>
          </a:p>
        </p:txBody>
      </p:sp>
      <p:sp>
        <p:nvSpPr>
          <p:cNvPr id="17" name="直角三角形 16"/>
          <p:cNvSpPr/>
          <p:nvPr/>
        </p:nvSpPr>
        <p:spPr>
          <a:xfrm>
            <a:off x="-22771" y="1"/>
            <a:ext cx="633561" cy="644057"/>
          </a:xfrm>
          <a:prstGeom prst="rtTriangle">
            <a:avLst/>
          </a:prstGeom>
          <a:solidFill>
            <a:srgbClr val="513D4F"/>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20" name="Picture 3" descr="G:\409835d4e6170db16fe5ea1d69c71340.png"/>
          <p:cNvPicPr>
            <a:picLocks noChangeAspect="1" noChangeArrowheads="1"/>
          </p:cNvPicPr>
          <p:nvPr/>
        </p:nvPicPr>
        <p:blipFill>
          <a:blip r:embed="rId3" cstate="print">
            <a:duotone>
              <a:prstClr val="black"/>
              <a:srgbClr val="864284">
                <a:tint val="45000"/>
                <a:satMod val="400000"/>
              </a:srgbClr>
            </a:duotone>
            <a:extLst>
              <a:ext uri="{28A0092B-C50C-407E-A947-70E740481C1C}">
                <a14:useLocalDpi xmlns:a14="http://schemas.microsoft.com/office/drawing/2010/main" val="0"/>
              </a:ext>
            </a:extLst>
          </a:blip>
          <a:srcRect/>
          <a:stretch>
            <a:fillRect/>
          </a:stretch>
        </p:blipFill>
        <p:spPr bwMode="auto">
          <a:xfrm rot="2286903">
            <a:off x="10932535" y="-72093"/>
            <a:ext cx="901783" cy="916026"/>
          </a:xfrm>
          <a:prstGeom prst="rect">
            <a:avLst/>
          </a:prstGeom>
          <a:noFill/>
          <a:extLst>
            <a:ext uri="{909E8E84-426E-40DD-AFC4-6F175D3DCCD1}">
              <a14:hiddenFill xmlns:a14="http://schemas.microsoft.com/office/drawing/2010/main">
                <a:solidFill>
                  <a:srgbClr val="FFFFFF"/>
                </a:solidFill>
              </a14:hiddenFill>
            </a:ext>
          </a:extLst>
        </p:spPr>
      </p:pic>
      <p:sp>
        <p:nvSpPr>
          <p:cNvPr id="21" name="平行四边形 20"/>
          <p:cNvSpPr/>
          <p:nvPr/>
        </p:nvSpPr>
        <p:spPr>
          <a:xfrm flipH="1">
            <a:off x="94432" y="0"/>
            <a:ext cx="743396" cy="618124"/>
          </a:xfrm>
          <a:prstGeom prst="parallelogram">
            <a:avLst>
              <a:gd name="adj" fmla="val 99241"/>
            </a:avLst>
          </a:prstGeom>
          <a:solidFill>
            <a:srgbClr val="864284"/>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3" name="矩形 22"/>
          <p:cNvSpPr/>
          <p:nvPr/>
        </p:nvSpPr>
        <p:spPr>
          <a:xfrm>
            <a:off x="-10046" y="7075942"/>
            <a:ext cx="12869466" cy="174019"/>
          </a:xfrm>
          <a:prstGeom prst="rect">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Tree>
    <p:extLst>
      <p:ext uri="{BB962C8B-B14F-4D97-AF65-F5344CB8AC3E}">
        <p14:creationId xmlns:p14="http://schemas.microsoft.com/office/powerpoint/2010/main" val="598598842"/>
      </p:ext>
    </p:extLst>
  </p:cSld>
  <p:clrMapOvr>
    <a:masterClrMapping/>
  </p:clrMapOvr>
  <mc:AlternateContent xmlns:mc="http://schemas.openxmlformats.org/markup-compatibility/2006" xmlns:p14="http://schemas.microsoft.com/office/powerpoint/2010/main">
    <mc:Choice Requires="p14">
      <p:transition spd="slow" p14:dur="1600" advClick="0">
        <p14:gallery dir="l"/>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barn(inVertical)">
                                      <p:cBhvr>
                                        <p:cTn id="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1989D015-0BDB-4B56-A992-9CE8415E1F4D}"/>
              </a:ext>
            </a:extLst>
          </p:cNvPr>
          <p:cNvSpPr txBox="1"/>
          <p:nvPr>
            <p:custDataLst>
              <p:tags r:id="rId2"/>
            </p:custDataLst>
          </p:nvPr>
        </p:nvSpPr>
        <p:spPr>
          <a:xfrm>
            <a:off x="1286157" y="669690"/>
            <a:ext cx="10286436" cy="2260203"/>
          </a:xfrm>
          <a:prstGeom prst="rect">
            <a:avLst/>
          </a:prstGeom>
          <a:noFill/>
        </p:spPr>
        <p:txBody>
          <a:bodyPr vert="horz" wrap="square" rtlCol="0" anchor="ctr" anchorCtr="0">
            <a:noAutofit/>
          </a:bodyPr>
          <a:lstStyle/>
          <a:p>
            <a:r>
              <a:rPr lang="zh-CN" altLang="zh-CN" sz="2742" dirty="0">
                <a:solidFill>
                  <a:srgbClr val="000000"/>
                </a:solidFill>
                <a:latin typeface="Microsoft Yahei" panose="020B0503020204020204" pitchFamily="34" charset="-122"/>
                <a:ea typeface="Microsoft Yahei" panose="020B0503020204020204" pitchFamily="34" charset="-122"/>
              </a:rPr>
              <a:t>在</a:t>
            </a:r>
            <a:r>
              <a:rPr lang="en-US" altLang="zh-CN" sz="2742" dirty="0">
                <a:solidFill>
                  <a:srgbClr val="000000"/>
                </a:solidFill>
                <a:latin typeface="Microsoft Yahei" panose="020B0503020204020204" pitchFamily="34" charset="-122"/>
                <a:ea typeface="Microsoft Yahei" panose="020B0503020204020204" pitchFamily="34" charset="-122"/>
              </a:rPr>
              <a:t>SPWM</a:t>
            </a:r>
            <a:r>
              <a:rPr lang="zh-CN" altLang="zh-CN" sz="2742" dirty="0">
                <a:solidFill>
                  <a:srgbClr val="000000"/>
                </a:solidFill>
                <a:latin typeface="Microsoft Yahei" panose="020B0503020204020204" pitchFamily="34" charset="-122"/>
                <a:ea typeface="Microsoft Yahei" panose="020B0503020204020204" pitchFamily="34" charset="-122"/>
              </a:rPr>
              <a:t>变频调速系统中，通常载波是</a:t>
            </a:r>
            <a:r>
              <a:rPr lang="zh-CN" altLang="en-US" sz="2742" dirty="0">
                <a:solidFill>
                  <a:srgbClr val="000000"/>
                </a:solidFill>
                <a:latin typeface="Microsoft Yahei" panose="020B0503020204020204" pitchFamily="34" charset="-122"/>
                <a:ea typeface="Microsoft Yahei" panose="020B0503020204020204" pitchFamily="34" charset="-122"/>
              </a:rPr>
              <a:t>：</a:t>
            </a:r>
            <a:endParaRPr lang="zh-CN" altLang="en-US" sz="2742"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5" name="文本框 4">
            <a:extLst>
              <a:ext uri="{FF2B5EF4-FFF2-40B4-BE49-F238E27FC236}">
                <a16:creationId xmlns:a16="http://schemas.microsoft.com/office/drawing/2014/main" id="{809B3343-AE9E-477F-8561-84441DAA2CEC}"/>
              </a:ext>
            </a:extLst>
          </p:cNvPr>
          <p:cNvSpPr txBox="1"/>
          <p:nvPr>
            <p:custDataLst>
              <p:tags r:id="rId3"/>
            </p:custDataLst>
          </p:nvPr>
        </p:nvSpPr>
        <p:spPr>
          <a:xfrm>
            <a:off x="2518511" y="2521239"/>
            <a:ext cx="9000631" cy="678061"/>
          </a:xfrm>
          <a:prstGeom prst="rect">
            <a:avLst/>
          </a:prstGeom>
          <a:noFill/>
        </p:spPr>
        <p:txBody>
          <a:bodyPr vert="horz" rtlCol="0" anchor="ctr" anchorCtr="0">
            <a:noAutofit/>
          </a:bodyPr>
          <a:lstStyle/>
          <a:p>
            <a:r>
              <a:rPr lang="zh-CN" altLang="en-US" sz="2742"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等腰三角波</a:t>
            </a:r>
          </a:p>
        </p:txBody>
      </p:sp>
      <p:sp>
        <p:nvSpPr>
          <p:cNvPr id="6" name="文本框 5">
            <a:extLst>
              <a:ext uri="{FF2B5EF4-FFF2-40B4-BE49-F238E27FC236}">
                <a16:creationId xmlns:a16="http://schemas.microsoft.com/office/drawing/2014/main" id="{AC2E7DEC-9C17-4BE4-9B5A-519F62A35D6C}"/>
              </a:ext>
            </a:extLst>
          </p:cNvPr>
          <p:cNvSpPr txBox="1"/>
          <p:nvPr>
            <p:custDataLst>
              <p:tags r:id="rId4"/>
            </p:custDataLst>
          </p:nvPr>
        </p:nvSpPr>
        <p:spPr>
          <a:xfrm>
            <a:off x="2518511" y="3425320"/>
            <a:ext cx="9000631" cy="678061"/>
          </a:xfrm>
          <a:prstGeom prst="rect">
            <a:avLst/>
          </a:prstGeom>
          <a:noFill/>
        </p:spPr>
        <p:txBody>
          <a:bodyPr vert="horz" rtlCol="0" anchor="ctr" anchorCtr="0">
            <a:noAutofit/>
          </a:bodyPr>
          <a:lstStyle/>
          <a:p>
            <a:r>
              <a:rPr lang="zh-CN" altLang="en-US" sz="2742"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脉冲波</a:t>
            </a:r>
          </a:p>
        </p:txBody>
      </p:sp>
      <p:sp>
        <p:nvSpPr>
          <p:cNvPr id="7" name="文本框 6">
            <a:extLst>
              <a:ext uri="{FF2B5EF4-FFF2-40B4-BE49-F238E27FC236}">
                <a16:creationId xmlns:a16="http://schemas.microsoft.com/office/drawing/2014/main" id="{5CCDC1F8-11B0-4C38-AD46-B9B41AD7D8A7}"/>
              </a:ext>
            </a:extLst>
          </p:cNvPr>
          <p:cNvSpPr txBox="1"/>
          <p:nvPr>
            <p:custDataLst>
              <p:tags r:id="rId5"/>
            </p:custDataLst>
          </p:nvPr>
        </p:nvSpPr>
        <p:spPr>
          <a:xfrm>
            <a:off x="2518511" y="4329401"/>
            <a:ext cx="9000631" cy="678061"/>
          </a:xfrm>
          <a:prstGeom prst="rect">
            <a:avLst/>
          </a:prstGeom>
          <a:noFill/>
        </p:spPr>
        <p:txBody>
          <a:bodyPr vert="horz" rtlCol="0" anchor="ctr" anchorCtr="0">
            <a:noAutofit/>
          </a:bodyPr>
          <a:lstStyle/>
          <a:p>
            <a:r>
              <a:rPr lang="zh-CN" altLang="en-US" sz="2742"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正弦波</a:t>
            </a:r>
          </a:p>
        </p:txBody>
      </p:sp>
      <p:sp>
        <p:nvSpPr>
          <p:cNvPr id="8" name="文本框 7">
            <a:extLst>
              <a:ext uri="{FF2B5EF4-FFF2-40B4-BE49-F238E27FC236}">
                <a16:creationId xmlns:a16="http://schemas.microsoft.com/office/drawing/2014/main" id="{88AA95A0-B0D0-4625-8BB6-4F24B65673E1}"/>
              </a:ext>
            </a:extLst>
          </p:cNvPr>
          <p:cNvSpPr txBox="1"/>
          <p:nvPr>
            <p:custDataLst>
              <p:tags r:id="rId6"/>
            </p:custDataLst>
          </p:nvPr>
        </p:nvSpPr>
        <p:spPr>
          <a:xfrm>
            <a:off x="2518511" y="5233483"/>
            <a:ext cx="9000631" cy="678061"/>
          </a:xfrm>
          <a:prstGeom prst="rect">
            <a:avLst/>
          </a:prstGeom>
          <a:noFill/>
        </p:spPr>
        <p:txBody>
          <a:bodyPr vert="horz" rtlCol="0" anchor="ctr" anchorCtr="0">
            <a:noAutofit/>
          </a:bodyPr>
          <a:lstStyle/>
          <a:p>
            <a:r>
              <a:rPr lang="zh-CN" altLang="en-US" sz="2742"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余弦波</a:t>
            </a:r>
          </a:p>
        </p:txBody>
      </p:sp>
      <p:sp>
        <p:nvSpPr>
          <p:cNvPr id="9" name="椭圆 8">
            <a:extLst>
              <a:ext uri="{FF2B5EF4-FFF2-40B4-BE49-F238E27FC236}">
                <a16:creationId xmlns:a16="http://schemas.microsoft.com/office/drawing/2014/main" id="{0B5598DE-9221-4636-8C2B-B41B20EE1B79}"/>
              </a:ext>
            </a:extLst>
          </p:cNvPr>
          <p:cNvSpPr>
            <a:spLocks noChangeAspect="1"/>
          </p:cNvSpPr>
          <p:nvPr>
            <p:custDataLst>
              <p:tags r:id="rId7"/>
            </p:custDataLst>
          </p:nvPr>
        </p:nvSpPr>
        <p:spPr>
          <a:xfrm>
            <a:off x="1604384" y="2589044"/>
            <a:ext cx="542449" cy="542449"/>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87">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zh-CN" altLang="en-US" sz="1687">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0" name="椭圆 9">
            <a:extLst>
              <a:ext uri="{FF2B5EF4-FFF2-40B4-BE49-F238E27FC236}">
                <a16:creationId xmlns:a16="http://schemas.microsoft.com/office/drawing/2014/main" id="{0D469848-8079-49E1-B88A-FF252EA64F2E}"/>
              </a:ext>
            </a:extLst>
          </p:cNvPr>
          <p:cNvSpPr>
            <a:spLocks noChangeAspect="1"/>
          </p:cNvSpPr>
          <p:nvPr>
            <p:custDataLst>
              <p:tags r:id="rId8"/>
            </p:custDataLst>
          </p:nvPr>
        </p:nvSpPr>
        <p:spPr>
          <a:xfrm>
            <a:off x="1604384" y="3493125"/>
            <a:ext cx="542449" cy="542449"/>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87">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zh-CN" altLang="en-US" sz="1687">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椭圆 10">
            <a:extLst>
              <a:ext uri="{FF2B5EF4-FFF2-40B4-BE49-F238E27FC236}">
                <a16:creationId xmlns:a16="http://schemas.microsoft.com/office/drawing/2014/main" id="{9D61BA7A-E57B-4133-8808-AE7C6AF39D31}"/>
              </a:ext>
            </a:extLst>
          </p:cNvPr>
          <p:cNvSpPr>
            <a:spLocks noChangeAspect="1"/>
          </p:cNvSpPr>
          <p:nvPr>
            <p:custDataLst>
              <p:tags r:id="rId9"/>
            </p:custDataLst>
          </p:nvPr>
        </p:nvSpPr>
        <p:spPr>
          <a:xfrm>
            <a:off x="1604384" y="4397206"/>
            <a:ext cx="542449" cy="542449"/>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87">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lang="zh-CN" altLang="en-US" sz="1687">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椭圆 11">
            <a:extLst>
              <a:ext uri="{FF2B5EF4-FFF2-40B4-BE49-F238E27FC236}">
                <a16:creationId xmlns:a16="http://schemas.microsoft.com/office/drawing/2014/main" id="{1EA7D329-384A-4A01-BD74-F0A42205E339}"/>
              </a:ext>
            </a:extLst>
          </p:cNvPr>
          <p:cNvSpPr>
            <a:spLocks noChangeAspect="1"/>
          </p:cNvSpPr>
          <p:nvPr>
            <p:custDataLst>
              <p:tags r:id="rId10"/>
            </p:custDataLst>
          </p:nvPr>
        </p:nvSpPr>
        <p:spPr>
          <a:xfrm>
            <a:off x="1604384" y="5301288"/>
            <a:ext cx="542449" cy="542449"/>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87">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D</a:t>
            </a:r>
            <a:endParaRPr lang="zh-CN" altLang="en-US" sz="1687">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矩形: 圆角 12">
            <a:extLst>
              <a:ext uri="{FF2B5EF4-FFF2-40B4-BE49-F238E27FC236}">
                <a16:creationId xmlns:a16="http://schemas.microsoft.com/office/drawing/2014/main" id="{9FD3B26F-B67F-4813-B3F0-B937B72CD03C}"/>
              </a:ext>
            </a:extLst>
          </p:cNvPr>
          <p:cNvSpPr/>
          <p:nvPr>
            <p:custDataLst>
              <p:tags r:id="rId11"/>
            </p:custDataLst>
          </p:nvPr>
        </p:nvSpPr>
        <p:spPr>
          <a:xfrm>
            <a:off x="9349347" y="6137564"/>
            <a:ext cx="1627346" cy="433959"/>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87">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grpSp>
        <p:nvGrpSpPr>
          <p:cNvPr id="18" name="组合 17">
            <a:extLst>
              <a:ext uri="{FF2B5EF4-FFF2-40B4-BE49-F238E27FC236}">
                <a16:creationId xmlns:a16="http://schemas.microsoft.com/office/drawing/2014/main" id="{770F30FC-B414-4868-A0FF-F6097B6E2651}"/>
              </a:ext>
            </a:extLst>
          </p:cNvPr>
          <p:cNvGrpSpPr/>
          <p:nvPr>
            <p:custDataLst>
              <p:tags r:id="rId12"/>
            </p:custDataLst>
          </p:nvPr>
        </p:nvGrpSpPr>
        <p:grpSpPr>
          <a:xfrm>
            <a:off x="0" y="0"/>
            <a:ext cx="12858044" cy="669690"/>
            <a:chOff x="-335" y="0"/>
            <a:chExt cx="12192000" cy="635000"/>
          </a:xfrm>
        </p:grpSpPr>
        <p:sp>
          <p:nvSpPr>
            <p:cNvPr id="14" name="TitleBackground">
              <a:extLst>
                <a:ext uri="{FF2B5EF4-FFF2-40B4-BE49-F238E27FC236}">
                  <a16:creationId xmlns:a16="http://schemas.microsoft.com/office/drawing/2014/main" id="{7026A641-A217-4948-8DAF-67C2464BBB39}"/>
                </a:ext>
              </a:extLst>
            </p:cNvPr>
            <p:cNvSpPr/>
            <p:nvPr>
              <p:custDataLst>
                <p:tags r:id="rId14"/>
              </p:custDataLst>
            </p:nvPr>
          </p:nvSpPr>
          <p:spPr>
            <a:xfrm>
              <a:off x="-335" y="0"/>
              <a:ext cx="12192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ColorBlock">
              <a:extLst>
                <a:ext uri="{FF2B5EF4-FFF2-40B4-BE49-F238E27FC236}">
                  <a16:creationId xmlns:a16="http://schemas.microsoft.com/office/drawing/2014/main" id="{5CC9A057-E605-490D-92FF-584E406AE3B9}"/>
                </a:ext>
              </a:extLst>
            </p:cNvPr>
            <p:cNvSpPr/>
            <p:nvPr>
              <p:custDataLst>
                <p:tags r:id="rId15"/>
              </p:custDataLst>
            </p:nvPr>
          </p:nvSpPr>
          <p:spPr>
            <a:xfrm>
              <a:off x="-335"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TypeText">
              <a:extLst>
                <a:ext uri="{FF2B5EF4-FFF2-40B4-BE49-F238E27FC236}">
                  <a16:creationId xmlns:a16="http://schemas.microsoft.com/office/drawing/2014/main" id="{94564B3A-5877-4982-8FA2-69E28958405B}"/>
                </a:ext>
              </a:extLst>
            </p:cNvPr>
            <p:cNvSpPr txBox="1"/>
            <p:nvPr>
              <p:custDataLst>
                <p:tags r:id="rId16"/>
              </p:custDataLst>
            </p:nvPr>
          </p:nvSpPr>
          <p:spPr>
            <a:xfrm>
              <a:off x="240508" y="0"/>
              <a:ext cx="1905000" cy="635000"/>
            </a:xfrm>
            <a:prstGeom prst="rect">
              <a:avLst/>
            </a:prstGeom>
            <a:noFill/>
          </p:spPr>
          <p:txBody>
            <a:bodyPr vert="horz" wrap="none" rtlCol="0" anchor="ctr" anchorCtr="0">
              <a:noAutofit/>
            </a:bodyPr>
            <a:lstStyle/>
            <a:p>
              <a:r>
                <a:rPr lang="zh-CN" altLang="en-US" sz="2742">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p>
          </p:txBody>
        </p:sp>
        <p:sp>
          <p:nvSpPr>
            <p:cNvPr id="17" name="TipText">
              <a:extLst>
                <a:ext uri="{FF2B5EF4-FFF2-40B4-BE49-F238E27FC236}">
                  <a16:creationId xmlns:a16="http://schemas.microsoft.com/office/drawing/2014/main" id="{E3A8B656-2D31-43E2-8CDB-AAB047D54638}"/>
                </a:ext>
              </a:extLst>
            </p:cNvPr>
            <p:cNvSpPr txBox="1"/>
            <p:nvPr>
              <p:custDataLst>
                <p:tags r:id="rId17"/>
              </p:custDataLst>
            </p:nvPr>
          </p:nvSpPr>
          <p:spPr>
            <a:xfrm>
              <a:off x="1500718" y="103562"/>
              <a:ext cx="2286000" cy="508000"/>
            </a:xfrm>
            <a:prstGeom prst="rect">
              <a:avLst/>
            </a:prstGeom>
            <a:noFill/>
          </p:spPr>
          <p:txBody>
            <a:bodyPr vert="horz" wrap="none" rtlCol="0" anchor="ctr" anchorCtr="0">
              <a:noAutofit/>
            </a:bodyPr>
            <a:lstStyle/>
            <a:p>
              <a:r>
                <a:rPr lang="en-US" altLang="zh-CN" sz="2109">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109">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3" name="图片 2">
            <a:extLst>
              <a:ext uri="{FF2B5EF4-FFF2-40B4-BE49-F238E27FC236}">
                <a16:creationId xmlns:a16="http://schemas.microsoft.com/office/drawing/2014/main" id="{063C70F2-D0F9-4C01-8B78-C05B01BD5491}"/>
              </a:ext>
            </a:extLst>
          </p:cNvPr>
          <p:cNvPicPr>
            <a:picLocks/>
          </p:cNvPicPr>
          <p:nvPr>
            <p:custDataLst>
              <p:tags r:id="rId13"/>
            </p:custDataLst>
          </p:nvPr>
        </p:nvPicPr>
        <p:blipFill>
          <a:blip r:embed="rId19">
            <a:extLst>
              <a:ext uri="{28A0092B-C50C-407E-A947-70E740481C1C}">
                <a14:useLocalDpi xmlns:a14="http://schemas.microsoft.com/office/drawing/2010/main" val="0"/>
              </a:ext>
            </a:extLst>
          </a:blip>
          <a:stretch>
            <a:fillRect/>
          </a:stretch>
        </p:blipFill>
        <p:spPr>
          <a:xfrm>
            <a:off x="11309350" y="63500"/>
            <a:ext cx="1422400" cy="508000"/>
          </a:xfrm>
          <a:prstGeom prst="rect">
            <a:avLst/>
          </a:prstGeom>
        </p:spPr>
      </p:pic>
    </p:spTree>
    <p:custDataLst>
      <p:tags r:id="rId1"/>
    </p:custDataLst>
    <p:extLst>
      <p:ext uri="{BB962C8B-B14F-4D97-AF65-F5344CB8AC3E}">
        <p14:creationId xmlns:p14="http://schemas.microsoft.com/office/powerpoint/2010/main" val="2585941666"/>
      </p:ext>
    </p:extLst>
  </p:cSld>
  <p:clrMapOvr>
    <a:masterClrMapping/>
  </p:clrMapOvr>
  <mc:AlternateContent xmlns:mc="http://schemas.openxmlformats.org/markup-compatibility/2006" xmlns:p14="http://schemas.microsoft.com/office/powerpoint/2010/main">
    <mc:Choice Requires="p14">
      <p:transition spd="slow" p14:dur="1600" advClick="0">
        <p14:gallery dir="l"/>
      </p:transition>
    </mc:Choice>
    <mc:Fallback xmlns="">
      <p:transition spd="slow" advClick="0">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 name="PROBLEMHASREMARK" val="True"/>
  <p:tag name="PROBLEMREMARK" val="1）150*15/0.5=4500&#10;2)移动15cm耗时20s，所以脉冲率=4500/20=225&#10;3）45cm/min换算为丝杆转速为45/0.5=90 r/min&#10;所以电动机转速n=90*4=360 r/min"/>
</p:tagLst>
</file>

<file path=ppt/tags/tag10.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00.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 name="PROBLEMHASREMARK" val="True"/>
  <p:tag name="PROBLEMREMARK" val="丝杆脉冲当量即步进电机发出一个脉冲时丝杆移动的位移，因此有：δ=t*360°/（i*10*100*360°）=0.001"/>
</p:tagLst>
</file>

<file path=ppt/tags/tag101.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102.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03.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04.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05.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06.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07.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08.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109.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1.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110.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111.xml><?xml version="1.0" encoding="utf-8"?>
<p:tagLst xmlns:a="http://schemas.openxmlformats.org/drawingml/2006/main" xmlns:r="http://schemas.openxmlformats.org/officeDocument/2006/relationships" xmlns:p="http://schemas.openxmlformats.org/presentationml/2006/main">
  <p:tag name="RAINPROBLEM" val="ProblemRemarkBoard"/>
</p:tagLst>
</file>

<file path=ppt/tags/tag112.xml><?xml version="1.0" encoding="utf-8"?>
<p:tagLst xmlns:a="http://schemas.openxmlformats.org/drawingml/2006/main" xmlns:r="http://schemas.openxmlformats.org/officeDocument/2006/relationships" xmlns:p="http://schemas.openxmlformats.org/presentationml/2006/main">
  <p:tag name="PROBLEMREMARKTITLE" val="ProblemRemarkBoardTip"/>
</p:tagLst>
</file>

<file path=ppt/tags/tag113.xml><?xml version="1.0" encoding="utf-8"?>
<p:tagLst xmlns:a="http://schemas.openxmlformats.org/drawingml/2006/main" xmlns:r="http://schemas.openxmlformats.org/officeDocument/2006/relationships" xmlns:p="http://schemas.openxmlformats.org/presentationml/2006/main">
  <p:tag name="RAINPROBLEM" val="ProblemRemark"/>
</p:tagLst>
</file>

<file path=ppt/tags/tag11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15.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116.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117.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118.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119.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12.xml><?xml version="1.0" encoding="utf-8"?>
<p:tagLst xmlns:a="http://schemas.openxmlformats.org/drawingml/2006/main" xmlns:r="http://schemas.openxmlformats.org/officeDocument/2006/relationships" xmlns:p="http://schemas.openxmlformats.org/presentationml/2006/main">
  <p:tag name="RAINPROBLEM" val="ProblemRemarkBoard"/>
</p:tagLst>
</file>

<file path=ppt/tags/tag12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2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2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2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24.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Lst>
</file>

<file path=ppt/tags/tag125.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126.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27.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28.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29.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3.xml><?xml version="1.0" encoding="utf-8"?>
<p:tagLst xmlns:a="http://schemas.openxmlformats.org/drawingml/2006/main" xmlns:r="http://schemas.openxmlformats.org/officeDocument/2006/relationships" xmlns:p="http://schemas.openxmlformats.org/presentationml/2006/main">
  <p:tag name="PROBLEMREMARKTITLE" val="ProblemRemarkBoardTip"/>
</p:tagLst>
</file>

<file path=ppt/tags/tag130.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31.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132.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33.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34.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13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36.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13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3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3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4.xml><?xml version="1.0" encoding="utf-8"?>
<p:tagLst xmlns:a="http://schemas.openxmlformats.org/drawingml/2006/main" xmlns:r="http://schemas.openxmlformats.org/officeDocument/2006/relationships" xmlns:p="http://schemas.openxmlformats.org/presentationml/2006/main">
  <p:tag name="RAINPROBLEM" val="ProblemRemark"/>
</p:tagLst>
</file>

<file path=ppt/tags/tag14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41.xml><?xml version="1.0" encoding="utf-8"?>
<p:tagLst xmlns:a="http://schemas.openxmlformats.org/drawingml/2006/main" xmlns:r="http://schemas.openxmlformats.org/officeDocument/2006/relationships" xmlns:p="http://schemas.openxmlformats.org/presentationml/2006/main">
  <p:tag name="RAINPROBLEM" val="MultipleChoice"/>
  <p:tag name="PROBLEMSCORE" val="2.0"/>
</p:tagLst>
</file>

<file path=ppt/tags/tag142.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143.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44.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45.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46.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47.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48.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49.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1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50.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51.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15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53.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15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5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5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5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58.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Lst>
</file>

<file path=ppt/tags/tag159.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16.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160.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61.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62.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63.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64.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165.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66.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67.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68.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16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7.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170.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17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7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7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7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75.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Lst>
</file>

<file path=ppt/tags/tag176.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177.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78.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79.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8.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180.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81.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82.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83.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184.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85.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18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87.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18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8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9.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19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9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92.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Lst>
</file>

<file path=ppt/tags/tag193.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194.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95.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96.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97.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98.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99.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2.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20.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200.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201.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202.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20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04.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20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0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0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0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09.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Lst>
</file>

<file path=ppt/tags/tag2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10.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211.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12.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13.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14.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15.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216.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217.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218.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219.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2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2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21.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22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2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2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2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26.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Lst>
</file>

<file path=ppt/tags/tag227.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228.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29.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30.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31.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32.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233.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234.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235.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236.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23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38.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23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4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4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4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43.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Lst>
</file>

<file path=ppt/tags/tag244.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245.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46.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47.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48.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49.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25.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Lst>
</file>

<file path=ppt/tags/tag250.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251.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252.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253.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25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55.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25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5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5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5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6.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27.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8.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9.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3.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30.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31.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32.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33.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34.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35.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3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7.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3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4.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4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4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42.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Lst>
</file>

<file path=ppt/tags/tag43.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44.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45.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46.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47.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48.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49.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5.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50.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51.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52.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5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4.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5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9.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 name="PROBLEMHASREMARK" val="True"/>
  <p:tag name="PROBLEMREMARK" val="K=2; M=3, Z=80; &#10;步距角α=360°/(2*3*80)=0.75º&#10;f=60*360°/(60*0.75°)=480Hz&#10;K=1; M=3, Z=80;&#10;步距角 α=360°/(1*3*80)=1.5º&#10;f=100*360°/(60*1.5°)=400Hz"/>
</p:tagLst>
</file>

<file path=ppt/tags/tag6.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60.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61.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62.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63.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64.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65.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66.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67.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68.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69.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7.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7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71.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7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7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7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7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76.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 name="PROBLEMHASREMARK" val="True"/>
  <p:tag name="PROBLEMREMARK" val="E1/E2=(Ua1-Ua0)/(Ua2-Ua0)=n1/n2&#10;(50-4)/(Ua2-4)=1500/3000&#10;Ua2=96 v"/>
</p:tagLst>
</file>

<file path=ppt/tags/tag77.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78.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79.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8.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80.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81.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82.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83.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84.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85.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86.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87.xml><?xml version="1.0" encoding="utf-8"?>
<p:tagLst xmlns:a="http://schemas.openxmlformats.org/drawingml/2006/main" xmlns:r="http://schemas.openxmlformats.org/officeDocument/2006/relationships" xmlns:p="http://schemas.openxmlformats.org/presentationml/2006/main">
  <p:tag name="RAINPROBLEM" val="ProblemRemarkBoard"/>
</p:tagLst>
</file>

<file path=ppt/tags/tag88.xml><?xml version="1.0" encoding="utf-8"?>
<p:tagLst xmlns:a="http://schemas.openxmlformats.org/drawingml/2006/main" xmlns:r="http://schemas.openxmlformats.org/officeDocument/2006/relationships" xmlns:p="http://schemas.openxmlformats.org/presentationml/2006/main">
  <p:tag name="PROBLEMREMARKTITLE" val="ProblemRemarkBoardTip"/>
</p:tagLst>
</file>

<file path=ppt/tags/tag89.xml><?xml version="1.0" encoding="utf-8"?>
<p:tagLst xmlns:a="http://schemas.openxmlformats.org/drawingml/2006/main" xmlns:r="http://schemas.openxmlformats.org/officeDocument/2006/relationships" xmlns:p="http://schemas.openxmlformats.org/presentationml/2006/main">
  <p:tag name="RAINPROBLEM" val="ProblemRemark"/>
</p:tagLst>
</file>

<file path=ppt/tags/tag9.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9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91.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92.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93.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94.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95.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9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9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9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9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heme/theme1.xml><?xml version="1.0" encoding="utf-8"?>
<a:theme xmlns:a="http://schemas.openxmlformats.org/drawingml/2006/main" name="1_自定义设计方案">
  <a:themeElements>
    <a:clrScheme name="自定义 544">
      <a:dk1>
        <a:sysClr val="windowText" lastClr="000000"/>
      </a:dk1>
      <a:lt1>
        <a:sysClr val="window" lastClr="FFFFFF"/>
      </a:lt1>
      <a:dk2>
        <a:srgbClr val="44546A"/>
      </a:dk2>
      <a:lt2>
        <a:srgbClr val="E7E6E6"/>
      </a:lt2>
      <a:accent1>
        <a:srgbClr val="00BDBC"/>
      </a:accent1>
      <a:accent2>
        <a:srgbClr val="005081"/>
      </a:accent2>
      <a:accent3>
        <a:srgbClr val="00BDBC"/>
      </a:accent3>
      <a:accent4>
        <a:srgbClr val="005081"/>
      </a:accent4>
      <a:accent5>
        <a:srgbClr val="00BDBC"/>
      </a:accent5>
      <a:accent6>
        <a:srgbClr val="005081"/>
      </a:accent6>
      <a:hlink>
        <a:srgbClr val="00BDBC"/>
      </a:hlink>
      <a:folHlink>
        <a:srgbClr val="005081"/>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8037</Words>
  <Application>Microsoft Office PowerPoint</Application>
  <PresentationFormat>自定义</PresentationFormat>
  <Paragraphs>568</Paragraphs>
  <Slides>90</Slides>
  <Notes>69</Notes>
  <HiddenSlides>0</HiddenSlides>
  <MMClips>1</MMClips>
  <ScaleCrop>false</ScaleCrop>
  <HeadingPairs>
    <vt:vector size="6" baseType="variant">
      <vt:variant>
        <vt:lpstr>已用的字体</vt:lpstr>
      </vt:variant>
      <vt:variant>
        <vt:i4>20</vt:i4>
      </vt:variant>
      <vt:variant>
        <vt:lpstr>主题</vt:lpstr>
      </vt:variant>
      <vt:variant>
        <vt:i4>1</vt:i4>
      </vt:variant>
      <vt:variant>
        <vt:lpstr>幻灯片标题</vt:lpstr>
      </vt:variant>
      <vt:variant>
        <vt:i4>90</vt:i4>
      </vt:variant>
    </vt:vector>
  </HeadingPairs>
  <TitlesOfParts>
    <vt:vector size="111" baseType="lpstr">
      <vt:lpstr>Microsoft Yahei</vt:lpstr>
      <vt:lpstr>NEU-BZ-S92</vt:lpstr>
      <vt:lpstr>Yuanti SC</vt:lpstr>
      <vt:lpstr>方正书宋_GBK</vt:lpstr>
      <vt:lpstr>仿宋</vt:lpstr>
      <vt:lpstr>黑体</vt:lpstr>
      <vt:lpstr>隶书</vt:lpstr>
      <vt:lpstr>宋体</vt:lpstr>
      <vt:lpstr>Microsoft YaHei</vt:lpstr>
      <vt:lpstr>Microsoft YaHei</vt:lpstr>
      <vt:lpstr>Arial</vt:lpstr>
      <vt:lpstr>Calibri</vt:lpstr>
      <vt:lpstr>Calibri Light</vt:lpstr>
      <vt:lpstr>Cambria Math</vt:lpstr>
      <vt:lpstr>Franklin Gothic Book</vt:lpstr>
      <vt:lpstr>Garamond</vt:lpstr>
      <vt:lpstr>Impact</vt:lpstr>
      <vt:lpstr>Symbol</vt:lpstr>
      <vt:lpstr>Times New Roman</vt:lpstr>
      <vt:lpstr>Wingdings</vt:lpstr>
      <vt:lpstr>1_自定义设计方案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步进电机的工作原理</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970.pptx</dc:title>
  <dc:creator/>
  <cp:lastModifiedBy/>
  <cp:revision>3</cp:revision>
  <dcterms:created xsi:type="dcterms:W3CDTF">2016-10-17T14:00:00Z</dcterms:created>
  <dcterms:modified xsi:type="dcterms:W3CDTF">2023-02-20T08:20:58Z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2052-10.1.0.6749</vt:lpwstr>
  </property>
</Properties>
</file>